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85"/>
  </p:notesMasterIdLst>
  <p:sldIdLst>
    <p:sldId id="497" r:id="rId2"/>
    <p:sldId id="553" r:id="rId3"/>
    <p:sldId id="498" r:id="rId4"/>
    <p:sldId id="499" r:id="rId5"/>
    <p:sldId id="500" r:id="rId6"/>
    <p:sldId id="501" r:id="rId7"/>
    <p:sldId id="502" r:id="rId8"/>
    <p:sldId id="503" r:id="rId9"/>
    <p:sldId id="504" r:id="rId10"/>
    <p:sldId id="505" r:id="rId11"/>
    <p:sldId id="506" r:id="rId12"/>
    <p:sldId id="507" r:id="rId13"/>
    <p:sldId id="508" r:id="rId14"/>
    <p:sldId id="509" r:id="rId15"/>
    <p:sldId id="564" r:id="rId16"/>
    <p:sldId id="511" r:id="rId17"/>
    <p:sldId id="512" r:id="rId18"/>
    <p:sldId id="513" r:id="rId19"/>
    <p:sldId id="514" r:id="rId20"/>
    <p:sldId id="515" r:id="rId21"/>
    <p:sldId id="516" r:id="rId22"/>
    <p:sldId id="517" r:id="rId23"/>
    <p:sldId id="518" r:id="rId24"/>
    <p:sldId id="519" r:id="rId25"/>
    <p:sldId id="557" r:id="rId26"/>
    <p:sldId id="558" r:id="rId27"/>
    <p:sldId id="520" r:id="rId28"/>
    <p:sldId id="522" r:id="rId29"/>
    <p:sldId id="523" r:id="rId30"/>
    <p:sldId id="524" r:id="rId31"/>
    <p:sldId id="525" r:id="rId32"/>
    <p:sldId id="560" r:id="rId33"/>
    <p:sldId id="521" r:id="rId34"/>
    <p:sldId id="526" r:id="rId35"/>
    <p:sldId id="527" r:id="rId36"/>
    <p:sldId id="528" r:id="rId37"/>
    <p:sldId id="530" r:id="rId38"/>
    <p:sldId id="529" r:id="rId39"/>
    <p:sldId id="531" r:id="rId40"/>
    <p:sldId id="562" r:id="rId41"/>
    <p:sldId id="563" r:id="rId42"/>
    <p:sldId id="566" r:id="rId43"/>
    <p:sldId id="567" r:id="rId44"/>
    <p:sldId id="568" r:id="rId45"/>
    <p:sldId id="569" r:id="rId46"/>
    <p:sldId id="570" r:id="rId47"/>
    <p:sldId id="571" r:id="rId48"/>
    <p:sldId id="572" r:id="rId49"/>
    <p:sldId id="532" r:id="rId50"/>
    <p:sldId id="533" r:id="rId51"/>
    <p:sldId id="534" r:id="rId52"/>
    <p:sldId id="535" r:id="rId53"/>
    <p:sldId id="536" r:id="rId54"/>
    <p:sldId id="554" r:id="rId55"/>
    <p:sldId id="556" r:id="rId56"/>
    <p:sldId id="574" r:id="rId57"/>
    <p:sldId id="579" r:id="rId58"/>
    <p:sldId id="580" r:id="rId59"/>
    <p:sldId id="581" r:id="rId60"/>
    <p:sldId id="582" r:id="rId61"/>
    <p:sldId id="583" r:id="rId62"/>
    <p:sldId id="584" r:id="rId63"/>
    <p:sldId id="585" r:id="rId64"/>
    <p:sldId id="586" r:id="rId65"/>
    <p:sldId id="588" r:id="rId66"/>
    <p:sldId id="589" r:id="rId67"/>
    <p:sldId id="587" r:id="rId68"/>
    <p:sldId id="590" r:id="rId69"/>
    <p:sldId id="592" r:id="rId70"/>
    <p:sldId id="593" r:id="rId71"/>
    <p:sldId id="594" r:id="rId72"/>
    <p:sldId id="595" r:id="rId73"/>
    <p:sldId id="596" r:id="rId74"/>
    <p:sldId id="597" r:id="rId75"/>
    <p:sldId id="591" r:id="rId76"/>
    <p:sldId id="598" r:id="rId77"/>
    <p:sldId id="599" r:id="rId78"/>
    <p:sldId id="600" r:id="rId79"/>
    <p:sldId id="601" r:id="rId80"/>
    <p:sldId id="602" r:id="rId81"/>
    <p:sldId id="603" r:id="rId82"/>
    <p:sldId id="604" r:id="rId83"/>
    <p:sldId id="264" r:id="rId84"/>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4" autoAdjust="0"/>
    <p:restoredTop sz="94660"/>
  </p:normalViewPr>
  <p:slideViewPr>
    <p:cSldViewPr snapToGrid="0">
      <p:cViewPr varScale="1">
        <p:scale>
          <a:sx n="70" d="100"/>
          <a:sy n="70" d="100"/>
        </p:scale>
        <p:origin x="54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22BEBD-DBB4-4B36-9B04-2B83BE83D5BE}" type="datetimeFigureOut">
              <a:rPr lang="zh-TW" altLang="en-US" smtClean="0"/>
              <a:t>2024/12/14</a:t>
            </a:fld>
            <a:endParaRPr lang="zh-TW" altLang="en-US"/>
          </a:p>
        </p:txBody>
      </p:sp>
      <p:sp>
        <p:nvSpPr>
          <p:cNvPr id="4" name="投影片圖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B4B653-9D2B-4764-A528-5262E923DFBC}" type="slidenum">
              <a:rPr lang="zh-TW" altLang="en-US" smtClean="0"/>
              <a:t>‹#›</a:t>
            </a:fld>
            <a:endParaRPr lang="zh-TW" altLang="en-US"/>
          </a:p>
        </p:txBody>
      </p:sp>
    </p:spTree>
    <p:extLst>
      <p:ext uri="{BB962C8B-B14F-4D97-AF65-F5344CB8AC3E}">
        <p14:creationId xmlns:p14="http://schemas.microsoft.com/office/powerpoint/2010/main" val="747088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524000" y="1122363"/>
            <a:ext cx="9144000" cy="2387600"/>
          </a:xfrm>
        </p:spPr>
        <p:txBody>
          <a:bodyPr anchor="b"/>
          <a:lstStyle>
            <a:lvl1pPr algn="ctr">
              <a:defRPr sz="6000"/>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794202EF-7775-4E2B-AE94-57F3AA654766}" type="datetime1">
              <a:rPr lang="zh-TW" altLang="en-US" smtClean="0"/>
              <a:t>2024/12/14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1992437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29CFA279-FA7D-4F54-BD88-5BF58F3F2AD9}" type="datetime1">
              <a:rPr lang="zh-TW" altLang="en-US" smtClean="0"/>
              <a:t>2024/12/14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665609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8724900" y="365125"/>
            <a:ext cx="2628900" cy="5811838"/>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838200" y="365125"/>
            <a:ext cx="7734300"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4E581C5-AE85-43AF-9BC0-B82C552E92EE}" type="datetime1">
              <a:rPr lang="zh-TW" altLang="en-US" smtClean="0"/>
              <a:t>2024/12/14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1400291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D42D6B5C-FEA5-4454-AEC9-7ACF3F704DB7}" type="datetime1">
              <a:rPr lang="zh-TW" altLang="en-US" smtClean="0"/>
              <a:t>2024/12/14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868403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831850" y="1709738"/>
            <a:ext cx="10515600" cy="2852737"/>
          </a:xfrm>
        </p:spPr>
        <p:txBody>
          <a:bodyPr anchor="b"/>
          <a:lstStyle>
            <a:lvl1pPr>
              <a:defRPr sz="6000"/>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編輯母片文字樣式</a:t>
            </a:r>
          </a:p>
        </p:txBody>
      </p:sp>
      <p:sp>
        <p:nvSpPr>
          <p:cNvPr id="4" name="日期版面配置區 3"/>
          <p:cNvSpPr>
            <a:spLocks noGrp="1"/>
          </p:cNvSpPr>
          <p:nvPr>
            <p:ph type="dt" sz="half" idx="10"/>
          </p:nvPr>
        </p:nvSpPr>
        <p:spPr/>
        <p:txBody>
          <a:bodyPr/>
          <a:lstStyle/>
          <a:p>
            <a:fld id="{A1A76249-1ED6-41DA-A6EA-47C10288A761}" type="datetime1">
              <a:rPr lang="zh-TW" altLang="en-US" smtClean="0"/>
              <a:t>2024/12/14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1445029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838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6172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8172C388-5DE4-41AC-BC70-0A7F9D96C43F}" type="datetime1">
              <a:rPr lang="zh-TW" altLang="en-US" smtClean="0"/>
              <a:t>2024/12/14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3941525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839788" y="365125"/>
            <a:ext cx="10515600" cy="1325563"/>
          </a:xfrm>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4" name="內容版面配置區 3"/>
          <p:cNvSpPr>
            <a:spLocks noGrp="1"/>
          </p:cNvSpPr>
          <p:nvPr>
            <p:ph sz="half" idx="2"/>
          </p:nvPr>
        </p:nvSpPr>
        <p:spPr>
          <a:xfrm>
            <a:off x="839788" y="2505075"/>
            <a:ext cx="5157787"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6" name="內容版面配置區 5"/>
          <p:cNvSpPr>
            <a:spLocks noGrp="1"/>
          </p:cNvSpPr>
          <p:nvPr>
            <p:ph sz="quarter" idx="4"/>
          </p:nvPr>
        </p:nvSpPr>
        <p:spPr>
          <a:xfrm>
            <a:off x="6172200" y="2505075"/>
            <a:ext cx="5183188"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9C2823C8-A889-47BB-8DA2-0547823C8C98}" type="datetime1">
              <a:rPr lang="zh-TW" altLang="en-US" smtClean="0"/>
              <a:t>2024/12/14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2499755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D135D761-65C7-474C-B439-EF7714F634B1}" type="datetime1">
              <a:rPr lang="zh-TW" altLang="en-US" smtClean="0"/>
              <a:t>2024/12/14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1635867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B5324EDA-C008-46E2-B10A-1A5469B89F96}" type="datetime1">
              <a:rPr lang="zh-TW" altLang="en-US" smtClean="0"/>
              <a:t>2024/12/14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1416281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5DA916C5-4B9E-4433-92FC-B4AAB5C3126C}" type="datetime1">
              <a:rPr lang="zh-TW" altLang="en-US" smtClean="0"/>
              <a:t>2024/12/14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1376330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207A1BBE-780E-4DCD-9A95-1B66F2A1A49D}" type="datetime1">
              <a:rPr lang="zh-TW" altLang="en-US" smtClean="0"/>
              <a:t>2024/12/14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2143403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A5FA47-127C-4D54-8E16-32E6CACE1311}" type="datetime1">
              <a:rPr lang="zh-TW" altLang="en-US" smtClean="0"/>
              <a:t>2024/12/14</a:t>
            </a:fld>
            <a:endParaRPr lang="zh-TW" altLang="en-US"/>
          </a:p>
        </p:txBody>
      </p:sp>
      <p:sp>
        <p:nvSpPr>
          <p:cNvPr id="5" name="頁尾版面配置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09F025-D443-435C-B24C-1E397C54B5D3}" type="slidenum">
              <a:rPr lang="zh-TW" altLang="en-US" smtClean="0"/>
              <a:t>‹#›</a:t>
            </a:fld>
            <a:endParaRPr lang="zh-TW" altLang="en-US"/>
          </a:p>
        </p:txBody>
      </p:sp>
    </p:spTree>
    <p:extLst>
      <p:ext uri="{BB962C8B-B14F-4D97-AF65-F5344CB8AC3E}">
        <p14:creationId xmlns:p14="http://schemas.microsoft.com/office/powerpoint/2010/main" val="2104019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5"/>
          <p:cNvSpPr>
            <a:spLocks noGrp="1"/>
          </p:cNvSpPr>
          <p:nvPr>
            <p:ph type="ctrTitle"/>
          </p:nvPr>
        </p:nvSpPr>
        <p:spPr/>
        <p:txBody>
          <a:bodyPr/>
          <a:lstStyle/>
          <a:p>
            <a:r>
              <a:rPr lang="zh-TW" altLang="zh-TW" dirty="0"/>
              <a:t>次世代接取系統整合</a:t>
            </a:r>
            <a:endParaRPr lang="zh-TW" altLang="en-US" dirty="0"/>
          </a:p>
        </p:txBody>
      </p:sp>
      <p:sp>
        <p:nvSpPr>
          <p:cNvPr id="7" name="副標題 6"/>
          <p:cNvSpPr>
            <a:spLocks noGrp="1"/>
          </p:cNvSpPr>
          <p:nvPr>
            <p:ph type="subTitle" idx="1"/>
          </p:nvPr>
        </p:nvSpPr>
        <p:spPr/>
        <p:txBody>
          <a:bodyPr>
            <a:normAutofit lnSpcReduction="10000"/>
          </a:bodyPr>
          <a:lstStyle/>
          <a:p>
            <a:endParaRPr lang="en-US" altLang="zh-TW" dirty="0" smtClean="0"/>
          </a:p>
          <a:p>
            <a:r>
              <a:rPr lang="en-US" altLang="zh-TW" dirty="0"/>
              <a:t>Hung-Chi Chu</a:t>
            </a:r>
          </a:p>
          <a:p>
            <a:r>
              <a:rPr lang="en" altLang="zh-TW" dirty="0"/>
              <a:t>Department of </a:t>
            </a:r>
            <a:r>
              <a:rPr lang="en-US" altLang="zh-TW" dirty="0"/>
              <a:t>Information and Communication Engineering</a:t>
            </a:r>
          </a:p>
          <a:p>
            <a:r>
              <a:rPr lang="en-US" altLang="zh-TW" dirty="0" err="1"/>
              <a:t>ChaoYang</a:t>
            </a:r>
            <a:r>
              <a:rPr lang="en-US" altLang="zh-TW" dirty="0"/>
              <a:t> University of Technology</a:t>
            </a:r>
          </a:p>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a:t>
            </a:fld>
            <a:endParaRPr lang="zh-TW" altLang="en-US"/>
          </a:p>
        </p:txBody>
      </p:sp>
    </p:spTree>
    <p:extLst>
      <p:ext uri="{BB962C8B-B14F-4D97-AF65-F5344CB8AC3E}">
        <p14:creationId xmlns:p14="http://schemas.microsoft.com/office/powerpoint/2010/main" val="3121226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Coverage Enhancement</a:t>
            </a:r>
            <a:endParaRPr lang="zh-TW" altLang="en-US" dirty="0"/>
          </a:p>
        </p:txBody>
      </p:sp>
      <p:sp>
        <p:nvSpPr>
          <p:cNvPr id="3" name="內容版面配置區 2"/>
          <p:cNvSpPr>
            <a:spLocks noGrp="1"/>
          </p:cNvSpPr>
          <p:nvPr>
            <p:ph idx="1"/>
          </p:nvPr>
        </p:nvSpPr>
        <p:spPr/>
        <p:txBody>
          <a:bodyPr>
            <a:normAutofit fontScale="92500" lnSpcReduction="10000"/>
          </a:bodyPr>
          <a:lstStyle/>
          <a:p>
            <a:r>
              <a:rPr lang="en-US" altLang="zh-TW" dirty="0"/>
              <a:t>Coverage is another key consideration for operators as it has a direct impact on service quality, capital expenditures (CAPEX), and OPEX in commercial deployments. </a:t>
            </a:r>
            <a:endParaRPr lang="en-US" altLang="zh-TW" dirty="0" smtClean="0"/>
          </a:p>
          <a:p>
            <a:r>
              <a:rPr lang="en-US" altLang="zh-TW" dirty="0" smtClean="0"/>
              <a:t>Uplink </a:t>
            </a:r>
            <a:r>
              <a:rPr lang="en-US" altLang="zh-TW" dirty="0"/>
              <a:t>coverage is often found to be the bottleneck in commercial deployments. In Release 17, 3GPP has added techniques to extend uplink coverage for physical uplink shared channel (PUSCH) and physical uplink control channel (PUCCH). In Release 18, 3GPP plans to enhance the coverage of physical random access channel (PRACH), as well as studying techniques to increase UE power limit for CA and DC and reduce maximum power reduction (MPR) or peak-average-power ratio (PAPR). In addition, dynamic switching between cyclic-prefix (CP) orthogonal frequency-division multiplexing (OFDM) and discrete Fourier transform (DFT) spread OFDM (DFT-S-OFDM) in the uplink will be studied.</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10</a:t>
            </a:fld>
            <a:endParaRPr lang="zh-TW" altLang="en-US"/>
          </a:p>
        </p:txBody>
      </p:sp>
    </p:spTree>
    <p:extLst>
      <p:ext uri="{BB962C8B-B14F-4D97-AF65-F5344CB8AC3E}">
        <p14:creationId xmlns:p14="http://schemas.microsoft.com/office/powerpoint/2010/main" val="4025370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Enhanced </a:t>
            </a:r>
            <a:r>
              <a:rPr lang="en-US" altLang="zh-TW" dirty="0"/>
              <a:t>Mobility </a:t>
            </a:r>
            <a:r>
              <a:rPr lang="en-US" altLang="zh-TW" dirty="0" smtClean="0"/>
              <a:t>Support </a:t>
            </a:r>
            <a:endParaRPr lang="zh-TW" altLang="en-US" dirty="0"/>
          </a:p>
        </p:txBody>
      </p:sp>
      <p:sp>
        <p:nvSpPr>
          <p:cNvPr id="3" name="內容版面配置區 2"/>
          <p:cNvSpPr>
            <a:spLocks noGrp="1"/>
          </p:cNvSpPr>
          <p:nvPr>
            <p:ph idx="1"/>
          </p:nvPr>
        </p:nvSpPr>
        <p:spPr>
          <a:xfrm>
            <a:off x="838200" y="1825625"/>
            <a:ext cx="10515600" cy="4656198"/>
          </a:xfrm>
        </p:spPr>
        <p:txBody>
          <a:bodyPr>
            <a:normAutofit fontScale="92500" lnSpcReduction="10000"/>
          </a:bodyPr>
          <a:lstStyle/>
          <a:p>
            <a:r>
              <a:rPr lang="en-US" altLang="zh-TW" dirty="0"/>
              <a:t>Mobility support is a distinct feature of mobile networks which offers service continuity to moving </a:t>
            </a:r>
            <a:r>
              <a:rPr lang="en-US" altLang="zh-TW" dirty="0" smtClean="0"/>
              <a:t>UEs. </a:t>
            </a:r>
            <a:r>
              <a:rPr lang="en-US" altLang="zh-TW" dirty="0"/>
              <a:t>When a UE moves from the coverage area of one cell to another, a handover process is initiated to change the serving cell for the UE. The change of serving cell is currently based on layer 3 (L3) measurements and radio resource control (RRC) signaling. </a:t>
            </a:r>
            <a:endParaRPr lang="en-US" altLang="zh-TW" dirty="0" smtClean="0"/>
          </a:p>
          <a:p>
            <a:r>
              <a:rPr lang="en-US" altLang="zh-TW" dirty="0" smtClean="0"/>
              <a:t>To </a:t>
            </a:r>
            <a:r>
              <a:rPr lang="en-US" altLang="zh-TW" dirty="0"/>
              <a:t>reduce the latency, overhead, and interruption time associated with L3 based mobility management, mechanisms and procedures for layer 1 (L1)/layer 2 (L2) based inter-cell mobility will be introduced in 3GPP Release 18. </a:t>
            </a:r>
            <a:endParaRPr lang="en-US" altLang="zh-TW" dirty="0" smtClean="0"/>
          </a:p>
          <a:p>
            <a:r>
              <a:rPr lang="en-US" altLang="zh-TW" dirty="0" smtClean="0"/>
              <a:t>Another </a:t>
            </a:r>
            <a:r>
              <a:rPr lang="en-US" altLang="zh-TW" dirty="0"/>
              <a:t>major area for Release-18 mobility work is to further enhance the support of conditional handover, in which UE receives a handover command with a condition from the network and does not apply the command until the condition is satisfied.</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11</a:t>
            </a:fld>
            <a:endParaRPr lang="zh-TW" altLang="en-US"/>
          </a:p>
        </p:txBody>
      </p:sp>
    </p:spTree>
    <p:extLst>
      <p:ext uri="{BB962C8B-B14F-4D97-AF65-F5344CB8AC3E}">
        <p14:creationId xmlns:p14="http://schemas.microsoft.com/office/powerpoint/2010/main" val="3472294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MIMO </a:t>
            </a:r>
            <a:r>
              <a:rPr lang="en-US" altLang="zh-TW" dirty="0" smtClean="0"/>
              <a:t>Evolution</a:t>
            </a:r>
            <a:endParaRPr lang="zh-TW" altLang="en-US" dirty="0"/>
          </a:p>
        </p:txBody>
      </p:sp>
      <p:sp>
        <p:nvSpPr>
          <p:cNvPr id="3" name="內容版面配置區 2"/>
          <p:cNvSpPr>
            <a:spLocks noGrp="1"/>
          </p:cNvSpPr>
          <p:nvPr>
            <p:ph idx="1"/>
          </p:nvPr>
        </p:nvSpPr>
        <p:spPr/>
        <p:txBody>
          <a:bodyPr>
            <a:normAutofit fontScale="85000" lnSpcReduction="10000"/>
          </a:bodyPr>
          <a:lstStyle/>
          <a:p>
            <a:r>
              <a:rPr lang="en-US" altLang="zh-TW" dirty="0" smtClean="0"/>
              <a:t>It </a:t>
            </a:r>
            <a:r>
              <a:rPr lang="en-US" altLang="zh-TW" dirty="0"/>
              <a:t>has been observed in commercial deployments that UE with medium or high mobility experiences significant performance loss in multi-user MIMO (MU-MIMO) scenarios, partially due to outdated channel state information (CSI). Potential CSI reporting enhancements will be explored to improve performance for UE with medium or high mobility. Also, the work will study larger number of orthogonal demodulation reference signal (DMRS) ports for MU-MIMO. A unified transmission configuration indication (TCI) framework has been introduced in Release 17 for single transmission reception point (TRP). </a:t>
            </a:r>
            <a:endParaRPr lang="en-US" altLang="zh-TW" dirty="0" smtClean="0"/>
          </a:p>
          <a:p>
            <a:r>
              <a:rPr lang="en-US" altLang="zh-TW" dirty="0" smtClean="0"/>
              <a:t>3GPP </a:t>
            </a:r>
            <a:r>
              <a:rPr lang="en-US" altLang="zh-TW" dirty="0"/>
              <a:t>will extend the TCI framework to multi-TRP scenarios and study coherent joint transmission, two timing advances (TAs), and enhanced uplink power control for multi-TRP. To better support advanced UEs such as customer premise equipment (CPE), fixed wireless access (FWA) devices, and vehicular UEs, support of eight antenna ports in uplink and simultaneous multi-panel uplink transmission will be investigated.</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12</a:t>
            </a:fld>
            <a:endParaRPr lang="zh-TW" altLang="en-US"/>
          </a:p>
        </p:txBody>
      </p:sp>
    </p:spTree>
    <p:extLst>
      <p:ext uri="{BB962C8B-B14F-4D97-AF65-F5344CB8AC3E}">
        <p14:creationId xmlns:p14="http://schemas.microsoft.com/office/powerpoint/2010/main" val="1397139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Multicast </a:t>
            </a:r>
            <a:r>
              <a:rPr lang="en-US" altLang="zh-TW" dirty="0"/>
              <a:t>and </a:t>
            </a:r>
            <a:r>
              <a:rPr lang="en-US" altLang="zh-TW" dirty="0" smtClean="0"/>
              <a:t>Broadcast</a:t>
            </a:r>
            <a:endParaRPr lang="zh-TW" altLang="en-US" dirty="0"/>
          </a:p>
        </p:txBody>
      </p:sp>
      <p:sp>
        <p:nvSpPr>
          <p:cNvPr id="3" name="內容版面配置區 2"/>
          <p:cNvSpPr>
            <a:spLocks noGrp="1"/>
          </p:cNvSpPr>
          <p:nvPr>
            <p:ph idx="1"/>
          </p:nvPr>
        </p:nvSpPr>
        <p:spPr/>
        <p:txBody>
          <a:bodyPr>
            <a:normAutofit lnSpcReduction="10000"/>
          </a:bodyPr>
          <a:lstStyle/>
          <a:p>
            <a:r>
              <a:rPr lang="en-US" altLang="zh-TW" dirty="0"/>
              <a:t>MBS is a feature dedicated to delivering multicast and broadcast services efficiently. </a:t>
            </a:r>
            <a:r>
              <a:rPr lang="en-US" altLang="zh-TW" dirty="0" smtClean="0"/>
              <a:t>Use </a:t>
            </a:r>
            <a:r>
              <a:rPr lang="en-US" altLang="zh-TW" dirty="0"/>
              <a:t>case examples include television broadcasting, live video, software updates, and public safety usages. </a:t>
            </a:r>
            <a:endParaRPr lang="en-US" altLang="zh-TW" dirty="0" smtClean="0"/>
          </a:p>
          <a:p>
            <a:r>
              <a:rPr lang="en-US" altLang="zh-TW" dirty="0" smtClean="0"/>
              <a:t>3GPP </a:t>
            </a:r>
            <a:r>
              <a:rPr lang="en-US" altLang="zh-TW" dirty="0"/>
              <a:t>specified the basic MBS support in Release 17, which enables multicast transmission to UEs in RRC connected state and broadcast transmission to UEs in all RRC states. </a:t>
            </a:r>
            <a:endParaRPr lang="en-US" altLang="zh-TW" dirty="0" smtClean="0"/>
          </a:p>
          <a:p>
            <a:r>
              <a:rPr lang="en-US" altLang="zh-TW" dirty="0" smtClean="0"/>
              <a:t>3GPP </a:t>
            </a:r>
            <a:r>
              <a:rPr lang="en-US" altLang="zh-TW" dirty="0"/>
              <a:t>Release 18 will extend the multicast support to UEs in RRC inactive state, introduce enhancements to enable UEs in RRC connected state to simultaneously receive broadcast service and unicast service, and study mechanisms to improve resource efficiency in RAN sharing scenarios.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13</a:t>
            </a:fld>
            <a:endParaRPr lang="zh-TW" altLang="en-US"/>
          </a:p>
        </p:txBody>
      </p:sp>
    </p:spTree>
    <p:extLst>
      <p:ext uri="{BB962C8B-B14F-4D97-AF65-F5344CB8AC3E}">
        <p14:creationId xmlns:p14="http://schemas.microsoft.com/office/powerpoint/2010/main" val="3023863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Improved Positioning</a:t>
            </a:r>
            <a:endParaRPr lang="zh-TW" altLang="en-US" dirty="0"/>
          </a:p>
        </p:txBody>
      </p:sp>
      <p:sp>
        <p:nvSpPr>
          <p:cNvPr id="3" name="內容版面配置區 2"/>
          <p:cNvSpPr>
            <a:spLocks noGrp="1"/>
          </p:cNvSpPr>
          <p:nvPr>
            <p:ph idx="1"/>
          </p:nvPr>
        </p:nvSpPr>
        <p:spPr/>
        <p:txBody>
          <a:bodyPr/>
          <a:lstStyle/>
          <a:p>
            <a:r>
              <a:rPr lang="en-US" altLang="zh-TW" dirty="0"/>
              <a:t>Positioning is a valuable service that can find applications in diverse 5G use cases. </a:t>
            </a:r>
            <a:endParaRPr lang="en-US" altLang="zh-TW" dirty="0" smtClean="0"/>
          </a:p>
          <a:p>
            <a:r>
              <a:rPr lang="en-US" altLang="zh-TW" dirty="0" smtClean="0"/>
              <a:t>3GPP </a:t>
            </a:r>
            <a:r>
              <a:rPr lang="en-US" altLang="zh-TW" dirty="0"/>
              <a:t>Release 18 will investigate solutions to further improve accuracy, integrity, and power efficiency in positioning, as well as studying </a:t>
            </a:r>
            <a:r>
              <a:rPr lang="en-US" altLang="zh-TW" dirty="0" err="1"/>
              <a:t>sidelink</a:t>
            </a:r>
            <a:r>
              <a:rPr lang="en-US" altLang="zh-TW" dirty="0"/>
              <a:t> positioning and positioning support for </a:t>
            </a:r>
            <a:r>
              <a:rPr lang="en-US" altLang="zh-TW" dirty="0" err="1"/>
              <a:t>RedCap</a:t>
            </a:r>
            <a:r>
              <a:rPr lang="en-US" altLang="zh-TW" dirty="0"/>
              <a:t> devices.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14</a:t>
            </a:fld>
            <a:endParaRPr lang="zh-TW" altLang="en-US"/>
          </a:p>
        </p:txBody>
      </p:sp>
    </p:spTree>
    <p:extLst>
      <p:ext uri="{BB962C8B-B14F-4D97-AF65-F5344CB8AC3E}">
        <p14:creationId xmlns:p14="http://schemas.microsoft.com/office/powerpoint/2010/main" val="728685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57590" y="2303812"/>
            <a:ext cx="6134410" cy="4554187"/>
          </a:xfrm>
          <a:prstGeom prst="rect">
            <a:avLst/>
          </a:prstGeom>
        </p:spPr>
      </p:pic>
      <p:sp>
        <p:nvSpPr>
          <p:cNvPr id="2" name="標題 1"/>
          <p:cNvSpPr>
            <a:spLocks noGrp="1"/>
          </p:cNvSpPr>
          <p:nvPr>
            <p:ph type="title"/>
          </p:nvPr>
        </p:nvSpPr>
        <p:spPr/>
        <p:txBody>
          <a:bodyPr>
            <a:normAutofit/>
          </a:bodyPr>
          <a:lstStyle/>
          <a:p>
            <a:r>
              <a:rPr lang="en-US" altLang="zh-TW" sz="4000" dirty="0"/>
              <a:t>Ranging based Services and </a:t>
            </a:r>
            <a:r>
              <a:rPr lang="en-US" altLang="zh-TW" sz="4000" dirty="0" err="1"/>
              <a:t>Sidelink</a:t>
            </a:r>
            <a:r>
              <a:rPr lang="en-US" altLang="zh-TW" sz="4000" dirty="0"/>
              <a:t> Positioning</a:t>
            </a:r>
            <a:endParaRPr lang="zh-TW" altLang="en-US" sz="4000" dirty="0"/>
          </a:p>
        </p:txBody>
      </p:sp>
      <p:sp>
        <p:nvSpPr>
          <p:cNvPr id="3" name="內容版面配置區 2"/>
          <p:cNvSpPr>
            <a:spLocks noGrp="1"/>
          </p:cNvSpPr>
          <p:nvPr>
            <p:ph idx="1"/>
          </p:nvPr>
        </p:nvSpPr>
        <p:spPr>
          <a:xfrm>
            <a:off x="838200" y="1825624"/>
            <a:ext cx="10515600" cy="4682053"/>
          </a:xfrm>
        </p:spPr>
        <p:txBody>
          <a:bodyPr>
            <a:normAutofit lnSpcReduction="10000"/>
          </a:bodyPr>
          <a:lstStyle/>
          <a:p>
            <a:r>
              <a:rPr lang="en-US" altLang="zh-TW" dirty="0" smtClean="0"/>
              <a:t>Authorization </a:t>
            </a:r>
            <a:r>
              <a:rPr lang="en-US" altLang="zh-TW" dirty="0"/>
              <a:t>and </a:t>
            </a:r>
            <a:r>
              <a:rPr lang="en-US" altLang="zh-TW" dirty="0" smtClean="0"/>
              <a:t>policy/parameter provisioning </a:t>
            </a:r>
            <a:r>
              <a:rPr lang="en-US" altLang="zh-TW" dirty="0"/>
              <a:t>to UE.</a:t>
            </a:r>
          </a:p>
          <a:p>
            <a:r>
              <a:rPr lang="en-US" altLang="zh-TW" dirty="0" smtClean="0"/>
              <a:t>Ranging/</a:t>
            </a:r>
            <a:r>
              <a:rPr lang="en-US" altLang="zh-TW" dirty="0" err="1" smtClean="0"/>
              <a:t>Sidelink</a:t>
            </a:r>
            <a:r>
              <a:rPr lang="en-US" altLang="zh-TW" dirty="0" smtClean="0"/>
              <a:t> </a:t>
            </a:r>
            <a:r>
              <a:rPr lang="en-US" altLang="zh-TW" dirty="0"/>
              <a:t>Positioning </a:t>
            </a:r>
            <a:r>
              <a:rPr lang="en-US" altLang="zh-TW" dirty="0" smtClean="0"/>
              <a:t/>
            </a:r>
            <a:br>
              <a:rPr lang="en-US" altLang="zh-TW" dirty="0" smtClean="0"/>
            </a:br>
            <a:r>
              <a:rPr lang="en-US" altLang="zh-TW" dirty="0" smtClean="0"/>
              <a:t>device </a:t>
            </a:r>
            <a:r>
              <a:rPr lang="en-US" altLang="zh-TW" dirty="0"/>
              <a:t>discovery</a:t>
            </a:r>
          </a:p>
          <a:p>
            <a:r>
              <a:rPr lang="en-US" altLang="zh-TW" dirty="0" smtClean="0"/>
              <a:t>Operations </a:t>
            </a:r>
            <a:r>
              <a:rPr lang="en-US" altLang="zh-TW" dirty="0"/>
              <a:t>for Ranging/</a:t>
            </a:r>
            <a:r>
              <a:rPr lang="en-US" altLang="zh-TW" dirty="0" err="1"/>
              <a:t>Sidelink</a:t>
            </a:r>
            <a:r>
              <a:rPr lang="en-US" altLang="zh-TW" dirty="0"/>
              <a:t> </a:t>
            </a:r>
            <a:r>
              <a:rPr lang="en-US" altLang="zh-TW" dirty="0" smtClean="0"/>
              <a:t/>
            </a:r>
            <a:br>
              <a:rPr lang="en-US" altLang="zh-TW" dirty="0" smtClean="0"/>
            </a:br>
            <a:r>
              <a:rPr lang="en-US" altLang="zh-TW" dirty="0" smtClean="0"/>
              <a:t>positioning</a:t>
            </a:r>
            <a:endParaRPr lang="en-US" altLang="zh-TW" dirty="0"/>
          </a:p>
          <a:p>
            <a:r>
              <a:rPr lang="en-US" altLang="zh-TW" dirty="0" smtClean="0"/>
              <a:t>Network </a:t>
            </a:r>
            <a:r>
              <a:rPr lang="en-US" altLang="zh-TW" dirty="0"/>
              <a:t>assisted </a:t>
            </a:r>
            <a:r>
              <a:rPr lang="en-US" altLang="zh-TW" dirty="0" err="1"/>
              <a:t>Sidelink</a:t>
            </a:r>
            <a:r>
              <a:rPr lang="en-US" altLang="zh-TW" dirty="0"/>
              <a:t> </a:t>
            </a:r>
            <a:r>
              <a:rPr lang="en-US" altLang="zh-TW" dirty="0" smtClean="0"/>
              <a:t/>
            </a:r>
            <a:br>
              <a:rPr lang="en-US" altLang="zh-TW" dirty="0" smtClean="0"/>
            </a:br>
            <a:r>
              <a:rPr lang="en-US" altLang="zh-TW" dirty="0" smtClean="0"/>
              <a:t>Positioning</a:t>
            </a:r>
            <a:endParaRPr lang="en-US" altLang="zh-TW" dirty="0"/>
          </a:p>
          <a:p>
            <a:r>
              <a:rPr lang="en-US" altLang="zh-TW" dirty="0" smtClean="0"/>
              <a:t>Ranging </a:t>
            </a:r>
            <a:r>
              <a:rPr lang="en-US" altLang="zh-TW" dirty="0"/>
              <a:t>service with the </a:t>
            </a:r>
            <a:r>
              <a:rPr lang="en-US" altLang="zh-TW" dirty="0" smtClean="0"/>
              <a:t/>
            </a:r>
            <a:br>
              <a:rPr lang="en-US" altLang="zh-TW" dirty="0" smtClean="0"/>
            </a:br>
            <a:r>
              <a:rPr lang="en-US" altLang="zh-TW" dirty="0" smtClean="0"/>
              <a:t>assistant </a:t>
            </a:r>
            <a:r>
              <a:rPr lang="en-US" altLang="zh-TW" dirty="0"/>
              <a:t>UE</a:t>
            </a:r>
          </a:p>
          <a:p>
            <a:r>
              <a:rPr lang="en-US" altLang="zh-TW" dirty="0" smtClean="0"/>
              <a:t>Ranging </a:t>
            </a:r>
            <a:r>
              <a:rPr lang="en-US" altLang="zh-TW" dirty="0"/>
              <a:t>and </a:t>
            </a:r>
            <a:r>
              <a:rPr lang="en-US" altLang="zh-TW" dirty="0" err="1"/>
              <a:t>sidelink</a:t>
            </a:r>
            <a:r>
              <a:rPr lang="en-US" altLang="zh-TW" dirty="0"/>
              <a:t> positioning </a:t>
            </a:r>
            <a:r>
              <a:rPr lang="en-US" altLang="zh-TW" dirty="0" smtClean="0"/>
              <a:t>service </a:t>
            </a:r>
            <a:br>
              <a:rPr lang="en-US" altLang="zh-TW" dirty="0" smtClean="0"/>
            </a:br>
            <a:r>
              <a:rPr lang="en-US" altLang="zh-TW" dirty="0" smtClean="0"/>
              <a:t>exposure </a:t>
            </a:r>
            <a:r>
              <a:rPr lang="en-US" altLang="zh-TW" dirty="0"/>
              <a:t>to a UE or Application server</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15</a:t>
            </a:fld>
            <a:endParaRPr lang="zh-TW" altLang="en-US"/>
          </a:p>
        </p:txBody>
      </p:sp>
    </p:spTree>
    <p:extLst>
      <p:ext uri="{BB962C8B-B14F-4D97-AF65-F5344CB8AC3E}">
        <p14:creationId xmlns:p14="http://schemas.microsoft.com/office/powerpoint/2010/main" val="1528199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348752" y="2013995"/>
            <a:ext cx="7762225" cy="4462450"/>
          </a:xfrm>
          <a:prstGeom prst="rect">
            <a:avLst/>
          </a:prstGeom>
        </p:spPr>
      </p:pic>
      <p:sp>
        <p:nvSpPr>
          <p:cNvPr id="2" name="標題 1"/>
          <p:cNvSpPr>
            <a:spLocks noGrp="1"/>
          </p:cNvSpPr>
          <p:nvPr>
            <p:ph type="title"/>
          </p:nvPr>
        </p:nvSpPr>
        <p:spPr/>
        <p:txBody>
          <a:bodyPr/>
          <a:lstStyle/>
          <a:p>
            <a:r>
              <a:rPr lang="en-US" altLang="zh-TW" dirty="0"/>
              <a:t>Flexible Spectrum Use</a:t>
            </a:r>
            <a:endParaRPr lang="zh-TW" altLang="en-US" dirty="0"/>
          </a:p>
        </p:txBody>
      </p:sp>
      <p:sp>
        <p:nvSpPr>
          <p:cNvPr id="3" name="內容版面配置區 2"/>
          <p:cNvSpPr>
            <a:spLocks noGrp="1"/>
          </p:cNvSpPr>
          <p:nvPr>
            <p:ph idx="1"/>
          </p:nvPr>
        </p:nvSpPr>
        <p:spPr>
          <a:xfrm>
            <a:off x="393540" y="1825625"/>
            <a:ext cx="4143736" cy="4650820"/>
          </a:xfrm>
        </p:spPr>
        <p:txBody>
          <a:bodyPr>
            <a:normAutofit lnSpcReduction="10000"/>
          </a:bodyPr>
          <a:lstStyle/>
          <a:p>
            <a:r>
              <a:rPr lang="en-US" altLang="zh-TW" dirty="0"/>
              <a:t>Spectrum is a scarce resource that needs to be used efficiently to achieve highest societal benefit. 3GPP Release 18 will introduce further enhancements to </a:t>
            </a:r>
            <a:r>
              <a:rPr lang="en-US" altLang="zh-TW" dirty="0" smtClean="0"/>
              <a:t>enable </a:t>
            </a:r>
            <a:r>
              <a:rPr lang="en-US" altLang="zh-TW" dirty="0"/>
              <a:t>more flexible </a:t>
            </a:r>
            <a:r>
              <a:rPr lang="en-US" altLang="zh-TW" dirty="0" smtClean="0"/>
              <a:t>and </a:t>
            </a:r>
            <a:r>
              <a:rPr lang="en-US" altLang="zh-TW" dirty="0"/>
              <a:t>efficient use of </a:t>
            </a:r>
            <a:r>
              <a:rPr lang="en-US" altLang="zh-TW" dirty="0" smtClean="0"/>
              <a:t>spectrum </a:t>
            </a:r>
            <a:r>
              <a:rPr lang="en-US" altLang="zh-TW" dirty="0"/>
              <a:t>for 5G </a:t>
            </a:r>
            <a:r>
              <a:rPr lang="en-US" altLang="zh-TW" dirty="0" smtClean="0"/>
              <a:t>deployments </a:t>
            </a:r>
            <a:r>
              <a:rPr lang="en-US" altLang="zh-TW" dirty="0"/>
              <a:t>in various </a:t>
            </a:r>
            <a:r>
              <a:rPr lang="en-US" altLang="zh-TW" dirty="0" smtClean="0"/>
              <a:t>scenarios </a:t>
            </a:r>
            <a:r>
              <a:rPr lang="en-US" altLang="zh-TW" dirty="0"/>
              <a:t>with different </a:t>
            </a:r>
            <a:r>
              <a:rPr lang="en-US" altLang="zh-TW" dirty="0" smtClean="0"/>
              <a:t>spectrum </a:t>
            </a:r>
            <a:r>
              <a:rPr lang="en-US" altLang="zh-TW" dirty="0"/>
              <a:t>allocations. </a:t>
            </a:r>
          </a:p>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16</a:t>
            </a:fld>
            <a:endParaRPr lang="zh-TW" altLang="en-US"/>
          </a:p>
        </p:txBody>
      </p:sp>
    </p:spTree>
    <p:extLst>
      <p:ext uri="{BB962C8B-B14F-4D97-AF65-F5344CB8AC3E}">
        <p14:creationId xmlns:p14="http://schemas.microsoft.com/office/powerpoint/2010/main" val="530810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a:bodyPr>
          <a:lstStyle/>
          <a:p>
            <a:r>
              <a:rPr lang="en-US" altLang="zh-TW" dirty="0"/>
              <a:t>The minimum channel bandwidth supported by the current 5G NR specifications is 5 </a:t>
            </a:r>
            <a:r>
              <a:rPr lang="en-US" altLang="zh-TW" dirty="0" err="1"/>
              <a:t>MHz.</a:t>
            </a:r>
            <a:r>
              <a:rPr lang="en-US" altLang="zh-TW" dirty="0"/>
              <a:t> </a:t>
            </a:r>
            <a:endParaRPr lang="en-US" altLang="zh-TW" dirty="0" smtClean="0"/>
          </a:p>
          <a:p>
            <a:r>
              <a:rPr lang="en-US" altLang="zh-TW" dirty="0" smtClean="0"/>
              <a:t>There </a:t>
            </a:r>
            <a:r>
              <a:rPr lang="en-US" altLang="zh-TW" dirty="0"/>
              <a:t>are however growing interests in deploying NR in dedicated spectrum with less than 5 MHz bandwidth available for NR. </a:t>
            </a:r>
            <a:endParaRPr lang="en-US" altLang="zh-TW" dirty="0" smtClean="0"/>
          </a:p>
          <a:p>
            <a:r>
              <a:rPr lang="en-US" altLang="zh-TW" dirty="0" smtClean="0"/>
              <a:t>In </a:t>
            </a:r>
            <a:r>
              <a:rPr lang="en-US" altLang="zh-TW" dirty="0"/>
              <a:t>Release 18, 3GPP will introduce necessary changes to NR to support deployments in spectrum allocations less than 5 </a:t>
            </a:r>
            <a:r>
              <a:rPr lang="en-US" altLang="zh-TW" dirty="0" err="1"/>
              <a:t>MHz.</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17</a:t>
            </a:fld>
            <a:endParaRPr lang="zh-TW" altLang="en-US"/>
          </a:p>
        </p:txBody>
      </p:sp>
    </p:spTree>
    <p:extLst>
      <p:ext uri="{BB962C8B-B14F-4D97-AF65-F5344CB8AC3E}">
        <p14:creationId xmlns:p14="http://schemas.microsoft.com/office/powerpoint/2010/main" val="25561437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lnSpcReduction="10000"/>
          </a:bodyPr>
          <a:lstStyle/>
          <a:p>
            <a:r>
              <a:rPr lang="en-US" altLang="zh-TW" dirty="0"/>
              <a:t>DSS is a key 5G feature that enables a BS to use shared spectrum to provide connectivity to both LTE UE and NR UE. This facilitates the migration of spectrum from LTE to NR. </a:t>
            </a:r>
            <a:endParaRPr lang="en-US" altLang="zh-TW" dirty="0" smtClean="0"/>
          </a:p>
          <a:p>
            <a:r>
              <a:rPr lang="en-US" altLang="zh-TW" dirty="0" smtClean="0"/>
              <a:t>In </a:t>
            </a:r>
            <a:r>
              <a:rPr lang="en-US" altLang="zh-TW" dirty="0"/>
              <a:t>DSS, the physical downlink control channel (PDCCH) capacity is a bottleneck, because NR PDCCH and LTE PDCCH need to share the first three OFDM symbols within a slot and NR PDCCH cannot use symbols overlapping with LTE cell-specific reference signal (CRS). </a:t>
            </a:r>
            <a:endParaRPr lang="en-US" altLang="zh-TW" dirty="0" smtClean="0"/>
          </a:p>
          <a:p>
            <a:r>
              <a:rPr lang="en-US" altLang="zh-TW" dirty="0" smtClean="0"/>
              <a:t>In </a:t>
            </a:r>
            <a:r>
              <a:rPr lang="en-US" altLang="zh-TW" dirty="0"/>
              <a:t>Release 18, 3GPP will study the possibility of allowing NR PDCCH to be transmitted in symbols overlapping with LTE CRS to increase the PDCCH capacity for DSS. Also, the feature of configuring UE with multiple LTE CRS rate matching patterns in multi-TRP will be made available to single TRP scenario to help mitigate inter-cell interference.</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18</a:t>
            </a:fld>
            <a:endParaRPr lang="zh-TW" altLang="en-US"/>
          </a:p>
        </p:txBody>
      </p:sp>
    </p:spTree>
    <p:extLst>
      <p:ext uri="{BB962C8B-B14F-4D97-AF65-F5344CB8AC3E}">
        <p14:creationId xmlns:p14="http://schemas.microsoft.com/office/powerpoint/2010/main" val="970510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a:bodyPr>
          <a:lstStyle/>
          <a:p>
            <a:r>
              <a:rPr lang="en-US" altLang="zh-TW" dirty="0"/>
              <a:t>Time division duplex (TDD) is widely used in commercial 5G deployments. In TDD, downlink and uplink can use the entire frequency spectrum, but the time domain resource is divided between downlink and uplink. </a:t>
            </a:r>
            <a:endParaRPr lang="en-US" altLang="zh-TW" dirty="0" smtClean="0"/>
          </a:p>
          <a:p>
            <a:r>
              <a:rPr lang="en-US" altLang="zh-TW" dirty="0" smtClean="0"/>
              <a:t>NR </a:t>
            </a:r>
            <a:r>
              <a:rPr lang="en-US" altLang="zh-TW" dirty="0"/>
              <a:t>supports TDD with semi-statically configured uplink/</a:t>
            </a:r>
            <a:r>
              <a:rPr lang="en-US" altLang="zh-TW" dirty="0" err="1"/>
              <a:t>dowlink</a:t>
            </a:r>
            <a:r>
              <a:rPr lang="en-US" altLang="zh-TW" dirty="0"/>
              <a:t> configuration, and dynamic TDD. If the time domain resource designated to uplink is limited, network performance such as coverage, capacity, and latency may be impacted. </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19</a:t>
            </a:fld>
            <a:endParaRPr lang="zh-TW" altLang="en-US"/>
          </a:p>
        </p:txBody>
      </p:sp>
    </p:spTree>
    <p:extLst>
      <p:ext uri="{BB962C8B-B14F-4D97-AF65-F5344CB8AC3E}">
        <p14:creationId xmlns:p14="http://schemas.microsoft.com/office/powerpoint/2010/main" val="465652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Outline</a:t>
            </a:r>
            <a:endParaRPr lang="zh-TW" altLang="en-US" dirty="0"/>
          </a:p>
        </p:txBody>
      </p:sp>
      <p:sp>
        <p:nvSpPr>
          <p:cNvPr id="3" name="內容版面配置區 2"/>
          <p:cNvSpPr>
            <a:spLocks noGrp="1"/>
          </p:cNvSpPr>
          <p:nvPr>
            <p:ph idx="1"/>
          </p:nvPr>
        </p:nvSpPr>
        <p:spPr/>
        <p:txBody>
          <a:bodyPr/>
          <a:lstStyle/>
          <a:p>
            <a:pPr marL="514350" lvl="0" indent="-514350">
              <a:buFont typeface="+mj-lt"/>
              <a:buAutoNum type="arabicPeriod"/>
            </a:pPr>
            <a:r>
              <a:rPr lang="zh-TW" altLang="zh-TW" dirty="0" smtClean="0"/>
              <a:t>次</a:t>
            </a:r>
            <a:r>
              <a:rPr lang="zh-TW" altLang="zh-TW" dirty="0"/>
              <a:t>世代接取系統整合技術介紹</a:t>
            </a:r>
          </a:p>
          <a:p>
            <a:pPr marL="514350" lvl="0" indent="-514350">
              <a:buFont typeface="+mj-lt"/>
              <a:buAutoNum type="arabicPeriod"/>
            </a:pPr>
            <a:r>
              <a:rPr lang="en-US" altLang="zh-TW" dirty="0"/>
              <a:t>5QI</a:t>
            </a:r>
            <a:r>
              <a:rPr lang="zh-TW" altLang="zh-TW" dirty="0"/>
              <a:t>規範介紹</a:t>
            </a:r>
          </a:p>
          <a:p>
            <a:pPr marL="514350" lvl="0" indent="-514350">
              <a:buFont typeface="+mj-lt"/>
              <a:buAutoNum type="arabicPeriod"/>
            </a:pPr>
            <a:r>
              <a:rPr lang="zh-TW" altLang="zh-TW" dirty="0"/>
              <a:t>多媒體通訊協定介紹</a:t>
            </a:r>
          </a:p>
          <a:p>
            <a:pPr marL="514350" indent="-514350">
              <a:buFont typeface="+mj-lt"/>
              <a:buAutoNum type="arabicPeriod"/>
            </a:pPr>
            <a:r>
              <a:rPr lang="en-US" altLang="zh-TW" dirty="0" err="1"/>
              <a:t>QoE</a:t>
            </a:r>
            <a:r>
              <a:rPr lang="en-US" altLang="zh-TW" dirty="0"/>
              <a:t> Model</a:t>
            </a:r>
            <a:r>
              <a:rPr lang="zh-TW" altLang="zh-TW" dirty="0"/>
              <a:t>分析介紹</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a:t>
            </a:fld>
            <a:endParaRPr lang="zh-TW" altLang="en-US"/>
          </a:p>
        </p:txBody>
      </p:sp>
    </p:spTree>
    <p:extLst>
      <p:ext uri="{BB962C8B-B14F-4D97-AF65-F5344CB8AC3E}">
        <p14:creationId xmlns:p14="http://schemas.microsoft.com/office/powerpoint/2010/main" val="3919898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lnSpcReduction="10000"/>
          </a:bodyPr>
          <a:lstStyle/>
          <a:p>
            <a:r>
              <a:rPr lang="en-US" altLang="zh-TW" dirty="0"/>
              <a:t>To enable more flexible spectrum use, 3GPP Release 18 will study the feasibility of allowing co-existence of downlink and uplink at the same time within a conventional TDD band. </a:t>
            </a:r>
            <a:endParaRPr lang="en-US" altLang="zh-TW" dirty="0" smtClean="0"/>
          </a:p>
          <a:p>
            <a:pPr lvl="1"/>
            <a:r>
              <a:rPr lang="en-US" altLang="zh-TW" dirty="0" smtClean="0"/>
              <a:t>In other words, the </a:t>
            </a:r>
            <a:r>
              <a:rPr lang="en-US" altLang="zh-TW" dirty="0"/>
              <a:t>duplex will become a mix of TDD and FDD. </a:t>
            </a:r>
            <a:endParaRPr lang="en-US" altLang="zh-TW" dirty="0" smtClean="0"/>
          </a:p>
          <a:p>
            <a:r>
              <a:rPr lang="en-US" altLang="zh-TW" dirty="0" smtClean="0"/>
              <a:t>From </a:t>
            </a:r>
            <a:r>
              <a:rPr lang="en-US" altLang="zh-TW" dirty="0"/>
              <a:t>a practical standpoint, since full duplex is not mature enough for commercial deployments, the study will restrict its scope to sub-band non-overlapping full duplex at the 5G Node B (</a:t>
            </a:r>
            <a:r>
              <a:rPr lang="en-US" altLang="zh-TW" dirty="0" err="1"/>
              <a:t>gNB</a:t>
            </a:r>
            <a:r>
              <a:rPr lang="en-US" altLang="zh-TW" dirty="0"/>
              <a:t>) side. In other words, a conventional TDD band is divided into non-overlapping </a:t>
            </a:r>
            <a:r>
              <a:rPr lang="en-US" altLang="zh-TW" dirty="0" err="1"/>
              <a:t>subbands</a:t>
            </a:r>
            <a:r>
              <a:rPr lang="en-US" altLang="zh-TW" dirty="0"/>
              <a:t> and some are designated for uplink while others are designated for downlink, while half duplex is kept at the UE side. </a:t>
            </a:r>
            <a:endParaRPr lang="en-US" altLang="zh-TW" dirty="0" smtClean="0"/>
          </a:p>
          <a:p>
            <a:r>
              <a:rPr lang="en-US" altLang="zh-TW" dirty="0" smtClean="0"/>
              <a:t>3GPP </a:t>
            </a:r>
            <a:r>
              <a:rPr lang="en-US" altLang="zh-TW" dirty="0"/>
              <a:t>Release 18 will study cross link interference (CLI) handling to better support dynamic TDD in commercial deployments.</a:t>
            </a:r>
            <a:endParaRPr lang="zh-TW" altLang="en-US" dirty="0"/>
          </a:p>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20</a:t>
            </a:fld>
            <a:endParaRPr lang="zh-TW" altLang="en-US"/>
          </a:p>
        </p:txBody>
      </p:sp>
    </p:spTree>
    <p:extLst>
      <p:ext uri="{BB962C8B-B14F-4D97-AF65-F5344CB8AC3E}">
        <p14:creationId xmlns:p14="http://schemas.microsoft.com/office/powerpoint/2010/main" val="3184429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994867" y="2025570"/>
            <a:ext cx="5977213" cy="3653754"/>
          </a:xfrm>
          <a:prstGeom prst="rect">
            <a:avLst/>
          </a:prstGeom>
        </p:spPr>
      </p:pic>
      <p:sp>
        <p:nvSpPr>
          <p:cNvPr id="2" name="標題 1"/>
          <p:cNvSpPr>
            <a:spLocks noGrp="1"/>
          </p:cNvSpPr>
          <p:nvPr>
            <p:ph type="title"/>
          </p:nvPr>
        </p:nvSpPr>
        <p:spPr/>
        <p:txBody>
          <a:bodyPr/>
          <a:lstStyle/>
          <a:p>
            <a:r>
              <a:rPr lang="en-US" altLang="zh-TW" dirty="0"/>
              <a:t>Diverse 5G </a:t>
            </a:r>
            <a:r>
              <a:rPr lang="en-US" altLang="zh-TW" dirty="0" smtClean="0"/>
              <a:t>Devices</a:t>
            </a:r>
            <a:endParaRPr lang="zh-TW" altLang="en-US" dirty="0"/>
          </a:p>
        </p:txBody>
      </p:sp>
      <p:sp>
        <p:nvSpPr>
          <p:cNvPr id="3" name="內容版面配置區 2"/>
          <p:cNvSpPr>
            <a:spLocks noGrp="1"/>
          </p:cNvSpPr>
          <p:nvPr>
            <p:ph idx="1"/>
          </p:nvPr>
        </p:nvSpPr>
        <p:spPr>
          <a:xfrm>
            <a:off x="359579" y="1785607"/>
            <a:ext cx="5531935" cy="4753305"/>
          </a:xfrm>
        </p:spPr>
        <p:txBody>
          <a:bodyPr>
            <a:normAutofit lnSpcReduction="10000"/>
          </a:bodyPr>
          <a:lstStyle/>
          <a:p>
            <a:r>
              <a:rPr lang="en-US" altLang="zh-TW" dirty="0"/>
              <a:t>5G needs to serve diverse types of devices across </a:t>
            </a:r>
            <a:r>
              <a:rPr lang="en-US" altLang="zh-TW" dirty="0" err="1"/>
              <a:t>eMBB</a:t>
            </a:r>
            <a:r>
              <a:rPr lang="en-US" altLang="zh-TW" dirty="0"/>
              <a:t>, URLLC, and </a:t>
            </a:r>
            <a:r>
              <a:rPr lang="en-US" altLang="zh-TW" dirty="0" err="1"/>
              <a:t>mMTC</a:t>
            </a:r>
            <a:r>
              <a:rPr lang="en-US" altLang="zh-TW" dirty="0"/>
              <a:t> usage scenarios. 3GPP Release 18 will continue to study and introduce tailored functionalities to enhance and expand 5G capabilities to serve not only smartphones but also other diverse 5G devices, such as extended reality (XR) and cloud gaming devices, low-complexity UEs, vehicular devices, and </a:t>
            </a:r>
            <a:r>
              <a:rPr lang="en-US" altLang="zh-TW" dirty="0" err="1"/>
              <a:t>uncrewed</a:t>
            </a:r>
            <a:r>
              <a:rPr lang="en-US" altLang="zh-TW" dirty="0"/>
              <a:t> aerial vehicles (UAVs</a:t>
            </a:r>
            <a:r>
              <a:rPr lang="en-US" altLang="zh-TW" dirty="0" smtClean="0"/>
              <a:t>).</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21</a:t>
            </a:fld>
            <a:endParaRPr lang="zh-TW" altLang="en-US"/>
          </a:p>
        </p:txBody>
      </p:sp>
    </p:spTree>
    <p:extLst>
      <p:ext uri="{BB962C8B-B14F-4D97-AF65-F5344CB8AC3E}">
        <p14:creationId xmlns:p14="http://schemas.microsoft.com/office/powerpoint/2010/main" val="4197633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5G Consumer </a:t>
            </a:r>
            <a:r>
              <a:rPr lang="en-US" altLang="zh-TW" dirty="0" smtClean="0"/>
              <a:t>Devices</a:t>
            </a:r>
            <a:endParaRPr lang="zh-TW" altLang="en-US" dirty="0"/>
          </a:p>
        </p:txBody>
      </p:sp>
      <p:sp>
        <p:nvSpPr>
          <p:cNvPr id="3" name="內容版面配置區 2"/>
          <p:cNvSpPr>
            <a:spLocks noGrp="1"/>
          </p:cNvSpPr>
          <p:nvPr>
            <p:ph idx="1"/>
          </p:nvPr>
        </p:nvSpPr>
        <p:spPr/>
        <p:txBody>
          <a:bodyPr>
            <a:normAutofit fontScale="92500"/>
          </a:bodyPr>
          <a:lstStyle/>
          <a:p>
            <a:r>
              <a:rPr lang="en-US" altLang="zh-TW" dirty="0"/>
              <a:t>A smartphone typically supports both 3GPP radio access technologies (RATs), e.g., LTE and NR, and non-3GPP RATs, e.g., </a:t>
            </a:r>
            <a:r>
              <a:rPr lang="en-US" altLang="zh-TW" dirty="0" err="1"/>
              <a:t>WiFi</a:t>
            </a:r>
            <a:r>
              <a:rPr lang="en-US" altLang="zh-TW" dirty="0"/>
              <a:t>. The coexistence of a 3GPP RAT and non-3GPP RATs may lead to interference and cause internal issue in the device. </a:t>
            </a:r>
            <a:endParaRPr lang="en-US" altLang="zh-TW" dirty="0" smtClean="0"/>
          </a:p>
          <a:p>
            <a:r>
              <a:rPr lang="en-US" altLang="zh-TW" dirty="0" smtClean="0"/>
              <a:t>In-device </a:t>
            </a:r>
            <a:r>
              <a:rPr lang="en-US" altLang="zh-TW" dirty="0"/>
              <a:t>coexistence (IDC) is a feature that allows UE to indicate to its serving </a:t>
            </a:r>
            <a:r>
              <a:rPr lang="en-US" altLang="zh-TW" dirty="0" err="1"/>
              <a:t>gNB</a:t>
            </a:r>
            <a:r>
              <a:rPr lang="en-US" altLang="zh-TW" dirty="0"/>
              <a:t> that there is such coexistence issue in the UE. The </a:t>
            </a:r>
            <a:r>
              <a:rPr lang="en-US" altLang="zh-TW" dirty="0" err="1"/>
              <a:t>gNB</a:t>
            </a:r>
            <a:r>
              <a:rPr lang="en-US" altLang="zh-TW" dirty="0"/>
              <a:t> can utilize the indicated information to restrict radio resource usage to help resolve the UE's internal issue. The current IDC solution in NR has limited functionality. </a:t>
            </a:r>
            <a:endParaRPr lang="en-US" altLang="zh-TW" dirty="0" smtClean="0"/>
          </a:p>
          <a:p>
            <a:r>
              <a:rPr lang="en-US" altLang="zh-TW" dirty="0" smtClean="0"/>
              <a:t>3GPP </a:t>
            </a:r>
            <a:r>
              <a:rPr lang="en-US" altLang="zh-TW" dirty="0"/>
              <a:t>Release 18 will enhance the feature by allowing UE to indicate the affected frequencies with finer granularity and its preferred TDD pattern.</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22</a:t>
            </a:fld>
            <a:endParaRPr lang="zh-TW" altLang="en-US"/>
          </a:p>
        </p:txBody>
      </p:sp>
    </p:spTree>
    <p:extLst>
      <p:ext uri="{BB962C8B-B14F-4D97-AF65-F5344CB8AC3E}">
        <p14:creationId xmlns:p14="http://schemas.microsoft.com/office/powerpoint/2010/main" val="18972089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lnSpcReduction="10000"/>
          </a:bodyPr>
          <a:lstStyle/>
          <a:p>
            <a:r>
              <a:rPr lang="en-US" altLang="zh-TW" dirty="0"/>
              <a:t>A multi-subscriber identity module (SIM) phone can be equipped with two independent SIM cards. When UE is only connected to one network (e.g., network A) using one SIM card, the UE's hardware resources can be dedicated to the communication with network A. Once the UE starts to connect to another network (e.g., network B) using the other SIM card, some of the hardware resources need to be used for communication with network B, but this is not known to network A. </a:t>
            </a:r>
            <a:endParaRPr lang="en-US" altLang="zh-TW" dirty="0" smtClean="0"/>
          </a:p>
          <a:p>
            <a:r>
              <a:rPr lang="en-US" altLang="zh-TW" dirty="0" smtClean="0"/>
              <a:t>3GPP </a:t>
            </a:r>
            <a:r>
              <a:rPr lang="en-US" altLang="zh-TW" dirty="0"/>
              <a:t>Release 18 will enable the multi-SIM UE to indicate its preferred capability restriction to network A when the UE needs to communicate with network B.</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23</a:t>
            </a:fld>
            <a:endParaRPr lang="zh-TW" altLang="en-US"/>
          </a:p>
        </p:txBody>
      </p:sp>
    </p:spTree>
    <p:extLst>
      <p:ext uri="{BB962C8B-B14F-4D97-AF65-F5344CB8AC3E}">
        <p14:creationId xmlns:p14="http://schemas.microsoft.com/office/powerpoint/2010/main" val="4389844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a:xfrm>
            <a:off x="838200" y="1825625"/>
            <a:ext cx="10515600" cy="4895850"/>
          </a:xfrm>
        </p:spPr>
        <p:txBody>
          <a:bodyPr>
            <a:normAutofit fontScale="85000" lnSpcReduction="10000"/>
          </a:bodyPr>
          <a:lstStyle/>
          <a:p>
            <a:r>
              <a:rPr lang="en-US" altLang="zh-TW" dirty="0"/>
              <a:t>5G connected XR and cloud gaming devices are anticipated to proliferate in years to come. </a:t>
            </a:r>
            <a:endParaRPr lang="en-US" altLang="zh-TW" dirty="0" smtClean="0"/>
          </a:p>
          <a:p>
            <a:r>
              <a:rPr lang="en-US" altLang="zh-TW" dirty="0" smtClean="0"/>
              <a:t>In </a:t>
            </a:r>
            <a:r>
              <a:rPr lang="en-US" altLang="zh-TW" dirty="0"/>
              <a:t>Release 17, 3GPP has conducted an evaluation study on XR to assess their performance when connected by 5G. </a:t>
            </a:r>
            <a:endParaRPr lang="en-US" altLang="zh-TW" dirty="0" smtClean="0"/>
          </a:p>
          <a:p>
            <a:r>
              <a:rPr lang="en-US" altLang="zh-TW" dirty="0" smtClean="0"/>
              <a:t>In </a:t>
            </a:r>
            <a:r>
              <a:rPr lang="en-US" altLang="zh-TW" dirty="0"/>
              <a:t>Release 18, 3GPP will study enhancements to better support XR and cloud gaming devices in NR networks. The traffic generated in XR and cloud gaming use cases is often quasi-periodic and requires high data rate and bounded latency simultaneously. To efficiently serve such type of traffic, 3GPP will investigate resource allocation and scheduling mechanisms that can improve capacity for XR and cloud gaming devices. Since many XR and cloud gaming devices have limited battery power, Release 18 will also study UE power saving techniques to accommodate XR and cloud gaming service characteristics. </a:t>
            </a:r>
            <a:endParaRPr lang="en-US" altLang="zh-TW" dirty="0" smtClean="0"/>
          </a:p>
          <a:p>
            <a:r>
              <a:rPr lang="en-US" altLang="zh-TW" dirty="0" smtClean="0"/>
              <a:t>3GPP </a:t>
            </a:r>
            <a:r>
              <a:rPr lang="en-US" altLang="zh-TW" dirty="0"/>
              <a:t>will investigate how to make RAN more XR-aware, including identifying what application information is beneficial for RAN to be aware of as well as how to utilize the information in RAN to handle XR and cloud gaming traffic.</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24</a:t>
            </a:fld>
            <a:endParaRPr lang="zh-TW" altLang="en-US"/>
          </a:p>
        </p:txBody>
      </p:sp>
    </p:spTree>
    <p:extLst>
      <p:ext uri="{BB962C8B-B14F-4D97-AF65-F5344CB8AC3E}">
        <p14:creationId xmlns:p14="http://schemas.microsoft.com/office/powerpoint/2010/main" val="3541654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600" dirty="0"/>
              <a:t>Support for </a:t>
            </a:r>
            <a:r>
              <a:rPr lang="en-US" altLang="zh-TW" sz="3600" dirty="0" err="1"/>
              <a:t>eXtended</a:t>
            </a:r>
            <a:r>
              <a:rPr lang="en-US" altLang="zh-TW" sz="3600" dirty="0"/>
              <a:t> Reality and Media Services (XRM) </a:t>
            </a:r>
            <a:endParaRPr lang="zh-TW" altLang="en-US" sz="3600" dirty="0"/>
          </a:p>
        </p:txBody>
      </p:sp>
      <p:sp>
        <p:nvSpPr>
          <p:cNvPr id="3" name="內容版面配置區 2"/>
          <p:cNvSpPr>
            <a:spLocks noGrp="1"/>
          </p:cNvSpPr>
          <p:nvPr>
            <p:ph idx="1"/>
          </p:nvPr>
        </p:nvSpPr>
        <p:spPr>
          <a:xfrm>
            <a:off x="838200" y="1825624"/>
            <a:ext cx="10515600" cy="4530725"/>
          </a:xfrm>
        </p:spPr>
        <p:txBody>
          <a:bodyPr>
            <a:normAutofit fontScale="85000" lnSpcReduction="20000"/>
          </a:bodyPr>
          <a:lstStyle/>
          <a:p>
            <a:r>
              <a:rPr lang="en-US" altLang="zh-TW" dirty="0" smtClean="0"/>
              <a:t>Support </a:t>
            </a:r>
            <a:r>
              <a:rPr lang="en-US" altLang="zh-TW" dirty="0"/>
              <a:t>for PDU set based </a:t>
            </a:r>
            <a:r>
              <a:rPr lang="en-US" altLang="zh-TW" dirty="0" err="1"/>
              <a:t>QoS</a:t>
            </a:r>
            <a:r>
              <a:rPr lang="en-US" altLang="zh-TW" dirty="0"/>
              <a:t> handling</a:t>
            </a:r>
          </a:p>
          <a:p>
            <a:pPr lvl="1"/>
            <a:r>
              <a:rPr lang="en-US" altLang="zh-TW" dirty="0" smtClean="0"/>
              <a:t>PDU </a:t>
            </a:r>
            <a:r>
              <a:rPr lang="en-US" altLang="zh-TW" dirty="0"/>
              <a:t>set based </a:t>
            </a:r>
            <a:r>
              <a:rPr lang="en-US" altLang="zh-TW" dirty="0" err="1"/>
              <a:t>QoS</a:t>
            </a:r>
            <a:r>
              <a:rPr lang="en-US" altLang="zh-TW" dirty="0"/>
              <a:t> Parameters with PCF determination and provisioning, based on AF provisioned information</a:t>
            </a:r>
          </a:p>
          <a:p>
            <a:pPr lvl="1"/>
            <a:r>
              <a:rPr lang="en-US" altLang="zh-TW" dirty="0" smtClean="0"/>
              <a:t>PDU </a:t>
            </a:r>
            <a:r>
              <a:rPr lang="en-US" altLang="zh-TW" dirty="0"/>
              <a:t>set information identification (e.g., PDU Set boundaries, PDU Set Importance, etc.) and marking by PSA UPF in GTP-U header over N3</a:t>
            </a:r>
          </a:p>
          <a:p>
            <a:r>
              <a:rPr lang="en-US" altLang="zh-TW" dirty="0" smtClean="0"/>
              <a:t>5GS </a:t>
            </a:r>
            <a:r>
              <a:rPr lang="en-US" altLang="zh-TW" dirty="0"/>
              <a:t>information exposure for XR/media enhancements</a:t>
            </a:r>
          </a:p>
          <a:p>
            <a:pPr lvl="1"/>
            <a:r>
              <a:rPr lang="en-US" altLang="zh-TW" dirty="0" smtClean="0"/>
              <a:t>Support </a:t>
            </a:r>
            <a:r>
              <a:rPr lang="en-US" altLang="zh-TW" dirty="0"/>
              <a:t>for ECN marking for the purpose of L4S (Low Latency Low Loss Scalable throughput) by NG-RAN or by PSA UPF</a:t>
            </a:r>
          </a:p>
          <a:p>
            <a:pPr lvl="1"/>
            <a:r>
              <a:rPr lang="en-US" altLang="zh-TW" dirty="0" smtClean="0"/>
              <a:t>API </a:t>
            </a:r>
            <a:r>
              <a:rPr lang="en-US" altLang="zh-TW" dirty="0"/>
              <a:t>based information exposure to AF e.g., radio congestion </a:t>
            </a:r>
            <a:r>
              <a:rPr lang="en-US" altLang="zh-TW" dirty="0" smtClean="0"/>
              <a:t>information</a:t>
            </a:r>
          </a:p>
          <a:p>
            <a:r>
              <a:rPr lang="en-US" altLang="zh-TW" dirty="0" smtClean="0"/>
              <a:t>Other </a:t>
            </a:r>
            <a:r>
              <a:rPr lang="en-US" altLang="zh-TW" dirty="0"/>
              <a:t>XRM related Enhancements</a:t>
            </a:r>
          </a:p>
          <a:p>
            <a:pPr lvl="1"/>
            <a:r>
              <a:rPr lang="en-US" altLang="zh-TW" dirty="0" smtClean="0"/>
              <a:t>Policy </a:t>
            </a:r>
            <a:r>
              <a:rPr lang="en-US" altLang="zh-TW" dirty="0"/>
              <a:t>control enhancements to support multi-modality flows for single UE and multiple UEs, based on AF provisioned information.</a:t>
            </a:r>
          </a:p>
          <a:p>
            <a:pPr lvl="1"/>
            <a:r>
              <a:rPr lang="en-US" altLang="zh-TW" dirty="0" smtClean="0"/>
              <a:t>Uplink-downlink </a:t>
            </a:r>
            <a:r>
              <a:rPr lang="en-US" altLang="zh-TW" dirty="0"/>
              <a:t>transmission coordination to meet round-trip latency requirements</a:t>
            </a:r>
          </a:p>
          <a:p>
            <a:pPr lvl="1"/>
            <a:r>
              <a:rPr lang="en-US" altLang="zh-TW" dirty="0" smtClean="0"/>
              <a:t>Policy </a:t>
            </a:r>
            <a:r>
              <a:rPr lang="en-US" altLang="zh-TW" dirty="0"/>
              <a:t>enhancements for jitter minimization</a:t>
            </a:r>
          </a:p>
          <a:p>
            <a:pPr lvl="1"/>
            <a:r>
              <a:rPr lang="en-US" altLang="zh-TW" dirty="0" smtClean="0"/>
              <a:t>Enhancements </a:t>
            </a:r>
            <a:r>
              <a:rPr lang="en-US" altLang="zh-TW" dirty="0"/>
              <a:t>to UE power savings for XR services</a:t>
            </a:r>
          </a:p>
          <a:p>
            <a:pPr lvl="1"/>
            <a:r>
              <a:rPr lang="en-US" altLang="zh-TW" dirty="0" smtClean="0"/>
              <a:t>Trade-off </a:t>
            </a:r>
            <a:r>
              <a:rPr lang="en-US" altLang="zh-TW" dirty="0"/>
              <a:t>of </a:t>
            </a:r>
            <a:r>
              <a:rPr lang="en-US" altLang="zh-TW" dirty="0" err="1"/>
              <a:t>QoE</a:t>
            </a:r>
            <a:r>
              <a:rPr lang="en-US" altLang="zh-TW" dirty="0"/>
              <a:t> and power saving requirements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25</a:t>
            </a:fld>
            <a:endParaRPr lang="zh-TW" altLang="en-US"/>
          </a:p>
        </p:txBody>
      </p:sp>
    </p:spTree>
    <p:extLst>
      <p:ext uri="{BB962C8B-B14F-4D97-AF65-F5344CB8AC3E}">
        <p14:creationId xmlns:p14="http://schemas.microsoft.com/office/powerpoint/2010/main" val="37915192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26</a:t>
            </a:fld>
            <a:endParaRPr lang="zh-TW" altLang="en-US"/>
          </a:p>
        </p:txBody>
      </p:sp>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72809" y="284102"/>
            <a:ext cx="7130006" cy="6347117"/>
          </a:xfrm>
          <a:prstGeom prst="rect">
            <a:avLst/>
          </a:prstGeom>
        </p:spPr>
      </p:pic>
    </p:spTree>
    <p:extLst>
      <p:ext uri="{BB962C8B-B14F-4D97-AF65-F5344CB8AC3E}">
        <p14:creationId xmlns:p14="http://schemas.microsoft.com/office/powerpoint/2010/main" val="1465234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5G Devices for </a:t>
            </a:r>
            <a:r>
              <a:rPr lang="en-US" altLang="zh-TW" dirty="0" smtClean="0"/>
              <a:t>Verticals</a:t>
            </a:r>
            <a:endParaRPr lang="zh-TW" altLang="en-US" dirty="0"/>
          </a:p>
        </p:txBody>
      </p:sp>
      <p:sp>
        <p:nvSpPr>
          <p:cNvPr id="3" name="內容版面配置區 2"/>
          <p:cNvSpPr>
            <a:spLocks noGrp="1"/>
          </p:cNvSpPr>
          <p:nvPr>
            <p:ph idx="1"/>
          </p:nvPr>
        </p:nvSpPr>
        <p:spPr/>
        <p:txBody>
          <a:bodyPr/>
          <a:lstStyle/>
          <a:p>
            <a:r>
              <a:rPr lang="en-US" altLang="zh-TW" dirty="0"/>
              <a:t>While serving high-end </a:t>
            </a:r>
            <a:r>
              <a:rPr lang="en-US" altLang="zh-TW" dirty="0" err="1"/>
              <a:t>eMBB</a:t>
            </a:r>
            <a:r>
              <a:rPr lang="en-US" altLang="zh-TW" dirty="0"/>
              <a:t> devices are important in 5G NR networks, there have been growing interests in providing 5G connectivity to </a:t>
            </a:r>
            <a:r>
              <a:rPr lang="en-US" altLang="zh-TW" dirty="0" err="1"/>
              <a:t>RedCap</a:t>
            </a:r>
            <a:r>
              <a:rPr lang="en-US" altLang="zh-TW" dirty="0"/>
              <a:t> </a:t>
            </a:r>
            <a:r>
              <a:rPr lang="en-US" altLang="zh-TW" dirty="0" smtClean="0"/>
              <a:t>devices. </a:t>
            </a:r>
            <a:r>
              <a:rPr lang="en-US" altLang="zh-TW" dirty="0"/>
              <a:t>Use cases include industrial sensors, video surveillance, and wearables, which require low UE complexity and low UE power consumption. </a:t>
            </a:r>
            <a:endParaRPr lang="en-US" altLang="zh-TW" dirty="0" smtClean="0"/>
          </a:p>
          <a:p>
            <a:r>
              <a:rPr lang="en-US" altLang="zh-TW" dirty="0" smtClean="0"/>
              <a:t>3GPP </a:t>
            </a:r>
            <a:r>
              <a:rPr lang="en-US" altLang="zh-TW" dirty="0"/>
              <a:t>Release 17 has established a basic framework for supporting </a:t>
            </a:r>
            <a:r>
              <a:rPr lang="en-US" altLang="zh-TW" dirty="0" err="1"/>
              <a:t>RedCap</a:t>
            </a:r>
            <a:r>
              <a:rPr lang="en-US" altLang="zh-TW" dirty="0"/>
              <a:t> devices in NR networks. Built on the Release-17 foundation, 3GPP Release 18 will study enhancements to support </a:t>
            </a:r>
            <a:r>
              <a:rPr lang="en-US" altLang="zh-TW" dirty="0" err="1"/>
              <a:t>RedCap</a:t>
            </a:r>
            <a:r>
              <a:rPr lang="en-US" altLang="zh-TW" dirty="0"/>
              <a:t> devices of even lower complexity, targeting UE bandwidth reduction to 5 MHz and peak data rate reduction to 10 Mb/s in frequency range 1 (FR1).</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27</a:t>
            </a:fld>
            <a:endParaRPr lang="zh-TW" altLang="en-US"/>
          </a:p>
        </p:txBody>
      </p:sp>
    </p:spTree>
    <p:extLst>
      <p:ext uri="{BB962C8B-B14F-4D97-AF65-F5344CB8AC3E}">
        <p14:creationId xmlns:p14="http://schemas.microsoft.com/office/powerpoint/2010/main" val="8421507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a:xfrm>
            <a:off x="838200" y="1825625"/>
            <a:ext cx="10515600" cy="4633048"/>
          </a:xfrm>
        </p:spPr>
        <p:txBody>
          <a:bodyPr>
            <a:normAutofit fontScale="92500" lnSpcReduction="10000"/>
          </a:bodyPr>
          <a:lstStyle/>
          <a:p>
            <a:r>
              <a:rPr lang="en-US" altLang="zh-TW" dirty="0"/>
              <a:t>Devices such as industrial sensors and wearables have small form-factor and are power sensitive. UE power consumption depends on the configuration of discontinuous reception (DRX) cycle, e.g., paging cycle for UE in idle mode, because UE needs to wake up once per DRX cycle. When there is no signaling or data traffic, UE would wake up in vain and waste power. Therefore, it is beneficial to wake up UE when it is triggered. </a:t>
            </a:r>
            <a:endParaRPr lang="en-US" altLang="zh-TW" dirty="0" smtClean="0"/>
          </a:p>
          <a:p>
            <a:r>
              <a:rPr lang="en-US" altLang="zh-TW" dirty="0" smtClean="0"/>
              <a:t>Specifically</a:t>
            </a:r>
            <a:r>
              <a:rPr lang="en-US" altLang="zh-TW" dirty="0"/>
              <a:t>, UE can be equipped with a separate receiver with ultra-low power consumption, which can monitor a wake-up signal. Upon detecting the wake-up signal, UE can trigger its main communication radio from off or deep sleep to become active. </a:t>
            </a:r>
            <a:endParaRPr lang="en-US" altLang="zh-TW" dirty="0" smtClean="0"/>
          </a:p>
          <a:p>
            <a:r>
              <a:rPr lang="en-US" altLang="zh-TW" dirty="0" smtClean="0"/>
              <a:t>3GPP </a:t>
            </a:r>
            <a:r>
              <a:rPr lang="en-US" altLang="zh-TW" dirty="0"/>
              <a:t>Release 18 will study low-power wake-up receiver architectures and the design of wake-up signal, as well as procedure and protocol changes to support the wake-up receiver and signal.</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28</a:t>
            </a:fld>
            <a:endParaRPr lang="zh-TW" altLang="en-US"/>
          </a:p>
        </p:txBody>
      </p:sp>
    </p:spTree>
    <p:extLst>
      <p:ext uri="{BB962C8B-B14F-4D97-AF65-F5344CB8AC3E}">
        <p14:creationId xmlns:p14="http://schemas.microsoft.com/office/powerpoint/2010/main" val="34866921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r>
              <a:rPr lang="en-US" altLang="zh-TW" dirty="0"/>
              <a:t>In many scenarios, low-power devices only need to support infrequent, small data transmissions. Transmitting such small data in RRC connected mode would lead to signaling overhead and delay. </a:t>
            </a:r>
            <a:endParaRPr lang="en-US" altLang="zh-TW" dirty="0" smtClean="0"/>
          </a:p>
          <a:p>
            <a:r>
              <a:rPr lang="en-US" altLang="zh-TW" dirty="0" smtClean="0"/>
              <a:t>To </a:t>
            </a:r>
            <a:r>
              <a:rPr lang="en-US" altLang="zh-TW" dirty="0"/>
              <a:t>reduce signaling overhead and latency, 3GPP Release 17 introduced support for mobile originated small data transmission in RRC inactive mode. </a:t>
            </a:r>
            <a:endParaRPr lang="en-US" altLang="zh-TW" dirty="0" smtClean="0"/>
          </a:p>
          <a:p>
            <a:r>
              <a:rPr lang="en-US" altLang="zh-TW" dirty="0" smtClean="0"/>
              <a:t>In </a:t>
            </a:r>
            <a:r>
              <a:rPr lang="en-US" altLang="zh-TW" dirty="0"/>
              <a:t>Release 18, 3GPP will introduce similar feature to support mobile terminated small data transmission in RRC inactive mode.</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29</a:t>
            </a:fld>
            <a:endParaRPr lang="zh-TW" altLang="en-US"/>
          </a:p>
        </p:txBody>
      </p:sp>
    </p:spTree>
    <p:extLst>
      <p:ext uri="{BB962C8B-B14F-4D97-AF65-F5344CB8AC3E}">
        <p14:creationId xmlns:p14="http://schemas.microsoft.com/office/powerpoint/2010/main" val="3322398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1. </a:t>
            </a:r>
            <a:r>
              <a:rPr lang="zh-TW" altLang="zh-TW" dirty="0" smtClean="0"/>
              <a:t>次</a:t>
            </a:r>
            <a:r>
              <a:rPr lang="zh-TW" altLang="zh-TW" dirty="0"/>
              <a:t>世代接取系統整合技術</a:t>
            </a:r>
            <a:r>
              <a:rPr lang="zh-TW" altLang="zh-TW" dirty="0" smtClean="0"/>
              <a:t>介紹</a:t>
            </a:r>
            <a:endParaRPr lang="zh-TW" altLang="en-US" dirty="0"/>
          </a:p>
        </p:txBody>
      </p:sp>
      <p:sp>
        <p:nvSpPr>
          <p:cNvPr id="3" name="內容版面配置區 2"/>
          <p:cNvSpPr>
            <a:spLocks noGrp="1"/>
          </p:cNvSpPr>
          <p:nvPr>
            <p:ph idx="1"/>
          </p:nvPr>
        </p:nvSpPr>
        <p:spPr/>
        <p:txBody>
          <a:bodyPr/>
          <a:lstStyle/>
          <a:p>
            <a:r>
              <a:rPr lang="en-US" altLang="zh-TW" dirty="0"/>
              <a:t>The 3rd generation partnership project (3GPP) completed the first release of the fifth generation (5G) of mobile communications in its Release 15 in June 2018, which laid the basis for commercial 5G deployments </a:t>
            </a:r>
            <a:r>
              <a:rPr lang="en-US" altLang="zh-TW" dirty="0" smtClean="0"/>
              <a:t>worldwide. </a:t>
            </a:r>
            <a:r>
              <a:rPr lang="en-US" altLang="zh-TW" dirty="0"/>
              <a:t>Since then, 3GPP has been working on the evolution of 5G technology in its Releases 16 and 17 to further improve performance and address new use </a:t>
            </a:r>
            <a:r>
              <a:rPr lang="en-US" altLang="zh-TW" dirty="0" smtClean="0"/>
              <a:t>cases. </a:t>
            </a:r>
            <a:r>
              <a:rPr lang="en-US" altLang="zh-TW" dirty="0"/>
              <a:t>3GPP recently approved the work package for its Release 18, which marks the start of 5G Advanced evolution. In this article, we provide an overview of the 5G Advanced evolution in 3GPP Release 18.</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a:t>
            </a:fld>
            <a:endParaRPr lang="zh-TW" altLang="en-US"/>
          </a:p>
        </p:txBody>
      </p:sp>
    </p:spTree>
    <p:extLst>
      <p:ext uri="{BB962C8B-B14F-4D97-AF65-F5344CB8AC3E}">
        <p14:creationId xmlns:p14="http://schemas.microsoft.com/office/powerpoint/2010/main" val="2361006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r>
              <a:rPr lang="en-US" altLang="zh-TW" dirty="0"/>
              <a:t>3GPP continues to add functionality in Release 18 to enhance </a:t>
            </a:r>
            <a:r>
              <a:rPr lang="en-US" altLang="zh-TW" dirty="0" err="1"/>
              <a:t>sidelink</a:t>
            </a:r>
            <a:r>
              <a:rPr lang="en-US" altLang="zh-TW" dirty="0"/>
              <a:t> communication to support vehicular devices used in V2X </a:t>
            </a:r>
            <a:r>
              <a:rPr lang="en-US" altLang="zh-TW" dirty="0" smtClean="0"/>
              <a:t>services. </a:t>
            </a:r>
            <a:r>
              <a:rPr lang="en-US" altLang="zh-TW" dirty="0"/>
              <a:t>One evolution objective is to increase </a:t>
            </a:r>
            <a:r>
              <a:rPr lang="en-US" altLang="zh-TW" dirty="0" err="1"/>
              <a:t>sidelink</a:t>
            </a:r>
            <a:r>
              <a:rPr lang="en-US" altLang="zh-TW" dirty="0"/>
              <a:t> data rate by adding CA feature in </a:t>
            </a:r>
            <a:r>
              <a:rPr lang="en-US" altLang="zh-TW" dirty="0" err="1"/>
              <a:t>sidelink</a:t>
            </a:r>
            <a:r>
              <a:rPr lang="en-US" altLang="zh-TW" dirty="0"/>
              <a:t> communication, extending </a:t>
            </a:r>
            <a:r>
              <a:rPr lang="en-US" altLang="zh-TW" dirty="0" err="1"/>
              <a:t>sidelink</a:t>
            </a:r>
            <a:r>
              <a:rPr lang="en-US" altLang="zh-TW" dirty="0"/>
              <a:t> operation to unlicensed spectrum, and enhancing </a:t>
            </a:r>
            <a:r>
              <a:rPr lang="en-US" altLang="zh-TW" dirty="0" err="1"/>
              <a:t>sidelink</a:t>
            </a:r>
            <a:r>
              <a:rPr lang="en-US" altLang="zh-TW" dirty="0"/>
              <a:t> support in frequency range 2 (FR2). </a:t>
            </a:r>
            <a:endParaRPr lang="en-US" altLang="zh-TW" dirty="0" smtClean="0"/>
          </a:p>
          <a:p>
            <a:r>
              <a:rPr lang="en-US" altLang="zh-TW" dirty="0" smtClean="0"/>
              <a:t>3GPP </a:t>
            </a:r>
            <a:r>
              <a:rPr lang="en-US" altLang="zh-TW" dirty="0"/>
              <a:t>will study mechanisms to support LTE V2X and NR V2X devices co-existing in the same frequency channel.</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30</a:t>
            </a:fld>
            <a:endParaRPr lang="zh-TW" altLang="en-US"/>
          </a:p>
        </p:txBody>
      </p:sp>
    </p:spTree>
    <p:extLst>
      <p:ext uri="{BB962C8B-B14F-4D97-AF65-F5344CB8AC3E}">
        <p14:creationId xmlns:p14="http://schemas.microsoft.com/office/powerpoint/2010/main" val="3964049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r>
              <a:rPr lang="en-US" altLang="zh-TW" dirty="0" smtClean="0"/>
              <a:t>3GPP </a:t>
            </a:r>
            <a:r>
              <a:rPr lang="en-US" altLang="zh-TW" dirty="0"/>
              <a:t>Release 18 will introduce 5G NR support for devices onboard aerial vehicles, i.e., UAVs, whose applications are proliferating across many industries. 3GPP has introduced 4G LTE support for UAVs back in Release 15, including enhanced measurement reports, reporting of UAV height, location and speed, flight path reporting, and signaling support for subscription-based aerial UE </a:t>
            </a:r>
            <a:r>
              <a:rPr lang="en-US" altLang="zh-TW" dirty="0" smtClean="0"/>
              <a:t>identification. </a:t>
            </a:r>
            <a:r>
              <a:rPr lang="en-US" altLang="zh-TW" dirty="0"/>
              <a:t>These features will be introduced to 5G NR as appropriate. Besides, the work will study enhancements for broadcasting UAV identification and signaling to indicate UAV beamforming capabilities.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31</a:t>
            </a:fld>
            <a:endParaRPr lang="zh-TW" altLang="en-US"/>
          </a:p>
        </p:txBody>
      </p:sp>
    </p:spTree>
    <p:extLst>
      <p:ext uri="{BB962C8B-B14F-4D97-AF65-F5344CB8AC3E}">
        <p14:creationId xmlns:p14="http://schemas.microsoft.com/office/powerpoint/2010/main" val="26547182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634348" y="1672832"/>
            <a:ext cx="5450774" cy="5023262"/>
          </a:xfrm>
          <a:prstGeom prst="rect">
            <a:avLst/>
          </a:prstGeom>
        </p:spPr>
      </p:pic>
      <p:sp>
        <p:nvSpPr>
          <p:cNvPr id="2" name="標題 1"/>
          <p:cNvSpPr>
            <a:spLocks noGrp="1"/>
          </p:cNvSpPr>
          <p:nvPr>
            <p:ph type="title"/>
          </p:nvPr>
        </p:nvSpPr>
        <p:spPr/>
        <p:txBody>
          <a:bodyPr/>
          <a:lstStyle/>
          <a:p>
            <a:r>
              <a:rPr lang="en-US" altLang="zh-TW" dirty="0"/>
              <a:t>Vehicle-Mounted Relays</a:t>
            </a:r>
            <a:endParaRPr lang="zh-TW" altLang="en-US" dirty="0"/>
          </a:p>
        </p:txBody>
      </p:sp>
      <p:sp>
        <p:nvSpPr>
          <p:cNvPr id="3" name="內容版面配置區 2"/>
          <p:cNvSpPr>
            <a:spLocks noGrp="1"/>
          </p:cNvSpPr>
          <p:nvPr>
            <p:ph idx="1"/>
          </p:nvPr>
        </p:nvSpPr>
        <p:spPr>
          <a:xfrm>
            <a:off x="838200" y="1825624"/>
            <a:ext cx="5903026" cy="4717679"/>
          </a:xfrm>
        </p:spPr>
        <p:txBody>
          <a:bodyPr>
            <a:normAutofit lnSpcReduction="10000"/>
          </a:bodyPr>
          <a:lstStyle/>
          <a:p>
            <a:r>
              <a:rPr lang="en-US" altLang="zh-TW" dirty="0" smtClean="0"/>
              <a:t>Mobile </a:t>
            </a:r>
            <a:r>
              <a:rPr lang="en-US" altLang="zh-TW" dirty="0"/>
              <a:t>base station relay (MBSR) configuration.</a:t>
            </a:r>
          </a:p>
          <a:p>
            <a:r>
              <a:rPr lang="en-US" altLang="zh-TW" dirty="0" smtClean="0"/>
              <a:t>Efficient </a:t>
            </a:r>
            <a:r>
              <a:rPr lang="en-US" altLang="zh-TW" dirty="0"/>
              <a:t>mobility and service continuity</a:t>
            </a:r>
          </a:p>
          <a:p>
            <a:pPr lvl="1"/>
            <a:r>
              <a:rPr lang="en-US" altLang="zh-TW" dirty="0" smtClean="0"/>
              <a:t>Moving </a:t>
            </a:r>
            <a:r>
              <a:rPr lang="en-US" altLang="zh-TW" dirty="0"/>
              <a:t>UE</a:t>
            </a:r>
          </a:p>
          <a:p>
            <a:pPr lvl="1"/>
            <a:r>
              <a:rPr lang="en-US" altLang="zh-TW" dirty="0" smtClean="0"/>
              <a:t>Moving </a:t>
            </a:r>
            <a:r>
              <a:rPr lang="en-US" altLang="zh-TW" dirty="0"/>
              <a:t>MBSR</a:t>
            </a:r>
          </a:p>
          <a:p>
            <a:r>
              <a:rPr lang="en-US" altLang="zh-TW" dirty="0" smtClean="0"/>
              <a:t>Roaming </a:t>
            </a:r>
            <a:r>
              <a:rPr lang="en-US" altLang="zh-TW" dirty="0"/>
              <a:t>of mobile base station relays</a:t>
            </a:r>
          </a:p>
          <a:p>
            <a:r>
              <a:rPr lang="en-US" altLang="zh-TW" dirty="0" smtClean="0"/>
              <a:t>Location </a:t>
            </a:r>
            <a:r>
              <a:rPr lang="en-US" altLang="zh-TW" dirty="0"/>
              <a:t>services for UEs accessing via a mobile base station relay</a:t>
            </a:r>
          </a:p>
          <a:p>
            <a:r>
              <a:rPr lang="en-US" altLang="zh-TW" dirty="0" smtClean="0"/>
              <a:t>Control </a:t>
            </a:r>
            <a:r>
              <a:rPr lang="en-US" altLang="zh-TW" dirty="0"/>
              <a:t>of UE's access to 5GS via a mobile base station relay</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32</a:t>
            </a:fld>
            <a:endParaRPr lang="zh-TW" altLang="en-US"/>
          </a:p>
        </p:txBody>
      </p:sp>
    </p:spTree>
    <p:extLst>
      <p:ext uri="{BB962C8B-B14F-4D97-AF65-F5344CB8AC3E}">
        <p14:creationId xmlns:p14="http://schemas.microsoft.com/office/powerpoint/2010/main" val="1137623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Evolved Network </a:t>
            </a:r>
            <a:r>
              <a:rPr lang="en-US" altLang="zh-TW" dirty="0" smtClean="0"/>
              <a:t>Topology</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33</a:t>
            </a:fld>
            <a:endParaRPr lang="zh-TW" altLang="en-US"/>
          </a:p>
        </p:txBody>
      </p:sp>
      <p:sp>
        <p:nvSpPr>
          <p:cNvPr id="3" name="內容版面配置區 2"/>
          <p:cNvSpPr>
            <a:spLocks noGrp="1"/>
          </p:cNvSpPr>
          <p:nvPr>
            <p:ph idx="1"/>
          </p:nvPr>
        </p:nvSpPr>
        <p:spPr/>
        <p:txBody>
          <a:bodyPr/>
          <a:lstStyle/>
          <a:p>
            <a:r>
              <a:rPr lang="en-US" altLang="zh-TW" dirty="0"/>
              <a:t>Coverage is crucial for operators to provide competitive mobile services to their customers. Deploying full-stack BSs in coverage holes is a common way to improving network coverage, but it may not be always possible due to, e.g., lack of backhaul, economically not viable, among others. This calls for flexible network topology by increasing the resiliency of the split next-generation RAN (NG-RAN) architecture, exploiting diverse nodes such as IAB nodes, radio frequency (RF) repeaters, relays, and integration with NTNs.</a:t>
            </a:r>
            <a:endParaRPr lang="zh-TW" altLang="en-US" dirty="0"/>
          </a:p>
        </p:txBody>
      </p:sp>
    </p:spTree>
    <p:extLst>
      <p:ext uri="{BB962C8B-B14F-4D97-AF65-F5344CB8AC3E}">
        <p14:creationId xmlns:p14="http://schemas.microsoft.com/office/powerpoint/2010/main" val="3620800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	</a:t>
            </a:r>
            <a:endParaRPr lang="zh-TW" altLang="en-US" dirty="0"/>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34</a:t>
            </a:fld>
            <a:endParaRPr lang="zh-TW" altLang="en-US" dirty="0"/>
          </a:p>
        </p:txBody>
      </p:sp>
      <p:pic>
        <p:nvPicPr>
          <p:cNvPr id="6" name="圖片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68871" y="982994"/>
            <a:ext cx="9237674" cy="5193969"/>
          </a:xfrm>
          <a:prstGeom prst="rect">
            <a:avLst/>
          </a:prstGeom>
        </p:spPr>
      </p:pic>
    </p:spTree>
    <p:extLst>
      <p:ext uri="{BB962C8B-B14F-4D97-AF65-F5344CB8AC3E}">
        <p14:creationId xmlns:p14="http://schemas.microsoft.com/office/powerpoint/2010/main" val="16016039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a:xfrm>
            <a:off x="838200" y="1825624"/>
            <a:ext cx="10515600" cy="4530725"/>
          </a:xfrm>
        </p:spPr>
        <p:txBody>
          <a:bodyPr>
            <a:normAutofit/>
          </a:bodyPr>
          <a:lstStyle/>
          <a:p>
            <a:r>
              <a:rPr lang="en-US" altLang="zh-TW" dirty="0"/>
              <a:t>NG-RAN – the RAN for 5G – supports splitting a </a:t>
            </a:r>
            <a:r>
              <a:rPr lang="en-US" altLang="zh-TW" dirty="0" err="1"/>
              <a:t>gNB</a:t>
            </a:r>
            <a:r>
              <a:rPr lang="en-US" altLang="zh-TW" dirty="0"/>
              <a:t> into two parts: a centralized unit (CU) and one or more distributed units (DUs</a:t>
            </a:r>
            <a:r>
              <a:rPr lang="en-US" altLang="zh-TW" dirty="0" smtClean="0"/>
              <a:t>). </a:t>
            </a:r>
          </a:p>
          <a:p>
            <a:r>
              <a:rPr lang="en-US" altLang="zh-TW" dirty="0" smtClean="0"/>
              <a:t>The </a:t>
            </a:r>
            <a:r>
              <a:rPr lang="en-US" altLang="zh-TW" dirty="0" err="1"/>
              <a:t>gNB</a:t>
            </a:r>
            <a:r>
              <a:rPr lang="en-US" altLang="zh-TW" dirty="0"/>
              <a:t>-CU can be further split into two parts: a control plane (CP) part and one or more user plane (UP) parts. </a:t>
            </a:r>
            <a:endParaRPr lang="en-US" altLang="zh-TW" dirty="0" smtClean="0"/>
          </a:p>
          <a:p>
            <a:r>
              <a:rPr lang="en-US" altLang="zh-TW" dirty="0" smtClean="0"/>
              <a:t>The </a:t>
            </a:r>
            <a:r>
              <a:rPr lang="en-US" altLang="zh-TW" dirty="0"/>
              <a:t>logical </a:t>
            </a:r>
            <a:r>
              <a:rPr lang="en-US" altLang="zh-TW" dirty="0" err="1"/>
              <a:t>gNB</a:t>
            </a:r>
            <a:r>
              <a:rPr lang="en-US" altLang="zh-TW" dirty="0"/>
              <a:t>-CU-CP hosts the RRC and the CP part of the packet data convergence protocol (PDCP) of the </a:t>
            </a:r>
            <a:r>
              <a:rPr lang="en-US" altLang="zh-TW" dirty="0" err="1"/>
              <a:t>gNB</a:t>
            </a:r>
            <a:r>
              <a:rPr lang="en-US" altLang="zh-TW" dirty="0"/>
              <a:t>-CU. </a:t>
            </a:r>
            <a:endParaRPr lang="en-US" altLang="zh-TW" dirty="0" smtClean="0"/>
          </a:p>
          <a:p>
            <a:r>
              <a:rPr lang="en-US" altLang="zh-TW" dirty="0" smtClean="0"/>
              <a:t>Failures </a:t>
            </a:r>
            <a:r>
              <a:rPr lang="en-US" altLang="zh-TW" dirty="0"/>
              <a:t>at the </a:t>
            </a:r>
            <a:r>
              <a:rPr lang="en-US" altLang="zh-TW" dirty="0" err="1"/>
              <a:t>gNB</a:t>
            </a:r>
            <a:r>
              <a:rPr lang="en-US" altLang="zh-TW" dirty="0"/>
              <a:t>-CU-CP may cause disruption to its connected </a:t>
            </a:r>
            <a:r>
              <a:rPr lang="en-US" altLang="zh-TW" dirty="0" err="1"/>
              <a:t>gNB</a:t>
            </a:r>
            <a:r>
              <a:rPr lang="en-US" altLang="zh-TW" dirty="0"/>
              <a:t>-CU-UPs and </a:t>
            </a:r>
            <a:r>
              <a:rPr lang="en-US" altLang="zh-TW" dirty="0" err="1"/>
              <a:t>gNB</a:t>
            </a:r>
            <a:r>
              <a:rPr lang="en-US" altLang="zh-TW" dirty="0"/>
              <a:t>-DUs, which in turn can impact the served UEs. </a:t>
            </a:r>
            <a:endParaRPr lang="en-US" altLang="zh-TW" dirty="0" smtClean="0"/>
          </a:p>
          <a:p>
            <a:r>
              <a:rPr lang="en-US" altLang="zh-TW" dirty="0" smtClean="0"/>
              <a:t>To </a:t>
            </a:r>
            <a:r>
              <a:rPr lang="en-US" altLang="zh-TW" dirty="0"/>
              <a:t>enhance the resiliency of </a:t>
            </a:r>
            <a:r>
              <a:rPr lang="en-US" altLang="zh-TW" dirty="0" err="1"/>
              <a:t>gNB</a:t>
            </a:r>
            <a:r>
              <a:rPr lang="en-US" altLang="zh-TW" dirty="0"/>
              <a:t>-CU-CP, 3GPP Release 18 will study and identify </a:t>
            </a:r>
            <a:r>
              <a:rPr lang="en-US" altLang="zh-TW" dirty="0" err="1"/>
              <a:t>gNB</a:t>
            </a:r>
            <a:r>
              <a:rPr lang="en-US" altLang="zh-TW" dirty="0"/>
              <a:t>-CU-CP failure scenarios.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35</a:t>
            </a:fld>
            <a:endParaRPr lang="zh-TW" altLang="en-US"/>
          </a:p>
        </p:txBody>
      </p:sp>
    </p:spTree>
    <p:extLst>
      <p:ext uri="{BB962C8B-B14F-4D97-AF65-F5344CB8AC3E}">
        <p14:creationId xmlns:p14="http://schemas.microsoft.com/office/powerpoint/2010/main" val="24655040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lnSpcReduction="10000"/>
          </a:bodyPr>
          <a:lstStyle/>
          <a:p>
            <a:r>
              <a:rPr lang="en-US" altLang="zh-TW" dirty="0"/>
              <a:t>IAB is a wireless backhaul solution based on NR. It serves as an alternative to fiber backhaul and thus can facilitate the deployment of mobile networks. </a:t>
            </a:r>
            <a:endParaRPr lang="en-US" altLang="zh-TW" dirty="0" smtClean="0"/>
          </a:p>
          <a:p>
            <a:r>
              <a:rPr lang="en-US" altLang="zh-TW" dirty="0" smtClean="0"/>
              <a:t>An </a:t>
            </a:r>
            <a:r>
              <a:rPr lang="en-US" altLang="zh-TW" dirty="0"/>
              <a:t>IAB node may consist of two parts: mobile termination (MT) and DU. </a:t>
            </a:r>
            <a:endParaRPr lang="en-US" altLang="zh-TW" dirty="0" smtClean="0"/>
          </a:p>
          <a:p>
            <a:r>
              <a:rPr lang="en-US" altLang="zh-TW" dirty="0" smtClean="0"/>
              <a:t>The </a:t>
            </a:r>
            <a:r>
              <a:rPr lang="en-US" altLang="zh-TW" dirty="0"/>
              <a:t>MT connects the IAB node to its donor node while the DU part can serve UEs and connect to other IAB nodes to create multi-hop wireless backhauling. </a:t>
            </a:r>
            <a:endParaRPr lang="en-US" altLang="zh-TW" dirty="0" smtClean="0"/>
          </a:p>
          <a:p>
            <a:r>
              <a:rPr lang="en-US" altLang="zh-TW" dirty="0" smtClean="0"/>
              <a:t>3GPP </a:t>
            </a:r>
            <a:r>
              <a:rPr lang="en-US" altLang="zh-TW" dirty="0"/>
              <a:t>Release 18 continues to enhance NR-based IAB with a focus on the scenario where mobile IAB nodes are mounted on vehicles and provide 5G connectivity to UEs. To support mobile IAB nodes, the work will specify topology adaptation procedures, mobility enhancements for IAB nodes and the associated UEs, and interference mitigation.</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36</a:t>
            </a:fld>
            <a:endParaRPr lang="zh-TW" altLang="en-US"/>
          </a:p>
        </p:txBody>
      </p:sp>
    </p:spTree>
    <p:extLst>
      <p:ext uri="{BB962C8B-B14F-4D97-AF65-F5344CB8AC3E}">
        <p14:creationId xmlns:p14="http://schemas.microsoft.com/office/powerpoint/2010/main" val="35791080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lnSpcReduction="10000"/>
          </a:bodyPr>
          <a:lstStyle/>
          <a:p>
            <a:r>
              <a:rPr lang="en-US" altLang="zh-TW" dirty="0"/>
              <a:t>3GPP Release 18 will also enhance NR data collection within the scope of self-organizing network (SON)/minimization of drive testing (MDT). SON automates RAN planning, configuration, management, optimization, and healing, thereby minimizing human intervention</a:t>
            </a:r>
            <a:r>
              <a:rPr lang="en-US" altLang="zh-TW" dirty="0" smtClean="0"/>
              <a:t>.</a:t>
            </a:r>
          </a:p>
          <a:p>
            <a:r>
              <a:rPr lang="en-US" altLang="zh-TW" dirty="0"/>
              <a:t>3GPP Release 18 will study NR network-controlled repeater, which not only can amplify and forward the received signals but also can receive side control information from the </a:t>
            </a:r>
            <a:r>
              <a:rPr lang="en-US" altLang="zh-TW" dirty="0" err="1"/>
              <a:t>gNB</a:t>
            </a:r>
            <a:r>
              <a:rPr lang="en-US" altLang="zh-TW" dirty="0"/>
              <a:t>. </a:t>
            </a:r>
          </a:p>
          <a:p>
            <a:r>
              <a:rPr lang="en-US" altLang="zh-TW" dirty="0"/>
              <a:t>The side control information examples include beamforming information, TDD configuration, power control information, among others. </a:t>
            </a:r>
          </a:p>
          <a:p>
            <a:r>
              <a:rPr lang="en-US" altLang="zh-TW" dirty="0"/>
              <a:t>The study will identify which side control information is necessary, investigate needed L1/L2 signaling, and look into how to identify and authorize such network-controlled repeaters</a:t>
            </a:r>
            <a:r>
              <a:rPr lang="en-US" altLang="zh-TW" dirty="0" smtClean="0"/>
              <a:t>.</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37</a:t>
            </a:fld>
            <a:endParaRPr lang="zh-TW" altLang="en-US"/>
          </a:p>
        </p:txBody>
      </p:sp>
    </p:spTree>
    <p:extLst>
      <p:ext uri="{BB962C8B-B14F-4D97-AF65-F5344CB8AC3E}">
        <p14:creationId xmlns:p14="http://schemas.microsoft.com/office/powerpoint/2010/main" val="13360541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lnSpcReduction="10000"/>
          </a:bodyPr>
          <a:lstStyle/>
          <a:p>
            <a:r>
              <a:rPr lang="en-US" altLang="zh-TW" dirty="0"/>
              <a:t>Network coverage can also be extended by using a UE as a </a:t>
            </a:r>
            <a:r>
              <a:rPr lang="en-US" altLang="zh-TW" dirty="0" err="1"/>
              <a:t>sidelink</a:t>
            </a:r>
            <a:r>
              <a:rPr lang="en-US" altLang="zh-TW" dirty="0"/>
              <a:t> relay. The </a:t>
            </a:r>
            <a:r>
              <a:rPr lang="en-US" altLang="zh-TW" dirty="0" err="1"/>
              <a:t>sidelink</a:t>
            </a:r>
            <a:r>
              <a:rPr lang="en-US" altLang="zh-TW" dirty="0"/>
              <a:t> relay can be either a UE-to-network relay, where the relay UE connects a remote UE to the network, or a UE-to-UE relay, where the relay UE connects a first remote UE to a second remote UE. </a:t>
            </a:r>
            <a:endParaRPr lang="en-US" altLang="zh-TW" dirty="0" smtClean="0"/>
          </a:p>
          <a:p>
            <a:r>
              <a:rPr lang="en-US" altLang="zh-TW" dirty="0" smtClean="0"/>
              <a:t>In </a:t>
            </a:r>
            <a:r>
              <a:rPr lang="en-US" altLang="zh-TW" dirty="0"/>
              <a:t>Release 17, 3GPP specified basic functionality support for UE-to-network relay. </a:t>
            </a:r>
            <a:endParaRPr lang="en-US" altLang="zh-TW" dirty="0" smtClean="0"/>
          </a:p>
          <a:p>
            <a:r>
              <a:rPr lang="en-US" altLang="zh-TW" dirty="0" smtClean="0"/>
              <a:t>3GPP </a:t>
            </a:r>
            <a:r>
              <a:rPr lang="en-US" altLang="zh-TW" dirty="0"/>
              <a:t>Release 18 will enhance the support of UE-to-network relay, add support for UE-to-UE relay, and study multi-path support where a UE is connected to a </a:t>
            </a:r>
            <a:r>
              <a:rPr lang="en-US" altLang="zh-TW" dirty="0" err="1"/>
              <a:t>gNB</a:t>
            </a:r>
            <a:r>
              <a:rPr lang="en-US" altLang="zh-TW" dirty="0"/>
              <a:t> using one direct path and one indirect path via a </a:t>
            </a:r>
            <a:r>
              <a:rPr lang="en-US" altLang="zh-TW" dirty="0" err="1"/>
              <a:t>sidelink</a:t>
            </a:r>
            <a:r>
              <a:rPr lang="en-US" altLang="zh-TW" dirty="0"/>
              <a:t> relay.</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38</a:t>
            </a:fld>
            <a:endParaRPr lang="zh-TW" altLang="en-US"/>
          </a:p>
        </p:txBody>
      </p:sp>
    </p:spTree>
    <p:extLst>
      <p:ext uri="{BB962C8B-B14F-4D97-AF65-F5344CB8AC3E}">
        <p14:creationId xmlns:p14="http://schemas.microsoft.com/office/powerpoint/2010/main" val="35050574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lnSpcReduction="10000"/>
          </a:bodyPr>
          <a:lstStyle/>
          <a:p>
            <a:r>
              <a:rPr lang="en-US" altLang="zh-TW" dirty="0"/>
              <a:t>NTNs utilize satellites or high-altitude platforms (e.g., airplanes, balloons, and airships) to offer connectivity </a:t>
            </a:r>
            <a:r>
              <a:rPr lang="en-US" altLang="zh-TW" dirty="0" smtClean="0"/>
              <a:t>services. </a:t>
            </a:r>
            <a:r>
              <a:rPr lang="en-US" altLang="zh-TW" dirty="0"/>
              <a:t>They can complement terrestrial networks by providing coverage in remote areas where terrestrial coverage is not available. </a:t>
            </a:r>
            <a:endParaRPr lang="en-US" altLang="zh-TW" dirty="0" smtClean="0"/>
          </a:p>
          <a:p>
            <a:r>
              <a:rPr lang="en-US" altLang="zh-TW" dirty="0" smtClean="0"/>
              <a:t>In </a:t>
            </a:r>
            <a:r>
              <a:rPr lang="en-US" altLang="zh-TW" dirty="0"/>
              <a:t>Release 17, 3GPP has introduced a first set of basic features to enable NR operation over NTNs in FR1. </a:t>
            </a:r>
            <a:endParaRPr lang="en-US" altLang="zh-TW" dirty="0" smtClean="0"/>
          </a:p>
          <a:p>
            <a:r>
              <a:rPr lang="en-US" altLang="zh-TW" dirty="0" smtClean="0"/>
              <a:t>3GPP </a:t>
            </a:r>
            <a:r>
              <a:rPr lang="en-US" altLang="zh-TW" dirty="0"/>
              <a:t>Release 18 will enhance NR operation over NTNs by improving coverage for handheld terminals, studying deployment in above 10 GHz, investigating regulatory requirement for network-verified UE location, and addressing mobility and service continuity between a terrestrial network and an NTN as well as between different NTNs.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39</a:t>
            </a:fld>
            <a:endParaRPr lang="zh-TW" altLang="en-US"/>
          </a:p>
        </p:txBody>
      </p:sp>
    </p:spTree>
    <p:extLst>
      <p:ext uri="{BB962C8B-B14F-4D97-AF65-F5344CB8AC3E}">
        <p14:creationId xmlns:p14="http://schemas.microsoft.com/office/powerpoint/2010/main" val="1091052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a:t>
            </a:fld>
            <a:endParaRPr lang="zh-TW" altLang="en-US"/>
          </a:p>
        </p:txBody>
      </p:sp>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38200" y="365124"/>
            <a:ext cx="10514205" cy="5896779"/>
          </a:xfrm>
          <a:prstGeom prst="rect">
            <a:avLst/>
          </a:prstGeom>
        </p:spPr>
      </p:pic>
    </p:spTree>
    <p:extLst>
      <p:ext uri="{BB962C8B-B14F-4D97-AF65-F5344CB8AC3E}">
        <p14:creationId xmlns:p14="http://schemas.microsoft.com/office/powerpoint/2010/main" val="31653218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Satellite-related enhancements </a:t>
            </a:r>
            <a:endParaRPr lang="zh-TW" altLang="en-US" dirty="0"/>
          </a:p>
        </p:txBody>
      </p:sp>
      <p:sp>
        <p:nvSpPr>
          <p:cNvPr id="3" name="內容版面配置區 2"/>
          <p:cNvSpPr>
            <a:spLocks noGrp="1"/>
          </p:cNvSpPr>
          <p:nvPr>
            <p:ph idx="1"/>
          </p:nvPr>
        </p:nvSpPr>
        <p:spPr/>
        <p:txBody>
          <a:bodyPr>
            <a:normAutofit fontScale="92500" lnSpcReduction="20000"/>
          </a:bodyPr>
          <a:lstStyle/>
          <a:p>
            <a:r>
              <a:rPr lang="en-US" altLang="zh-TW" dirty="0"/>
              <a:t> 5GC/EPC enhancements for satellite access (Phase 2)</a:t>
            </a:r>
          </a:p>
          <a:p>
            <a:pPr lvl="1"/>
            <a:r>
              <a:rPr lang="en-US" altLang="zh-TW" dirty="0" smtClean="0"/>
              <a:t>Mobility </a:t>
            </a:r>
            <a:r>
              <a:rPr lang="en-US" altLang="zh-TW" dirty="0"/>
              <a:t>management and power saving enhancements in presence of discontinuous coverage</a:t>
            </a:r>
          </a:p>
          <a:p>
            <a:pPr lvl="1"/>
            <a:r>
              <a:rPr lang="en-US" altLang="zh-TW" dirty="0" smtClean="0"/>
              <a:t>Relies </a:t>
            </a:r>
            <a:r>
              <a:rPr lang="en-US" altLang="zh-TW" dirty="0"/>
              <a:t>on provisioning satellite coverage maps:</a:t>
            </a:r>
          </a:p>
          <a:p>
            <a:pPr lvl="2"/>
            <a:r>
              <a:rPr lang="en-US" altLang="zh-TW" dirty="0" smtClean="0"/>
              <a:t>to </a:t>
            </a:r>
            <a:r>
              <a:rPr lang="en-US" altLang="zh-TW" dirty="0"/>
              <a:t>the UE from an external server, and/or</a:t>
            </a:r>
          </a:p>
          <a:p>
            <a:pPr lvl="2"/>
            <a:r>
              <a:rPr lang="en-US" altLang="zh-TW" dirty="0" smtClean="0"/>
              <a:t>to </a:t>
            </a:r>
            <a:r>
              <a:rPr lang="en-US" altLang="zh-TW" dirty="0"/>
              <a:t>the AMF via OAM or via AF</a:t>
            </a:r>
          </a:p>
          <a:p>
            <a:pPr lvl="1"/>
            <a:r>
              <a:rPr lang="en-US" altLang="zh-TW" dirty="0" smtClean="0"/>
              <a:t>Reuses </a:t>
            </a:r>
            <a:r>
              <a:rPr lang="en-US" altLang="zh-TW" dirty="0"/>
              <a:t>existing Power Saving Mode (PSM) and Mobile Initiated Connection Only (MICO) features, considering the coverage </a:t>
            </a:r>
            <a:r>
              <a:rPr lang="en-US" altLang="zh-TW" dirty="0" smtClean="0"/>
              <a:t>maps</a:t>
            </a:r>
          </a:p>
          <a:p>
            <a:r>
              <a:rPr lang="en-US" altLang="zh-TW" dirty="0" smtClean="0"/>
              <a:t>Support </a:t>
            </a:r>
            <a:r>
              <a:rPr lang="en-US" altLang="zh-TW" dirty="0"/>
              <a:t>for 5G System with Satellite Backhaul</a:t>
            </a:r>
          </a:p>
          <a:p>
            <a:pPr lvl="1"/>
            <a:r>
              <a:rPr lang="en-US" altLang="zh-TW" dirty="0" smtClean="0"/>
              <a:t>Support </a:t>
            </a:r>
            <a:r>
              <a:rPr lang="en-US" altLang="zh-TW" dirty="0"/>
              <a:t>of PCC/</a:t>
            </a:r>
            <a:r>
              <a:rPr lang="en-US" altLang="zh-TW" dirty="0" err="1"/>
              <a:t>QoS</a:t>
            </a:r>
            <a:r>
              <a:rPr lang="en-US" altLang="zh-TW" dirty="0"/>
              <a:t> control enhancement considering dynamic satellite backhaul and satellite backhaul information exposure</a:t>
            </a:r>
          </a:p>
          <a:p>
            <a:pPr lvl="1"/>
            <a:r>
              <a:rPr lang="en-US" altLang="zh-TW" dirty="0" smtClean="0"/>
              <a:t>Support </a:t>
            </a:r>
            <a:r>
              <a:rPr lang="en-US" altLang="zh-TW" dirty="0"/>
              <a:t>of satellite Edge Computing via UPF on-board (applies to GEO satellite backhaul only)</a:t>
            </a:r>
          </a:p>
          <a:p>
            <a:pPr lvl="1"/>
            <a:r>
              <a:rPr lang="en-US" altLang="zh-TW" dirty="0" smtClean="0"/>
              <a:t>Support </a:t>
            </a:r>
            <a:r>
              <a:rPr lang="en-US" altLang="zh-TW" dirty="0"/>
              <a:t>of local data switching via UPF on-board (applies to GEO satellite backhaul only)</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40</a:t>
            </a:fld>
            <a:endParaRPr lang="zh-TW" altLang="en-US"/>
          </a:p>
        </p:txBody>
      </p:sp>
    </p:spTree>
    <p:extLst>
      <p:ext uri="{BB962C8B-B14F-4D97-AF65-F5344CB8AC3E}">
        <p14:creationId xmlns:p14="http://schemas.microsoft.com/office/powerpoint/2010/main" val="39804913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41</a:t>
            </a:fld>
            <a:endParaRPr lang="zh-TW" altLang="en-US"/>
          </a:p>
        </p:txBody>
      </p:sp>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494808" y="365125"/>
            <a:ext cx="6649192" cy="6378060"/>
          </a:xfrm>
          <a:prstGeom prst="rect">
            <a:avLst/>
          </a:prstGeom>
        </p:spPr>
      </p:pic>
    </p:spTree>
    <p:extLst>
      <p:ext uri="{BB962C8B-B14F-4D97-AF65-F5344CB8AC3E}">
        <p14:creationId xmlns:p14="http://schemas.microsoft.com/office/powerpoint/2010/main" val="25308843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38200" y="365125"/>
            <a:ext cx="10515600" cy="834283"/>
          </a:xfrm>
        </p:spPr>
        <p:txBody>
          <a:bodyPr/>
          <a:lstStyle/>
          <a:p>
            <a:r>
              <a:rPr lang="en-US" altLang="zh-TW" dirty="0"/>
              <a:t>Enhanced support of Non-Public Networks</a:t>
            </a:r>
            <a:endParaRPr lang="zh-TW" altLang="en-US" dirty="0"/>
          </a:p>
        </p:txBody>
      </p:sp>
      <p:sp>
        <p:nvSpPr>
          <p:cNvPr id="3" name="內容版面配置區 2"/>
          <p:cNvSpPr>
            <a:spLocks noGrp="1"/>
          </p:cNvSpPr>
          <p:nvPr>
            <p:ph idx="1"/>
          </p:nvPr>
        </p:nvSpPr>
        <p:spPr>
          <a:xfrm>
            <a:off x="838200" y="1282535"/>
            <a:ext cx="5428012" cy="5438940"/>
          </a:xfrm>
        </p:spPr>
        <p:txBody>
          <a:bodyPr>
            <a:normAutofit fontScale="92500" lnSpcReduction="20000"/>
          </a:bodyPr>
          <a:lstStyle/>
          <a:p>
            <a:r>
              <a:rPr lang="en-US" altLang="zh-TW" dirty="0"/>
              <a:t>Support for enhanced mobility by enabling support for idle and connected mode mobility between SNPNs (standalone private networks) without new network selection</a:t>
            </a:r>
          </a:p>
          <a:p>
            <a:pPr lvl="1"/>
            <a:r>
              <a:rPr lang="en-US" altLang="zh-TW" dirty="0" smtClean="0"/>
              <a:t>Porting </a:t>
            </a:r>
            <a:r>
              <a:rPr lang="en-US" altLang="zh-TW" dirty="0"/>
              <a:t>the concept of Equivalent PLMNs to SNPNs</a:t>
            </a:r>
          </a:p>
          <a:p>
            <a:r>
              <a:rPr lang="en-US" altLang="zh-TW" dirty="0"/>
              <a:t>Support for non-3GPP access to SNPN services</a:t>
            </a:r>
          </a:p>
          <a:p>
            <a:pPr lvl="1"/>
            <a:r>
              <a:rPr lang="en-US" altLang="zh-TW" dirty="0" smtClean="0"/>
              <a:t>Access </a:t>
            </a:r>
            <a:r>
              <a:rPr lang="en-US" altLang="zh-TW" dirty="0"/>
              <a:t>to SNPN services using SNPN or Credentials Holder (CH) credentials for Untrusted non-3GPP access, Trusted non-3GPP access, Wireline access, Non-5G Capable WLAN (N5CW) devices</a:t>
            </a:r>
          </a:p>
          <a:p>
            <a:pPr lvl="1"/>
            <a:r>
              <a:rPr lang="en-US" altLang="zh-TW" dirty="0" smtClean="0"/>
              <a:t>Non-Seamless </a:t>
            </a:r>
            <a:r>
              <a:rPr lang="en-US" altLang="zh-TW" dirty="0"/>
              <a:t>WLAN Offload (NSWO) for UEs using SNPN or CH credentials</a:t>
            </a:r>
          </a:p>
          <a:p>
            <a:r>
              <a:rPr lang="en-US" altLang="zh-TW" dirty="0"/>
              <a:t>Support for providing access to Localized Services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42</a:t>
            </a:fld>
            <a:endParaRPr lang="zh-TW" altLang="en-US"/>
          </a:p>
        </p:txBody>
      </p:sp>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441609" y="1021278"/>
            <a:ext cx="5655387" cy="5836722"/>
          </a:xfrm>
          <a:prstGeom prst="rect">
            <a:avLst/>
          </a:prstGeom>
        </p:spPr>
      </p:pic>
    </p:spTree>
    <p:extLst>
      <p:ext uri="{BB962C8B-B14F-4D97-AF65-F5344CB8AC3E}">
        <p14:creationId xmlns:p14="http://schemas.microsoft.com/office/powerpoint/2010/main" val="19149103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Support for Deterministic Networking</a:t>
            </a:r>
            <a:endParaRPr lang="zh-TW" altLang="en-US" dirty="0"/>
          </a:p>
        </p:txBody>
      </p:sp>
      <p:sp>
        <p:nvSpPr>
          <p:cNvPr id="3" name="內容版面配置區 2"/>
          <p:cNvSpPr>
            <a:spLocks noGrp="1"/>
          </p:cNvSpPr>
          <p:nvPr>
            <p:ph idx="1"/>
          </p:nvPr>
        </p:nvSpPr>
        <p:spPr/>
        <p:txBody>
          <a:bodyPr/>
          <a:lstStyle/>
          <a:p>
            <a:r>
              <a:rPr lang="en-US" altLang="zh-TW" dirty="0"/>
              <a:t>Support for Deterministic Networking (</a:t>
            </a:r>
            <a:r>
              <a:rPr lang="en-US" altLang="zh-TW" dirty="0" err="1"/>
              <a:t>DetNet</a:t>
            </a:r>
            <a:r>
              <a:rPr lang="en-US" altLang="zh-TW" dirty="0"/>
              <a:t>), as standardized in the IETF</a:t>
            </a:r>
          </a:p>
          <a:p>
            <a:pPr lvl="1"/>
            <a:r>
              <a:rPr lang="en-US" altLang="zh-TW" dirty="0" smtClean="0"/>
              <a:t>Reuses </a:t>
            </a:r>
            <a:r>
              <a:rPr lang="en-US" altLang="zh-TW" dirty="0"/>
              <a:t>the Time Sensitive Communications (TSC) framework for deterministic </a:t>
            </a:r>
            <a:r>
              <a:rPr lang="en-US" altLang="zh-TW" dirty="0" err="1"/>
              <a:t>QoS</a:t>
            </a:r>
            <a:r>
              <a:rPr lang="en-US" altLang="zh-TW" dirty="0"/>
              <a:t> and time synchronization services defined in Rel-17</a:t>
            </a:r>
          </a:p>
          <a:p>
            <a:pPr lvl="1"/>
            <a:r>
              <a:rPr lang="en-US" altLang="zh-TW" dirty="0" smtClean="0"/>
              <a:t>5GS </a:t>
            </a:r>
            <a:r>
              <a:rPr lang="en-US" altLang="zh-TW" dirty="0"/>
              <a:t>acts as logical </a:t>
            </a:r>
            <a:r>
              <a:rPr lang="en-US" altLang="zh-TW" dirty="0" err="1"/>
              <a:t>DetNet</a:t>
            </a:r>
            <a:r>
              <a:rPr lang="en-US" altLang="zh-TW" dirty="0"/>
              <a:t> node/router</a:t>
            </a:r>
          </a:p>
          <a:p>
            <a:pPr lvl="1"/>
            <a:r>
              <a:rPr lang="en-US" altLang="zh-TW" dirty="0" smtClean="0"/>
              <a:t>Adds </a:t>
            </a:r>
            <a:r>
              <a:rPr lang="en-US" altLang="zh-TW" dirty="0"/>
              <a:t>support for 5GS </a:t>
            </a:r>
            <a:r>
              <a:rPr lang="en-US" altLang="zh-TW" dirty="0" err="1"/>
              <a:t>DetNet</a:t>
            </a:r>
            <a:r>
              <a:rPr lang="en-US" altLang="zh-TW" dirty="0"/>
              <a:t> node reporting to the </a:t>
            </a:r>
            <a:r>
              <a:rPr lang="en-US" altLang="zh-TW" dirty="0" err="1"/>
              <a:t>DetNet</a:t>
            </a:r>
            <a:r>
              <a:rPr lang="en-US" altLang="zh-TW" dirty="0"/>
              <a:t> controller</a:t>
            </a:r>
          </a:p>
          <a:p>
            <a:pPr lvl="1"/>
            <a:r>
              <a:rPr lang="en-US" altLang="zh-TW" dirty="0" smtClean="0"/>
              <a:t>Adds </a:t>
            </a:r>
            <a:r>
              <a:rPr lang="en-US" altLang="zh-TW" dirty="0"/>
              <a:t>support for provisioning of </a:t>
            </a:r>
            <a:r>
              <a:rPr lang="en-US" altLang="zh-TW" dirty="0" err="1"/>
              <a:t>DetNet</a:t>
            </a:r>
            <a:r>
              <a:rPr lang="en-US" altLang="zh-TW" dirty="0"/>
              <a:t> configuration from the </a:t>
            </a:r>
            <a:r>
              <a:rPr lang="en-US" altLang="zh-TW" dirty="0" err="1"/>
              <a:t>DetNet</a:t>
            </a:r>
            <a:r>
              <a:rPr lang="en-US" altLang="zh-TW" dirty="0"/>
              <a:t> controller to 5GS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43</a:t>
            </a:fld>
            <a:endParaRPr lang="zh-TW" altLang="en-US"/>
          </a:p>
        </p:txBody>
      </p:sp>
    </p:spTree>
    <p:extLst>
      <p:ext uri="{BB962C8B-B14F-4D97-AF65-F5344CB8AC3E}">
        <p14:creationId xmlns:p14="http://schemas.microsoft.com/office/powerpoint/2010/main" val="25027615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44</a:t>
            </a:fld>
            <a:endParaRPr lang="zh-TW" altLang="en-US"/>
          </a:p>
        </p:txBody>
      </p:sp>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7708" y="951821"/>
            <a:ext cx="11614067" cy="5225142"/>
          </a:xfrm>
          <a:prstGeom prst="rect">
            <a:avLst/>
          </a:prstGeom>
        </p:spPr>
      </p:pic>
    </p:spTree>
    <p:extLst>
      <p:ext uri="{BB962C8B-B14F-4D97-AF65-F5344CB8AC3E}">
        <p14:creationId xmlns:p14="http://schemas.microsoft.com/office/powerpoint/2010/main" val="29853468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4000" dirty="0"/>
              <a:t>Support for Service Function Chaining (SFC) in 5GS</a:t>
            </a:r>
            <a:endParaRPr lang="zh-TW" altLang="en-US" sz="4000" dirty="0"/>
          </a:p>
        </p:txBody>
      </p:sp>
      <p:sp>
        <p:nvSpPr>
          <p:cNvPr id="3" name="內容版面配置區 2"/>
          <p:cNvSpPr>
            <a:spLocks noGrp="1"/>
          </p:cNvSpPr>
          <p:nvPr>
            <p:ph idx="1"/>
          </p:nvPr>
        </p:nvSpPr>
        <p:spPr/>
        <p:txBody>
          <a:bodyPr>
            <a:normAutofit lnSpcReduction="10000"/>
          </a:bodyPr>
          <a:lstStyle/>
          <a:p>
            <a:r>
              <a:rPr lang="en-US" altLang="zh-TW" dirty="0"/>
              <a:t>Traffic Steering Policy and SFC Enhancements</a:t>
            </a:r>
          </a:p>
          <a:p>
            <a:pPr lvl="1"/>
            <a:r>
              <a:rPr lang="en-US" altLang="zh-TW" dirty="0" smtClean="0"/>
              <a:t>Support </a:t>
            </a:r>
            <a:r>
              <a:rPr lang="en-US" altLang="zh-TW" dirty="0"/>
              <a:t>for SFC in 5GS applies to non-roaming and Home-Routed roaming scenarios where the Application Function (AF) has an agreement with the HPLMN.</a:t>
            </a:r>
          </a:p>
          <a:p>
            <a:pPr lvl="1"/>
            <a:r>
              <a:rPr lang="en-US" altLang="zh-TW" dirty="0" smtClean="0"/>
              <a:t>An </a:t>
            </a:r>
            <a:r>
              <a:rPr lang="en-US" altLang="zh-TW" dirty="0"/>
              <a:t>AF may request steering of user-plane traffic to a pre-configured chain of service functions on N6-LAN.</a:t>
            </a:r>
          </a:p>
          <a:p>
            <a:r>
              <a:rPr lang="en-US" altLang="zh-TW" dirty="0" smtClean="0"/>
              <a:t>Exposure </a:t>
            </a:r>
            <a:r>
              <a:rPr lang="en-US" altLang="zh-TW" dirty="0"/>
              <a:t>to enable AF to request predefined SFC for traffic flow(s) related with target UE(s)</a:t>
            </a:r>
          </a:p>
          <a:p>
            <a:pPr lvl="1"/>
            <a:r>
              <a:rPr lang="en-US" altLang="zh-TW" dirty="0" smtClean="0"/>
              <a:t>A </a:t>
            </a:r>
            <a:r>
              <a:rPr lang="en-US" altLang="zh-TW" dirty="0"/>
              <a:t>Service Function Chain is identified by the SFC ID which is included in the AF request sent to the 5GC.</a:t>
            </a:r>
          </a:p>
          <a:p>
            <a:pPr lvl="1"/>
            <a:r>
              <a:rPr lang="en-US" altLang="zh-TW" dirty="0" smtClean="0"/>
              <a:t>The </a:t>
            </a:r>
            <a:r>
              <a:rPr lang="en-US" altLang="zh-TW" dirty="0"/>
              <a:t>AF request may optionally include the Metadata information that is transparently passed to the UPF and provided by the UPF to the N6-LAN.</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45</a:t>
            </a:fld>
            <a:endParaRPr lang="zh-TW" altLang="en-US"/>
          </a:p>
        </p:txBody>
      </p:sp>
    </p:spTree>
    <p:extLst>
      <p:ext uri="{BB962C8B-B14F-4D97-AF65-F5344CB8AC3E}">
        <p14:creationId xmlns:p14="http://schemas.microsoft.com/office/powerpoint/2010/main" val="19416803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46</a:t>
            </a:fld>
            <a:endParaRPr lang="zh-TW" altLang="en-US"/>
          </a:p>
        </p:txBody>
      </p:sp>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975262" y="1034946"/>
            <a:ext cx="8241476" cy="5142017"/>
          </a:xfrm>
          <a:prstGeom prst="rect">
            <a:avLst/>
          </a:prstGeom>
        </p:spPr>
      </p:pic>
    </p:spTree>
    <p:extLst>
      <p:ext uri="{BB962C8B-B14F-4D97-AF65-F5344CB8AC3E}">
        <p14:creationId xmlns:p14="http://schemas.microsoft.com/office/powerpoint/2010/main" val="23660327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Personal </a:t>
            </a:r>
            <a:r>
              <a:rPr lang="en-US" altLang="zh-TW" dirty="0" err="1"/>
              <a:t>IoT</a:t>
            </a:r>
            <a:r>
              <a:rPr lang="en-US" altLang="zh-TW" dirty="0"/>
              <a:t> Network (PIN)</a:t>
            </a:r>
            <a:endParaRPr lang="zh-TW" altLang="en-US" dirty="0"/>
          </a:p>
        </p:txBody>
      </p:sp>
      <p:sp>
        <p:nvSpPr>
          <p:cNvPr id="3" name="內容版面配置區 2"/>
          <p:cNvSpPr>
            <a:spLocks noGrp="1"/>
          </p:cNvSpPr>
          <p:nvPr>
            <p:ph idx="1"/>
          </p:nvPr>
        </p:nvSpPr>
        <p:spPr/>
        <p:txBody>
          <a:bodyPr>
            <a:normAutofit fontScale="92500" lnSpcReduction="10000"/>
          </a:bodyPr>
          <a:lstStyle/>
          <a:p>
            <a:r>
              <a:rPr lang="en-US" altLang="zh-TW" dirty="0"/>
              <a:t>Personal </a:t>
            </a:r>
            <a:r>
              <a:rPr lang="en-US" altLang="zh-TW" dirty="0" err="1"/>
              <a:t>IoT</a:t>
            </a:r>
            <a:r>
              <a:rPr lang="en-US" altLang="zh-TW" dirty="0"/>
              <a:t> Network (PIN) provides local connectivity between PIN elements i.e., UEs and/or non-3GPP devices.</a:t>
            </a:r>
          </a:p>
          <a:p>
            <a:r>
              <a:rPr lang="en-US" altLang="zh-TW" dirty="0" smtClean="0"/>
              <a:t>A </a:t>
            </a:r>
            <a:r>
              <a:rPr lang="en-US" altLang="zh-TW" dirty="0"/>
              <a:t>UE in a PIN Element with Gateway Capability (PEGC) can register with 5G network and act as 5G gateway for PIN elements to access 5G network.</a:t>
            </a:r>
          </a:p>
          <a:p>
            <a:r>
              <a:rPr lang="en-US" altLang="zh-TW" dirty="0" smtClean="0"/>
              <a:t>PIN </a:t>
            </a:r>
            <a:r>
              <a:rPr lang="en-US" altLang="zh-TW" dirty="0"/>
              <a:t>and PIN elements are managed by specific PIN element with Management Capability (PEMC) and the support from an Application Function (AF), if AF is deployed.</a:t>
            </a:r>
          </a:p>
          <a:p>
            <a:r>
              <a:rPr lang="en-US" altLang="zh-TW" dirty="0" smtClean="0"/>
              <a:t>The </a:t>
            </a:r>
            <a:r>
              <a:rPr lang="en-US" altLang="zh-TW" dirty="0"/>
              <a:t>AF for PIN may communicate with PEMC and PEGC via application layer for management of the PIN.</a:t>
            </a:r>
          </a:p>
          <a:p>
            <a:r>
              <a:rPr lang="en-US" altLang="zh-TW" dirty="0" smtClean="0"/>
              <a:t>PEGC </a:t>
            </a:r>
            <a:r>
              <a:rPr lang="en-US" altLang="zh-TW" dirty="0"/>
              <a:t>will map the PIN or PIN packets to an existing PDU session or establish a new PDU session based on the </a:t>
            </a:r>
            <a:r>
              <a:rPr lang="en-US" altLang="zh-TW" dirty="0" err="1"/>
              <a:t>QoS</a:t>
            </a:r>
            <a:r>
              <a:rPr lang="en-US" altLang="zh-TW" dirty="0"/>
              <a:t> markings.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47</a:t>
            </a:fld>
            <a:endParaRPr lang="zh-TW" altLang="en-US"/>
          </a:p>
        </p:txBody>
      </p:sp>
    </p:spTree>
    <p:extLst>
      <p:ext uri="{BB962C8B-B14F-4D97-AF65-F5344CB8AC3E}">
        <p14:creationId xmlns:p14="http://schemas.microsoft.com/office/powerpoint/2010/main" val="19517435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48</a:t>
            </a:fld>
            <a:endParaRPr lang="zh-TW" altLang="en-US"/>
          </a:p>
        </p:txBody>
      </p:sp>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313282" y="365125"/>
            <a:ext cx="9565436" cy="5234460"/>
          </a:xfrm>
          <a:prstGeom prst="rect">
            <a:avLst/>
          </a:prstGeom>
        </p:spPr>
      </p:pic>
      <p:sp>
        <p:nvSpPr>
          <p:cNvPr id="6" name="矩形 5"/>
          <p:cNvSpPr/>
          <p:nvPr/>
        </p:nvSpPr>
        <p:spPr>
          <a:xfrm>
            <a:off x="4320673" y="5384098"/>
            <a:ext cx="4847112" cy="1200329"/>
          </a:xfrm>
          <a:prstGeom prst="rect">
            <a:avLst/>
          </a:prstGeom>
        </p:spPr>
        <p:txBody>
          <a:bodyPr wrap="square">
            <a:spAutoFit/>
          </a:bodyPr>
          <a:lstStyle/>
          <a:p>
            <a:r>
              <a:rPr lang="en-US" altLang="zh-TW" dirty="0" smtClean="0"/>
              <a:t>PIN</a:t>
            </a:r>
            <a:r>
              <a:rPr lang="en-US" altLang="zh-TW" dirty="0"/>
              <a:t>: Personal </a:t>
            </a:r>
            <a:r>
              <a:rPr lang="en-US" altLang="zh-TW" dirty="0" err="1"/>
              <a:t>IoT</a:t>
            </a:r>
            <a:r>
              <a:rPr lang="en-US" altLang="zh-TW" dirty="0"/>
              <a:t> Network </a:t>
            </a:r>
            <a:endParaRPr lang="en-US" altLang="zh-TW" dirty="0" smtClean="0"/>
          </a:p>
          <a:p>
            <a:r>
              <a:rPr lang="en-US" altLang="zh-TW" dirty="0" smtClean="0"/>
              <a:t>PEGC</a:t>
            </a:r>
            <a:r>
              <a:rPr lang="en-US" altLang="zh-TW" dirty="0"/>
              <a:t>: PIN Element with Gateway Capability </a:t>
            </a:r>
            <a:endParaRPr lang="en-US" altLang="zh-TW" dirty="0" smtClean="0"/>
          </a:p>
          <a:p>
            <a:r>
              <a:rPr lang="en-US" altLang="zh-TW" dirty="0" smtClean="0"/>
              <a:t>PEMC</a:t>
            </a:r>
            <a:r>
              <a:rPr lang="en-US" altLang="zh-TW" dirty="0"/>
              <a:t>: PIN Element with Management Capability </a:t>
            </a:r>
            <a:endParaRPr lang="en-US" altLang="zh-TW" dirty="0" smtClean="0"/>
          </a:p>
          <a:p>
            <a:r>
              <a:rPr lang="en-US" altLang="zh-TW" dirty="0" smtClean="0"/>
              <a:t>PINE</a:t>
            </a:r>
            <a:r>
              <a:rPr lang="en-US" altLang="zh-TW" dirty="0"/>
              <a:t>: PIN Element</a:t>
            </a:r>
            <a:endParaRPr lang="zh-TW" altLang="en-US" dirty="0"/>
          </a:p>
        </p:txBody>
      </p:sp>
    </p:spTree>
    <p:extLst>
      <p:ext uri="{BB962C8B-B14F-4D97-AF65-F5344CB8AC3E}">
        <p14:creationId xmlns:p14="http://schemas.microsoft.com/office/powerpoint/2010/main" val="26322799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Data-Driven and AI-Powered </a:t>
            </a:r>
            <a:r>
              <a:rPr lang="en-US" altLang="zh-TW" dirty="0" smtClean="0"/>
              <a:t>5G</a:t>
            </a:r>
            <a:endParaRPr lang="zh-TW" altLang="en-US" dirty="0"/>
          </a:p>
        </p:txBody>
      </p:sp>
      <p:sp>
        <p:nvSpPr>
          <p:cNvPr id="3" name="內容版面配置區 2"/>
          <p:cNvSpPr>
            <a:spLocks noGrp="1"/>
          </p:cNvSpPr>
          <p:nvPr>
            <p:ph idx="1"/>
          </p:nvPr>
        </p:nvSpPr>
        <p:spPr/>
        <p:txBody>
          <a:bodyPr/>
          <a:lstStyle/>
          <a:p>
            <a:r>
              <a:rPr lang="en-US" altLang="zh-TW" dirty="0"/>
              <a:t>5G networks are becoming increasingly complex while generating humongous data. It is crucial to be data-driven and leverage artificial intelligence (AI) techniques to efficiently manage the 5G networks. 3GPP Release 18 will not only enhance existing data collection features but also examine how AI techniques can improve air interface </a:t>
            </a:r>
            <a:r>
              <a:rPr lang="en-US" altLang="zh-TW" dirty="0" smtClean="0"/>
              <a:t>functions.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49</a:t>
            </a:fld>
            <a:endParaRPr lang="zh-TW" altLang="en-US"/>
          </a:p>
        </p:txBody>
      </p:sp>
    </p:spTree>
    <p:extLst>
      <p:ext uri="{BB962C8B-B14F-4D97-AF65-F5344CB8AC3E}">
        <p14:creationId xmlns:p14="http://schemas.microsoft.com/office/powerpoint/2010/main" val="1621733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Release 15</a:t>
            </a:r>
            <a:endParaRPr lang="zh-TW" altLang="en-US" dirty="0"/>
          </a:p>
        </p:txBody>
      </p:sp>
      <p:sp>
        <p:nvSpPr>
          <p:cNvPr id="3" name="內容版面配置區 2"/>
          <p:cNvSpPr>
            <a:spLocks noGrp="1"/>
          </p:cNvSpPr>
          <p:nvPr>
            <p:ph idx="1"/>
          </p:nvPr>
        </p:nvSpPr>
        <p:spPr/>
        <p:txBody>
          <a:bodyPr/>
          <a:lstStyle/>
          <a:p>
            <a:r>
              <a:rPr lang="en-US" altLang="zh-TW" dirty="0" smtClean="0"/>
              <a:t>3GPP </a:t>
            </a:r>
            <a:r>
              <a:rPr lang="en-US" altLang="zh-TW" dirty="0"/>
              <a:t>specified a new 5G air interface, known as New Radio (NR), aiming to address a variety of usage scenarios from enhanced mobile broadband (</a:t>
            </a:r>
            <a:r>
              <a:rPr lang="en-US" altLang="zh-TW" dirty="0" err="1"/>
              <a:t>eMBB</a:t>
            </a:r>
            <a:r>
              <a:rPr lang="en-US" altLang="zh-TW" dirty="0"/>
              <a:t>) to ultra-reliable low-latency communications (URLLC) to massive machine type communications (</a:t>
            </a:r>
            <a:r>
              <a:rPr lang="en-US" altLang="zh-TW" dirty="0" err="1"/>
              <a:t>mMTC</a:t>
            </a:r>
            <a:r>
              <a:rPr lang="en-US" altLang="zh-TW" dirty="0"/>
              <a:t>). </a:t>
            </a:r>
            <a:endParaRPr lang="en-US" altLang="zh-TW" dirty="0" smtClean="0"/>
          </a:p>
          <a:p>
            <a:r>
              <a:rPr lang="en-US" altLang="zh-TW" dirty="0" smtClean="0"/>
              <a:t>NR </a:t>
            </a:r>
            <a:r>
              <a:rPr lang="en-US" altLang="zh-TW" dirty="0"/>
              <a:t>supports both non-standalone (NSA) operation, which utilizes Long Term Evolution (LTE) for initial access and mobility handling, and standalone (SA) operation without relying on LTE. </a:t>
            </a:r>
            <a:endParaRPr lang="en-US" altLang="zh-TW" dirty="0" smtClean="0"/>
          </a:p>
          <a:p>
            <a:r>
              <a:rPr lang="en-US" altLang="zh-TW" dirty="0" smtClean="0"/>
              <a:t>Key </a:t>
            </a:r>
            <a:r>
              <a:rPr lang="en-US" altLang="zh-TW" dirty="0"/>
              <a:t>NR features include high-frequency operation and spectrum flexibility, ultra-lean design, forward compatibility, low-latency support, advanced antenna technologies, among </a:t>
            </a:r>
            <a:r>
              <a:rPr lang="en-US" altLang="zh-TW" dirty="0" smtClean="0"/>
              <a:t>others.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5</a:t>
            </a:fld>
            <a:endParaRPr lang="zh-TW" altLang="en-US"/>
          </a:p>
        </p:txBody>
      </p:sp>
    </p:spTree>
    <p:extLst>
      <p:ext uri="{BB962C8B-B14F-4D97-AF65-F5344CB8AC3E}">
        <p14:creationId xmlns:p14="http://schemas.microsoft.com/office/powerpoint/2010/main" val="42623458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r>
              <a:rPr lang="en-US" altLang="zh-TW" dirty="0"/>
              <a:t>In Release 17, 3GPP conducted a study on AI-enabled NG-RAN. The study investigated high-level principles, functional framework, potential use cases and their associated solutions for AI-enabled RAN </a:t>
            </a:r>
            <a:r>
              <a:rPr lang="en-US" altLang="zh-TW" dirty="0" smtClean="0"/>
              <a:t>intelligence. The </a:t>
            </a:r>
            <a:r>
              <a:rPr lang="en-US" altLang="zh-TW" dirty="0"/>
              <a:t>identified AI solutions for the use cases require the collection of new information data as input to AI model training and AI model inference. </a:t>
            </a:r>
            <a:endParaRPr lang="en-US" altLang="zh-TW" dirty="0" smtClean="0"/>
          </a:p>
          <a:p>
            <a:r>
              <a:rPr lang="en-US" altLang="zh-TW" dirty="0" smtClean="0"/>
              <a:t>3GPP </a:t>
            </a:r>
            <a:r>
              <a:rPr lang="en-US" altLang="zh-TW" dirty="0"/>
              <a:t>Release 18 will specify data collection enhancements and signaling support for a set of selective AI-based use cases including network energy saving, load balancing, and mobility optimization.</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50</a:t>
            </a:fld>
            <a:endParaRPr lang="zh-TW" altLang="en-US"/>
          </a:p>
        </p:txBody>
      </p:sp>
    </p:spTree>
    <p:extLst>
      <p:ext uri="{BB962C8B-B14F-4D97-AF65-F5344CB8AC3E}">
        <p14:creationId xmlns:p14="http://schemas.microsoft.com/office/powerpoint/2010/main" val="25172329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lnSpcReduction="10000"/>
          </a:bodyPr>
          <a:lstStyle/>
          <a:p>
            <a:r>
              <a:rPr lang="en-US" altLang="zh-TW" dirty="0"/>
              <a:t>3GPP Release 18 will also enhance NR data collection within the scope of self-organizing network (SON)/minimization of drive testing (MDT). SON automates RAN planning, configuration, management, optimization, and healing, thereby minimizing human intervention. </a:t>
            </a:r>
            <a:endParaRPr lang="en-US" altLang="zh-TW" dirty="0" smtClean="0"/>
          </a:p>
          <a:p>
            <a:r>
              <a:rPr lang="en-US" altLang="zh-TW" dirty="0" smtClean="0"/>
              <a:t>The </a:t>
            </a:r>
            <a:r>
              <a:rPr lang="en-US" altLang="zh-TW" dirty="0"/>
              <a:t>measurement data collected from the RAN and UEs is the basis for the automatic decision making in SON. Drive tests measure network performance (e.g., coverage, interference, and capacity) or UE performance (e.g., call drop, throughput, and mobility performance). </a:t>
            </a:r>
            <a:endParaRPr lang="en-US" altLang="zh-TW" dirty="0" smtClean="0"/>
          </a:p>
          <a:p>
            <a:r>
              <a:rPr lang="en-US" altLang="zh-TW" dirty="0" smtClean="0"/>
              <a:t>MDT </a:t>
            </a:r>
            <a:r>
              <a:rPr lang="en-US" altLang="zh-TW" dirty="0"/>
              <a:t>enables operators to configure normal UEs to collect and report measurement data to minimize traditional drive tests. </a:t>
            </a:r>
            <a:endParaRPr lang="en-US" altLang="zh-TW" dirty="0" smtClean="0"/>
          </a:p>
          <a:p>
            <a:r>
              <a:rPr lang="en-US" altLang="zh-TW" dirty="0" smtClean="0"/>
              <a:t>The </a:t>
            </a:r>
            <a:r>
              <a:rPr lang="en-US" altLang="zh-TW" dirty="0"/>
              <a:t>Release-18 work will address SON features left over from Release 17, as well as data collection for random access channel (RACH) optimization.</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51</a:t>
            </a:fld>
            <a:endParaRPr lang="zh-TW" altLang="en-US"/>
          </a:p>
        </p:txBody>
      </p:sp>
    </p:spTree>
    <p:extLst>
      <p:ext uri="{BB962C8B-B14F-4D97-AF65-F5344CB8AC3E}">
        <p14:creationId xmlns:p14="http://schemas.microsoft.com/office/powerpoint/2010/main" val="11502219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lnSpcReduction="10000"/>
          </a:bodyPr>
          <a:lstStyle/>
          <a:p>
            <a:r>
              <a:rPr lang="en-US" altLang="zh-TW" dirty="0"/>
              <a:t>Besides data collection of radio related measurement and information, 5G NR quality of experience (</a:t>
            </a:r>
            <a:r>
              <a:rPr lang="en-US" altLang="zh-TW" dirty="0" err="1"/>
              <a:t>QoE</a:t>
            </a:r>
            <a:r>
              <a:rPr lang="en-US" altLang="zh-TW" dirty="0"/>
              <a:t>) management framework enables collection of measurement data at the application layer. The collected measurement data is used to assess user's satisfaction level of a service provided by mobile networks. </a:t>
            </a:r>
            <a:endParaRPr lang="en-US" altLang="zh-TW" dirty="0" smtClean="0"/>
          </a:p>
          <a:p>
            <a:r>
              <a:rPr lang="en-US" altLang="zh-TW" dirty="0" smtClean="0"/>
              <a:t>A </a:t>
            </a:r>
            <a:r>
              <a:rPr lang="en-US" altLang="zh-TW" dirty="0" err="1"/>
              <a:t>QoE</a:t>
            </a:r>
            <a:r>
              <a:rPr lang="en-US" altLang="zh-TW" dirty="0"/>
              <a:t> report contains data of </a:t>
            </a:r>
            <a:r>
              <a:rPr lang="en-US" altLang="zh-TW" dirty="0" err="1"/>
              <a:t>QoE</a:t>
            </a:r>
            <a:r>
              <a:rPr lang="en-US" altLang="zh-TW" dirty="0"/>
              <a:t> metrics collected at the application layer. Examples of </a:t>
            </a:r>
            <a:r>
              <a:rPr lang="en-US" altLang="zh-TW" dirty="0" err="1"/>
              <a:t>QoE</a:t>
            </a:r>
            <a:r>
              <a:rPr lang="en-US" altLang="zh-TW" dirty="0"/>
              <a:t> metrics in multimedia telephony service for internet protocol multimedia subsystem (IMS) include frame rate, jitter duration, round-trip time, average codec bit rate, among others. </a:t>
            </a:r>
            <a:endParaRPr lang="en-US" altLang="zh-TW" dirty="0" smtClean="0"/>
          </a:p>
          <a:p>
            <a:r>
              <a:rPr lang="en-US" altLang="zh-TW" dirty="0" smtClean="0"/>
              <a:t>In </a:t>
            </a:r>
            <a:r>
              <a:rPr lang="en-US" altLang="zh-TW" dirty="0"/>
              <a:t>Release 17, 3GPP specified basic mechanisms for NR </a:t>
            </a:r>
            <a:r>
              <a:rPr lang="en-US" altLang="zh-TW" dirty="0" err="1"/>
              <a:t>QoE</a:t>
            </a:r>
            <a:r>
              <a:rPr lang="en-US" altLang="zh-TW" dirty="0"/>
              <a:t> management. </a:t>
            </a:r>
            <a:endParaRPr lang="en-US" altLang="zh-TW" dirty="0" smtClean="0"/>
          </a:p>
          <a:p>
            <a:r>
              <a:rPr lang="en-US" altLang="zh-TW" dirty="0" smtClean="0"/>
              <a:t>3GPP </a:t>
            </a:r>
            <a:r>
              <a:rPr lang="en-US" altLang="zh-TW" dirty="0"/>
              <a:t>Release 18 will enhance the NR </a:t>
            </a:r>
            <a:r>
              <a:rPr lang="en-US" altLang="zh-TW" dirty="0" err="1"/>
              <a:t>QoE</a:t>
            </a:r>
            <a:r>
              <a:rPr lang="en-US" altLang="zh-TW" dirty="0"/>
              <a:t> framework to support new types of 5G services, such as XR, cloud gaming, and MBS.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52</a:t>
            </a:fld>
            <a:endParaRPr lang="zh-TW" altLang="en-US"/>
          </a:p>
        </p:txBody>
      </p:sp>
    </p:spTree>
    <p:extLst>
      <p:ext uri="{BB962C8B-B14F-4D97-AF65-F5344CB8AC3E}">
        <p14:creationId xmlns:p14="http://schemas.microsoft.com/office/powerpoint/2010/main" val="7031010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lnSpcReduction="10000"/>
          </a:bodyPr>
          <a:lstStyle/>
          <a:p>
            <a:r>
              <a:rPr lang="en-US" altLang="zh-TW" dirty="0"/>
              <a:t>3GPP Release 18 will study AI/machine learning (ML) for NR air interface to enhance performance or reduce complexity/overhead. The study will establish a common AI/ML framework, identify areas where AI/ML can improve air interface functions, investigate how to describe and characterize AI/ML models, evaluate AI/ML techniques to understand their gains and complexity, and assess standardization impact. </a:t>
            </a:r>
            <a:endParaRPr lang="en-US" altLang="zh-TW" dirty="0" smtClean="0"/>
          </a:p>
          <a:p>
            <a:r>
              <a:rPr lang="en-US" altLang="zh-TW" dirty="0" smtClean="0"/>
              <a:t>To </a:t>
            </a:r>
            <a:r>
              <a:rPr lang="en-US" altLang="zh-TW" dirty="0"/>
              <a:t>achieve these objectives, 3GPP will focus on a set of selective use cases including CSI feedback, beam management, and positioning. The study is expected to pave the way for other use cases leveraging AI/ML techniques in air interface.</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53</a:t>
            </a:fld>
            <a:endParaRPr lang="zh-TW" altLang="en-US"/>
          </a:p>
        </p:txBody>
      </p:sp>
    </p:spTree>
    <p:extLst>
      <p:ext uri="{BB962C8B-B14F-4D97-AF65-F5344CB8AC3E}">
        <p14:creationId xmlns:p14="http://schemas.microsoft.com/office/powerpoint/2010/main" val="32450082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5G system support for AI/ML-based Services</a:t>
            </a:r>
            <a:endParaRPr lang="zh-TW" altLang="en-US" dirty="0"/>
          </a:p>
        </p:txBody>
      </p:sp>
      <p:sp>
        <p:nvSpPr>
          <p:cNvPr id="3" name="內容版面配置區 2"/>
          <p:cNvSpPr>
            <a:spLocks noGrp="1"/>
          </p:cNvSpPr>
          <p:nvPr>
            <p:ph idx="1"/>
          </p:nvPr>
        </p:nvSpPr>
        <p:spPr>
          <a:xfrm>
            <a:off x="838200" y="1825625"/>
            <a:ext cx="10515600" cy="4633048"/>
          </a:xfrm>
        </p:spPr>
        <p:txBody>
          <a:bodyPr>
            <a:normAutofit fontScale="92500" lnSpcReduction="20000"/>
          </a:bodyPr>
          <a:lstStyle/>
          <a:p>
            <a:r>
              <a:rPr lang="en-US" altLang="zh-TW" dirty="0" smtClean="0"/>
              <a:t>Support </a:t>
            </a:r>
            <a:r>
              <a:rPr lang="en-US" altLang="zh-TW" dirty="0"/>
              <a:t>of network resource utilization monitoring for AI/ML application operations</a:t>
            </a:r>
          </a:p>
          <a:p>
            <a:pPr lvl="1"/>
            <a:r>
              <a:rPr lang="en-US" altLang="zh-TW" dirty="0" smtClean="0"/>
              <a:t>AF </a:t>
            </a:r>
            <a:r>
              <a:rPr lang="en-US" altLang="zh-TW" dirty="0"/>
              <a:t>uses NWDAF based data analytics for Application AI/ML operation.</a:t>
            </a:r>
          </a:p>
          <a:p>
            <a:r>
              <a:rPr lang="en-US" altLang="zh-TW" dirty="0" smtClean="0"/>
              <a:t>5GC </a:t>
            </a:r>
            <a:r>
              <a:rPr lang="en-US" altLang="zh-TW" dirty="0"/>
              <a:t>Information Exposure to authorized 3rd party for Application Layer AI/ML Operation</a:t>
            </a:r>
          </a:p>
          <a:p>
            <a:r>
              <a:rPr lang="en-US" altLang="zh-TW" dirty="0" smtClean="0"/>
              <a:t>Enhancing </a:t>
            </a:r>
            <a:r>
              <a:rPr lang="en-US" altLang="zh-TW" dirty="0"/>
              <a:t>External Parameter Provisioning</a:t>
            </a:r>
          </a:p>
          <a:p>
            <a:r>
              <a:rPr lang="en-US" altLang="zh-TW" dirty="0" smtClean="0"/>
              <a:t>5GC </a:t>
            </a:r>
            <a:r>
              <a:rPr lang="en-US" altLang="zh-TW" dirty="0"/>
              <a:t>Enhancements to enable Application AI/ML Traffic Transport</a:t>
            </a:r>
          </a:p>
          <a:p>
            <a:r>
              <a:rPr lang="en-US" altLang="zh-TW" dirty="0" err="1" smtClean="0"/>
              <a:t>QoS</a:t>
            </a:r>
            <a:r>
              <a:rPr lang="en-US" altLang="zh-TW" dirty="0" smtClean="0"/>
              <a:t> </a:t>
            </a:r>
            <a:r>
              <a:rPr lang="en-US" altLang="zh-TW" dirty="0"/>
              <a:t>and Policy </a:t>
            </a:r>
            <a:r>
              <a:rPr lang="en-US" altLang="zh-TW" dirty="0" smtClean="0"/>
              <a:t>enhancements</a:t>
            </a:r>
          </a:p>
          <a:p>
            <a:pPr lvl="1"/>
            <a:r>
              <a:rPr lang="en-US" altLang="zh-TW" dirty="0" smtClean="0"/>
              <a:t>Existing </a:t>
            </a:r>
            <a:r>
              <a:rPr lang="en-US" altLang="zh-TW" dirty="0" err="1"/>
              <a:t>QoS</a:t>
            </a:r>
            <a:r>
              <a:rPr lang="en-US" altLang="zh-TW" dirty="0"/>
              <a:t> monitoring mechanisms for URLLC services are re- used.</a:t>
            </a:r>
          </a:p>
          <a:p>
            <a:pPr lvl="1"/>
            <a:r>
              <a:rPr lang="en-US" altLang="zh-TW" dirty="0" smtClean="0"/>
              <a:t>SMF </a:t>
            </a:r>
            <a:r>
              <a:rPr lang="en-US" altLang="zh-TW" dirty="0"/>
              <a:t>send the info to UPF to binds the AI/ML traffic to </a:t>
            </a:r>
            <a:r>
              <a:rPr lang="en-US" altLang="zh-TW" dirty="0" err="1"/>
              <a:t>distinctQoS</a:t>
            </a:r>
            <a:r>
              <a:rPr lang="en-US" altLang="zh-TW" dirty="0"/>
              <a:t> flow.</a:t>
            </a:r>
          </a:p>
          <a:p>
            <a:r>
              <a:rPr lang="en-US" altLang="zh-TW" dirty="0" smtClean="0"/>
              <a:t>5GS </a:t>
            </a:r>
            <a:r>
              <a:rPr lang="en-US" altLang="zh-TW" dirty="0"/>
              <a:t>Assistance to Federated Learning Operation</a:t>
            </a:r>
          </a:p>
          <a:p>
            <a:pPr lvl="1"/>
            <a:r>
              <a:rPr lang="en-US" altLang="zh-TW" dirty="0" smtClean="0"/>
              <a:t>New </a:t>
            </a:r>
            <a:r>
              <a:rPr lang="en-US" altLang="zh-TW" dirty="0"/>
              <a:t>member selection functionality was added that can </a:t>
            </a:r>
            <a:r>
              <a:rPr lang="en-US" altLang="zh-TW" dirty="0" err="1"/>
              <a:t>providena</a:t>
            </a:r>
            <a:r>
              <a:rPr lang="en-US" altLang="zh-TW" dirty="0"/>
              <a:t> list of recommended UEs based on the parameters contained in the request from the AF.</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54</a:t>
            </a:fld>
            <a:endParaRPr lang="zh-TW" altLang="en-US"/>
          </a:p>
        </p:txBody>
      </p:sp>
    </p:spTree>
    <p:extLst>
      <p:ext uri="{BB962C8B-B14F-4D97-AF65-F5344CB8AC3E}">
        <p14:creationId xmlns:p14="http://schemas.microsoft.com/office/powerpoint/2010/main" val="4366867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55</a:t>
            </a:fld>
            <a:endParaRPr lang="zh-TW" altLang="en-US"/>
          </a:p>
        </p:txBody>
      </p:sp>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02722" y="365125"/>
            <a:ext cx="11186556" cy="4476998"/>
          </a:xfrm>
          <a:prstGeom prst="rect">
            <a:avLst/>
          </a:prstGeom>
        </p:spPr>
      </p:pic>
      <p:sp>
        <p:nvSpPr>
          <p:cNvPr id="6" name="矩形 5"/>
          <p:cNvSpPr/>
          <p:nvPr/>
        </p:nvSpPr>
        <p:spPr>
          <a:xfrm>
            <a:off x="668976" y="5021510"/>
            <a:ext cx="11348853" cy="1477328"/>
          </a:xfrm>
          <a:prstGeom prst="rect">
            <a:avLst/>
          </a:prstGeom>
        </p:spPr>
        <p:txBody>
          <a:bodyPr wrap="square">
            <a:spAutoFit/>
          </a:bodyPr>
          <a:lstStyle/>
          <a:p>
            <a:pPr marL="285750" indent="-285750">
              <a:buFont typeface="Arial" panose="020B0604020202020204" pitchFamily="34" charset="0"/>
              <a:buChar char="•"/>
            </a:pPr>
            <a:r>
              <a:rPr lang="en-US" altLang="zh-TW" dirty="0" smtClean="0"/>
              <a:t>UE </a:t>
            </a:r>
            <a:r>
              <a:rPr lang="en-US" altLang="zh-TW" dirty="0"/>
              <a:t>triggers split inference. UE and an AI/ML server negotiate over application layer for the split inference operations. </a:t>
            </a:r>
            <a:endParaRPr lang="en-US" altLang="zh-TW" dirty="0" smtClean="0"/>
          </a:p>
          <a:p>
            <a:pPr marL="285750" indent="-285750">
              <a:buFont typeface="Arial" panose="020B0604020202020204" pitchFamily="34" charset="0"/>
              <a:buChar char="•"/>
            </a:pPr>
            <a:r>
              <a:rPr lang="en-US" altLang="zh-TW" dirty="0" smtClean="0"/>
              <a:t>The </a:t>
            </a:r>
            <a:r>
              <a:rPr lang="en-US" altLang="zh-TW" dirty="0"/>
              <a:t>AF subscribes to one or more NWDAF analytics to generate the AI/ML Assistance information. AI/ML Assistance information from 5GC is needed to assist the AI/ML server to make corresponding decisions for the split inference. </a:t>
            </a:r>
            <a:endParaRPr lang="en-US" altLang="zh-TW" dirty="0" smtClean="0"/>
          </a:p>
          <a:p>
            <a:pPr marL="285750" indent="-285750">
              <a:buFont typeface="Arial" panose="020B0604020202020204" pitchFamily="34" charset="0"/>
              <a:buChar char="•"/>
            </a:pPr>
            <a:r>
              <a:rPr lang="en-US" altLang="zh-TW" dirty="0" smtClean="0"/>
              <a:t>Based </a:t>
            </a:r>
            <a:r>
              <a:rPr lang="en-US" altLang="zh-TW" dirty="0"/>
              <a:t>on the assistance information and the current system environmental factors such as communications data rate, resource at UE, the AI/ML server AF makes decisions on split inference.</a:t>
            </a:r>
            <a:endParaRPr lang="zh-TW" altLang="en-US" dirty="0"/>
          </a:p>
        </p:txBody>
      </p:sp>
    </p:spTree>
    <p:extLst>
      <p:ext uri="{BB962C8B-B14F-4D97-AF65-F5344CB8AC3E}">
        <p14:creationId xmlns:p14="http://schemas.microsoft.com/office/powerpoint/2010/main" val="13123286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5QI</a:t>
            </a:r>
            <a:endParaRPr lang="zh-TW" altLang="en-US" dirty="0"/>
          </a:p>
        </p:txBody>
      </p:sp>
      <p:sp>
        <p:nvSpPr>
          <p:cNvPr id="3" name="內容版面配置區 2"/>
          <p:cNvSpPr>
            <a:spLocks noGrp="1"/>
          </p:cNvSpPr>
          <p:nvPr>
            <p:ph idx="1"/>
          </p:nvPr>
        </p:nvSpPr>
        <p:spPr/>
        <p:txBody>
          <a:bodyPr/>
          <a:lstStyle/>
          <a:p>
            <a:r>
              <a:rPr lang="en-US" altLang="zh-TW" dirty="0" smtClean="0"/>
              <a:t>5QI </a:t>
            </a:r>
            <a:r>
              <a:rPr lang="en-US" altLang="zh-TW" dirty="0"/>
              <a:t>stands for 5G </a:t>
            </a:r>
            <a:r>
              <a:rPr lang="en-US" altLang="zh-TW" dirty="0" err="1"/>
              <a:t>QoS</a:t>
            </a:r>
            <a:r>
              <a:rPr lang="en-US" altLang="zh-TW" dirty="0"/>
              <a:t> Identifier and it is equivalent to QCI in LTE. It just has more options and granularities. In addition, there is a new type called Delay Critical GBR which is not in QCI in LTE.</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56</a:t>
            </a:fld>
            <a:endParaRPr lang="zh-TW" altLang="en-US"/>
          </a:p>
        </p:txBody>
      </p:sp>
    </p:spTree>
    <p:extLst>
      <p:ext uri="{BB962C8B-B14F-4D97-AF65-F5344CB8AC3E}">
        <p14:creationId xmlns:p14="http://schemas.microsoft.com/office/powerpoint/2010/main" val="140437391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4110693533"/>
              </p:ext>
            </p:extLst>
          </p:nvPr>
        </p:nvGraphicFramePr>
        <p:xfrm>
          <a:off x="459129" y="0"/>
          <a:ext cx="11273741" cy="688848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4220193890"/>
                    </a:ext>
                  </a:extLst>
                </a:gridCol>
                <a:gridCol w="1103126">
                  <a:extLst>
                    <a:ext uri="{9D8B030D-6E8A-4147-A177-3AD203B41FA5}">
                      <a16:colId xmlns:a16="http://schemas.microsoft.com/office/drawing/2014/main" val="2351132879"/>
                    </a:ext>
                  </a:extLst>
                </a:gridCol>
                <a:gridCol w="934018">
                  <a:extLst>
                    <a:ext uri="{9D8B030D-6E8A-4147-A177-3AD203B41FA5}">
                      <a16:colId xmlns:a16="http://schemas.microsoft.com/office/drawing/2014/main" val="3999132484"/>
                    </a:ext>
                  </a:extLst>
                </a:gridCol>
                <a:gridCol w="1551008">
                  <a:extLst>
                    <a:ext uri="{9D8B030D-6E8A-4147-A177-3AD203B41FA5}">
                      <a16:colId xmlns:a16="http://schemas.microsoft.com/office/drawing/2014/main" val="183736453"/>
                    </a:ext>
                  </a:extLst>
                </a:gridCol>
                <a:gridCol w="1226916">
                  <a:extLst>
                    <a:ext uri="{9D8B030D-6E8A-4147-A177-3AD203B41FA5}">
                      <a16:colId xmlns:a16="http://schemas.microsoft.com/office/drawing/2014/main" val="756473212"/>
                    </a:ext>
                  </a:extLst>
                </a:gridCol>
                <a:gridCol w="1516284">
                  <a:extLst>
                    <a:ext uri="{9D8B030D-6E8A-4147-A177-3AD203B41FA5}">
                      <a16:colId xmlns:a16="http://schemas.microsoft.com/office/drawing/2014/main" val="43877268"/>
                    </a:ext>
                  </a:extLst>
                </a:gridCol>
                <a:gridCol w="1088020">
                  <a:extLst>
                    <a:ext uri="{9D8B030D-6E8A-4147-A177-3AD203B41FA5}">
                      <a16:colId xmlns:a16="http://schemas.microsoft.com/office/drawing/2014/main" val="2245781960"/>
                    </a:ext>
                  </a:extLst>
                </a:gridCol>
                <a:gridCol w="2939969">
                  <a:extLst>
                    <a:ext uri="{9D8B030D-6E8A-4147-A177-3AD203B41FA5}">
                      <a16:colId xmlns:a16="http://schemas.microsoft.com/office/drawing/2014/main" val="1945305329"/>
                    </a:ext>
                  </a:extLst>
                </a:gridCol>
              </a:tblGrid>
              <a:tr h="370840">
                <a:tc>
                  <a:txBody>
                    <a:bodyPr/>
                    <a:lstStyle/>
                    <a:p>
                      <a:pPr algn="ctr"/>
                      <a:r>
                        <a:rPr lang="en-US" sz="1200">
                          <a:effectLst/>
                          <a:latin typeface="Verdana" panose="020B0604030504040204" pitchFamily="34" charset="0"/>
                        </a:rPr>
                        <a:t>5QI Value</a:t>
                      </a:r>
                    </a:p>
                  </a:txBody>
                  <a:tcPr anchor="ctr"/>
                </a:tc>
                <a:tc>
                  <a:txBody>
                    <a:bodyPr/>
                    <a:lstStyle/>
                    <a:p>
                      <a:pPr algn="ctr"/>
                      <a:r>
                        <a:rPr lang="en-US" sz="1200">
                          <a:effectLst/>
                          <a:latin typeface="Verdana" panose="020B0604030504040204" pitchFamily="34" charset="0"/>
                        </a:rPr>
                        <a:t>Resource Type</a:t>
                      </a:r>
                    </a:p>
                  </a:txBody>
                  <a:tcPr anchor="ctr"/>
                </a:tc>
                <a:tc>
                  <a:txBody>
                    <a:bodyPr/>
                    <a:lstStyle/>
                    <a:p>
                      <a:pPr algn="ctr"/>
                      <a:r>
                        <a:rPr lang="en-US" sz="1200">
                          <a:effectLst/>
                          <a:latin typeface="Verdana" panose="020B0604030504040204" pitchFamily="34" charset="0"/>
                        </a:rPr>
                        <a:t>Default Priority Level</a:t>
                      </a:r>
                    </a:p>
                  </a:txBody>
                  <a:tcPr anchor="ctr"/>
                </a:tc>
                <a:tc>
                  <a:txBody>
                    <a:bodyPr/>
                    <a:lstStyle/>
                    <a:p>
                      <a:pPr algn="ctr"/>
                      <a:r>
                        <a:rPr lang="en-US" sz="1200">
                          <a:effectLst/>
                          <a:latin typeface="Verdana" panose="020B0604030504040204" pitchFamily="34" charset="0"/>
                        </a:rPr>
                        <a:t>Packet Delay Budget</a:t>
                      </a:r>
                    </a:p>
                  </a:txBody>
                  <a:tcPr anchor="ctr"/>
                </a:tc>
                <a:tc>
                  <a:txBody>
                    <a:bodyPr/>
                    <a:lstStyle/>
                    <a:p>
                      <a:pPr algn="ctr"/>
                      <a:r>
                        <a:rPr lang="en-US" sz="1200" dirty="0">
                          <a:effectLst/>
                          <a:latin typeface="Verdana" panose="020B0604030504040204" pitchFamily="34" charset="0"/>
                        </a:rPr>
                        <a:t>Packet Error Rate</a:t>
                      </a:r>
                    </a:p>
                  </a:txBody>
                  <a:tcPr anchor="ctr"/>
                </a:tc>
                <a:tc>
                  <a:txBody>
                    <a:bodyPr/>
                    <a:lstStyle/>
                    <a:p>
                      <a:pPr algn="ctr"/>
                      <a:r>
                        <a:rPr lang="en-US" sz="1200">
                          <a:effectLst/>
                          <a:latin typeface="Verdana" panose="020B0604030504040204" pitchFamily="34" charset="0"/>
                        </a:rPr>
                        <a:t>Default Maximum Data Burst Volume (NOTE 2)</a:t>
                      </a:r>
                    </a:p>
                  </a:txBody>
                  <a:tcPr anchor="ctr"/>
                </a:tc>
                <a:tc>
                  <a:txBody>
                    <a:bodyPr/>
                    <a:lstStyle/>
                    <a:p>
                      <a:pPr algn="ctr"/>
                      <a:r>
                        <a:rPr lang="en-US" sz="1200">
                          <a:effectLst/>
                          <a:latin typeface="Verdana" panose="020B0604030504040204" pitchFamily="34" charset="0"/>
                        </a:rPr>
                        <a:t>Default Averaging Window</a:t>
                      </a:r>
                    </a:p>
                  </a:txBody>
                  <a:tcPr anchor="ctr"/>
                </a:tc>
                <a:tc>
                  <a:txBody>
                    <a:bodyPr/>
                    <a:lstStyle/>
                    <a:p>
                      <a:pPr algn="ctr"/>
                      <a:r>
                        <a:rPr lang="en-US" sz="1200" dirty="0">
                          <a:effectLst/>
                          <a:latin typeface="Verdana" panose="020B0604030504040204" pitchFamily="34" charset="0"/>
                        </a:rPr>
                        <a:t>Example Services</a:t>
                      </a:r>
                    </a:p>
                  </a:txBody>
                  <a:tcPr anchor="ctr"/>
                </a:tc>
                <a:extLst>
                  <a:ext uri="{0D108BD9-81ED-4DB2-BD59-A6C34878D82A}">
                    <a16:rowId xmlns:a16="http://schemas.microsoft.com/office/drawing/2014/main" val="3041393113"/>
                  </a:ext>
                </a:extLst>
              </a:tr>
              <a:tr h="370840">
                <a:tc>
                  <a:txBody>
                    <a:bodyPr/>
                    <a:lstStyle/>
                    <a:p>
                      <a:pPr algn="ctr"/>
                      <a:r>
                        <a:rPr lang="en-US" altLang="zh-TW" sz="1000" dirty="0">
                          <a:effectLst/>
                          <a:latin typeface="Verdana" panose="020B0604030504040204" pitchFamily="34" charset="0"/>
                        </a:rPr>
                        <a:t>1</a:t>
                      </a:r>
                    </a:p>
                  </a:txBody>
                  <a:tcPr anchor="ctr"/>
                </a:tc>
                <a:tc rowSpan="13">
                  <a:txBody>
                    <a:bodyPr/>
                    <a:lstStyle/>
                    <a:p>
                      <a:pPr algn="ctr"/>
                      <a:r>
                        <a:rPr lang="en-US" sz="1000">
                          <a:effectLst/>
                          <a:latin typeface="Verdana" panose="020B0604030504040204" pitchFamily="34" charset="0"/>
                        </a:rPr>
                        <a:t>GBR</a:t>
                      </a:r>
                    </a:p>
                    <a:p>
                      <a:pPr algn="ctr"/>
                      <a:r>
                        <a:rPr lang="en-US" sz="1000">
                          <a:effectLst/>
                          <a:latin typeface="Verdana" panose="020B0604030504040204" pitchFamily="34" charset="0"/>
                        </a:rPr>
                        <a:t>(NOTE 1)</a:t>
                      </a:r>
                    </a:p>
                  </a:txBody>
                  <a:tcPr/>
                </a:tc>
                <a:tc>
                  <a:txBody>
                    <a:bodyPr/>
                    <a:lstStyle/>
                    <a:p>
                      <a:pPr algn="ctr"/>
                      <a:r>
                        <a:rPr lang="en-US" altLang="zh-TW" sz="1000">
                          <a:effectLst/>
                          <a:latin typeface="Verdana" panose="020B0604030504040204" pitchFamily="34" charset="0"/>
                        </a:rPr>
                        <a:t>20</a:t>
                      </a:r>
                    </a:p>
                  </a:txBody>
                  <a:tcPr anchor="ctr"/>
                </a:tc>
                <a:tc>
                  <a:txBody>
                    <a:bodyPr/>
                    <a:lstStyle/>
                    <a:p>
                      <a:pPr algn="ctr"/>
                      <a:r>
                        <a:rPr lang="en-US" sz="1000" dirty="0">
                          <a:effectLst/>
                          <a:latin typeface="Verdana" panose="020B0604030504040204" pitchFamily="34" charset="0"/>
                        </a:rPr>
                        <a:t>100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11,</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12)</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-2</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Conversational Voice</a:t>
                      </a:r>
                    </a:p>
                  </a:txBody>
                  <a:tcPr anchor="ctr"/>
                </a:tc>
                <a:extLst>
                  <a:ext uri="{0D108BD9-81ED-4DB2-BD59-A6C34878D82A}">
                    <a16:rowId xmlns:a16="http://schemas.microsoft.com/office/drawing/2014/main" val="1265272422"/>
                  </a:ext>
                </a:extLst>
              </a:tr>
              <a:tr h="370840">
                <a:tc>
                  <a:txBody>
                    <a:bodyPr/>
                    <a:lstStyle/>
                    <a:p>
                      <a:pPr algn="ctr"/>
                      <a:r>
                        <a:rPr lang="en-US" altLang="zh-TW" sz="1000">
                          <a:effectLst/>
                          <a:latin typeface="Verdana" panose="020B0604030504040204" pitchFamily="34" charset="0"/>
                        </a:rPr>
                        <a:t>2</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40</a:t>
                      </a:r>
                    </a:p>
                  </a:txBody>
                  <a:tcPr anchor="ctr"/>
                </a:tc>
                <a:tc>
                  <a:txBody>
                    <a:bodyPr/>
                    <a:lstStyle/>
                    <a:p>
                      <a:pPr algn="ctr"/>
                      <a:r>
                        <a:rPr lang="en-US" sz="1000" dirty="0">
                          <a:effectLst/>
                          <a:latin typeface="Verdana" panose="020B0604030504040204" pitchFamily="34" charset="0"/>
                        </a:rPr>
                        <a:t>150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11,</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-3</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Conversational Video (Live Streaming)</a:t>
                      </a:r>
                    </a:p>
                  </a:txBody>
                  <a:tcPr anchor="ctr"/>
                </a:tc>
                <a:extLst>
                  <a:ext uri="{0D108BD9-81ED-4DB2-BD59-A6C34878D82A}">
                    <a16:rowId xmlns:a16="http://schemas.microsoft.com/office/drawing/2014/main" val="2215974206"/>
                  </a:ext>
                </a:extLst>
              </a:tr>
              <a:tr h="370840">
                <a:tc>
                  <a:txBody>
                    <a:bodyPr/>
                    <a:lstStyle/>
                    <a:p>
                      <a:pPr algn="ctr"/>
                      <a:r>
                        <a:rPr lang="en-US" altLang="zh-TW" sz="1000">
                          <a:effectLst/>
                          <a:latin typeface="Verdana" panose="020B0604030504040204" pitchFamily="34" charset="0"/>
                        </a:rPr>
                        <a:t>3</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30</a:t>
                      </a:r>
                    </a:p>
                  </a:txBody>
                  <a:tcPr anchor="ctr"/>
                </a:tc>
                <a:tc>
                  <a:txBody>
                    <a:bodyPr/>
                    <a:lstStyle/>
                    <a:p>
                      <a:pPr algn="ctr"/>
                      <a:r>
                        <a:rPr lang="en-US" sz="1000" dirty="0">
                          <a:effectLst/>
                          <a:latin typeface="Verdana" panose="020B0604030504040204" pitchFamily="34" charset="0"/>
                        </a:rPr>
                        <a:t>50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11,</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-3</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Real Time Gaming, V2X messages (see TS 23.287). Electricity distribution medium voltage, Process automation monitoring</a:t>
                      </a:r>
                    </a:p>
                  </a:txBody>
                  <a:tcPr anchor="ctr"/>
                </a:tc>
                <a:extLst>
                  <a:ext uri="{0D108BD9-81ED-4DB2-BD59-A6C34878D82A}">
                    <a16:rowId xmlns:a16="http://schemas.microsoft.com/office/drawing/2014/main" val="3799351776"/>
                  </a:ext>
                </a:extLst>
              </a:tr>
              <a:tr h="370840">
                <a:tc>
                  <a:txBody>
                    <a:bodyPr/>
                    <a:lstStyle/>
                    <a:p>
                      <a:pPr algn="ctr"/>
                      <a:r>
                        <a:rPr lang="en-US" altLang="zh-TW" sz="1000">
                          <a:effectLst/>
                          <a:latin typeface="Verdana" panose="020B0604030504040204" pitchFamily="34" charset="0"/>
                        </a:rPr>
                        <a:t>4</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50</a:t>
                      </a:r>
                    </a:p>
                  </a:txBody>
                  <a:tcPr anchor="ctr"/>
                </a:tc>
                <a:tc>
                  <a:txBody>
                    <a:bodyPr/>
                    <a:lstStyle/>
                    <a:p>
                      <a:pPr algn="ctr"/>
                      <a:r>
                        <a:rPr lang="en-US" sz="1000" dirty="0">
                          <a:effectLst/>
                          <a:latin typeface="Verdana" panose="020B0604030504040204" pitchFamily="34" charset="0"/>
                        </a:rPr>
                        <a:t>300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11,</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-6</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Non-Conversational Video (Buffered Streaming)</a:t>
                      </a:r>
                    </a:p>
                  </a:txBody>
                  <a:tcPr anchor="ctr"/>
                </a:tc>
                <a:extLst>
                  <a:ext uri="{0D108BD9-81ED-4DB2-BD59-A6C34878D82A}">
                    <a16:rowId xmlns:a16="http://schemas.microsoft.com/office/drawing/2014/main" val="2994636283"/>
                  </a:ext>
                </a:extLst>
              </a:tr>
              <a:tr h="370840">
                <a:tc>
                  <a:txBody>
                    <a:bodyPr/>
                    <a:lstStyle/>
                    <a:p>
                      <a:pPr algn="ctr"/>
                      <a:r>
                        <a:rPr lang="en-US" sz="1000">
                          <a:effectLst/>
                          <a:latin typeface="Verdana" panose="020B0604030504040204" pitchFamily="34" charset="0"/>
                        </a:rPr>
                        <a:t>65</a:t>
                      </a:r>
                    </a:p>
                    <a:p>
                      <a:pPr algn="ctr"/>
                      <a:r>
                        <a:rPr lang="en-US" sz="1000">
                          <a:effectLst/>
                          <a:latin typeface="Verdana" panose="020B0604030504040204" pitchFamily="34" charset="0"/>
                        </a:rPr>
                        <a:t>(NOTE 9,</a:t>
                      </a:r>
                    </a:p>
                    <a:p>
                      <a:pPr algn="ctr"/>
                      <a:r>
                        <a:rPr lang="en-US" sz="1000">
                          <a:effectLst/>
                          <a:latin typeface="Verdana" panose="020B0604030504040204" pitchFamily="34" charset="0"/>
                        </a:rPr>
                        <a:t>NOTE 12)</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7</a:t>
                      </a:r>
                    </a:p>
                  </a:txBody>
                  <a:tcPr anchor="ctr"/>
                </a:tc>
                <a:tc>
                  <a:txBody>
                    <a:bodyPr/>
                    <a:lstStyle/>
                    <a:p>
                      <a:pPr algn="ctr"/>
                      <a:r>
                        <a:rPr lang="en-US" sz="1000" dirty="0">
                          <a:effectLst/>
                          <a:latin typeface="Verdana" panose="020B0604030504040204" pitchFamily="34" charset="0"/>
                        </a:rPr>
                        <a:t>75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7,</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8)</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-2</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Mission Critical user plane Push To Talk voice (e.g., MCPTT)</a:t>
                      </a:r>
                    </a:p>
                  </a:txBody>
                  <a:tcPr anchor="ctr"/>
                </a:tc>
                <a:extLst>
                  <a:ext uri="{0D108BD9-81ED-4DB2-BD59-A6C34878D82A}">
                    <a16:rowId xmlns:a16="http://schemas.microsoft.com/office/drawing/2014/main" val="171672171"/>
                  </a:ext>
                </a:extLst>
              </a:tr>
              <a:tr h="370840">
                <a:tc>
                  <a:txBody>
                    <a:bodyPr/>
                    <a:lstStyle/>
                    <a:p>
                      <a:pPr algn="ctr"/>
                      <a:r>
                        <a:rPr lang="en-US" sz="1000">
                          <a:effectLst/>
                          <a:latin typeface="Verdana" panose="020B0604030504040204" pitchFamily="34" charset="0"/>
                        </a:rPr>
                        <a:t>66</a:t>
                      </a:r>
                    </a:p>
                    <a:p>
                      <a:pPr algn="ctr"/>
                      <a:r>
                        <a:rPr lang="en-US" sz="1000">
                          <a:effectLst/>
                          <a:latin typeface="Verdana" panose="020B0604030504040204" pitchFamily="34" charset="0"/>
                        </a:rPr>
                        <a:t>(NOTE 12)</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20</a:t>
                      </a:r>
                    </a:p>
                  </a:txBody>
                  <a:tcPr anchor="ctr"/>
                </a:tc>
                <a:tc>
                  <a:txBody>
                    <a:bodyPr/>
                    <a:lstStyle/>
                    <a:p>
                      <a:pPr algn="ctr"/>
                      <a:r>
                        <a:rPr lang="en-US" sz="1000" dirty="0">
                          <a:effectLst/>
                          <a:latin typeface="Verdana" panose="020B0604030504040204" pitchFamily="34" charset="0"/>
                        </a:rPr>
                        <a:t>100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10,</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-2</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Non-Mission-Critical user plane Push To Talk voice</a:t>
                      </a:r>
                    </a:p>
                  </a:txBody>
                  <a:tcPr anchor="ctr"/>
                </a:tc>
                <a:extLst>
                  <a:ext uri="{0D108BD9-81ED-4DB2-BD59-A6C34878D82A}">
                    <a16:rowId xmlns:a16="http://schemas.microsoft.com/office/drawing/2014/main" val="749017768"/>
                  </a:ext>
                </a:extLst>
              </a:tr>
              <a:tr h="370840">
                <a:tc>
                  <a:txBody>
                    <a:bodyPr/>
                    <a:lstStyle/>
                    <a:p>
                      <a:pPr algn="ctr"/>
                      <a:r>
                        <a:rPr lang="en-US" sz="1000">
                          <a:effectLst/>
                          <a:latin typeface="Verdana" panose="020B0604030504040204" pitchFamily="34" charset="0"/>
                        </a:rPr>
                        <a:t>67</a:t>
                      </a:r>
                    </a:p>
                    <a:p>
                      <a:pPr algn="ctr"/>
                      <a:r>
                        <a:rPr lang="en-US" sz="1000">
                          <a:effectLst/>
                          <a:latin typeface="Verdana" panose="020B0604030504040204" pitchFamily="34" charset="0"/>
                        </a:rPr>
                        <a:t>(NOTE 12)</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15</a:t>
                      </a:r>
                    </a:p>
                  </a:txBody>
                  <a:tcPr anchor="ctr"/>
                </a:tc>
                <a:tc>
                  <a:txBody>
                    <a:bodyPr/>
                    <a:lstStyle/>
                    <a:p>
                      <a:pPr algn="ctr"/>
                      <a:r>
                        <a:rPr lang="en-US" sz="1000" dirty="0">
                          <a:effectLst/>
                          <a:latin typeface="Verdana" panose="020B0604030504040204" pitchFamily="34" charset="0"/>
                        </a:rPr>
                        <a:t>100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10,</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-3</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Mission Critical Video user plane</a:t>
                      </a:r>
                    </a:p>
                  </a:txBody>
                  <a:tcPr anchor="ctr"/>
                </a:tc>
                <a:extLst>
                  <a:ext uri="{0D108BD9-81ED-4DB2-BD59-A6C34878D82A}">
                    <a16:rowId xmlns:a16="http://schemas.microsoft.com/office/drawing/2014/main" val="2258340010"/>
                  </a:ext>
                </a:extLst>
              </a:tr>
              <a:tr h="370840">
                <a:tc>
                  <a:txBody>
                    <a:bodyPr/>
                    <a:lstStyle/>
                    <a:p>
                      <a:pPr algn="ctr"/>
                      <a:r>
                        <a:rPr lang="en-US" sz="1000">
                          <a:effectLst/>
                          <a:latin typeface="Verdana" panose="020B0604030504040204" pitchFamily="34" charset="0"/>
                        </a:rPr>
                        <a:t>75</a:t>
                      </a:r>
                    </a:p>
                    <a:p>
                      <a:pPr algn="ctr"/>
                      <a:r>
                        <a:rPr lang="en-US" sz="1000">
                          <a:effectLst/>
                          <a:latin typeface="Verdana" panose="020B0604030504040204" pitchFamily="34" charset="0"/>
                        </a:rPr>
                        <a:t>(NOTE 14)</a:t>
                      </a:r>
                    </a:p>
                  </a:txBody>
                  <a:tcPr anchor="ctr"/>
                </a:tc>
                <a:tc vMerge="1">
                  <a:txBody>
                    <a:bodyPr/>
                    <a:lstStyle/>
                    <a:p>
                      <a:endParaRPr lang="zh-TW" altLang="en-US"/>
                    </a:p>
                  </a:txBody>
                  <a:tcP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a:effectLst/>
                          <a:latin typeface="Verdana" panose="020B0604030504040204" pitchFamily="34" charset="0"/>
                        </a:rPr>
                        <a:t>N/A</a:t>
                      </a:r>
                    </a:p>
                  </a:txBody>
                  <a:tcPr anchor="ctr"/>
                </a:tc>
                <a:extLst>
                  <a:ext uri="{0D108BD9-81ED-4DB2-BD59-A6C34878D82A}">
                    <a16:rowId xmlns:a16="http://schemas.microsoft.com/office/drawing/2014/main" val="2302069424"/>
                  </a:ext>
                </a:extLst>
              </a:tr>
              <a:tr h="370840">
                <a:tc>
                  <a:txBody>
                    <a:bodyPr/>
                    <a:lstStyle/>
                    <a:p>
                      <a:pPr algn="ctr"/>
                      <a:r>
                        <a:rPr lang="en-US" altLang="zh-TW" sz="1000">
                          <a:effectLst/>
                          <a:latin typeface="Verdana" panose="020B0604030504040204" pitchFamily="34" charset="0"/>
                        </a:rPr>
                        <a:t>71</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56</a:t>
                      </a:r>
                    </a:p>
                  </a:txBody>
                  <a:tcPr anchor="ctr"/>
                </a:tc>
                <a:tc>
                  <a:txBody>
                    <a:bodyPr/>
                    <a:lstStyle/>
                    <a:p>
                      <a:pPr algn="ctr"/>
                      <a:r>
                        <a:rPr lang="en-US" sz="1000" dirty="0">
                          <a:effectLst/>
                          <a:latin typeface="Verdana" panose="020B0604030504040204" pitchFamily="34" charset="0"/>
                        </a:rPr>
                        <a:t>150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11,</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13,</a:t>
                      </a:r>
                    </a:p>
                    <a:p>
                      <a:pPr algn="ctr"/>
                      <a:r>
                        <a:rPr lang="en-US" sz="1000" dirty="0">
                          <a:effectLst/>
                          <a:latin typeface="Verdana" panose="020B0604030504040204" pitchFamily="34" charset="0"/>
                        </a:rPr>
                        <a:t>NOTE 15)</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-6</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"Live" Uplink Streaming (e.g. TS 26.238)</a:t>
                      </a:r>
                    </a:p>
                  </a:txBody>
                  <a:tcPr anchor="ctr"/>
                </a:tc>
                <a:extLst>
                  <a:ext uri="{0D108BD9-81ED-4DB2-BD59-A6C34878D82A}">
                    <a16:rowId xmlns:a16="http://schemas.microsoft.com/office/drawing/2014/main" val="3828480678"/>
                  </a:ext>
                </a:extLst>
              </a:tr>
              <a:tr h="370840">
                <a:tc>
                  <a:txBody>
                    <a:bodyPr/>
                    <a:lstStyle/>
                    <a:p>
                      <a:pPr algn="ctr"/>
                      <a:r>
                        <a:rPr lang="en-US" altLang="zh-TW" sz="1000">
                          <a:effectLst/>
                          <a:latin typeface="Verdana" panose="020B0604030504040204" pitchFamily="34" charset="0"/>
                        </a:rPr>
                        <a:t>72</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56</a:t>
                      </a:r>
                    </a:p>
                  </a:txBody>
                  <a:tcPr anchor="ctr"/>
                </a:tc>
                <a:tc>
                  <a:txBody>
                    <a:bodyPr/>
                    <a:lstStyle/>
                    <a:p>
                      <a:pPr algn="ctr"/>
                      <a:r>
                        <a:rPr lang="en-US" sz="1000" dirty="0">
                          <a:effectLst/>
                          <a:latin typeface="Verdana" panose="020B0604030504040204" pitchFamily="34" charset="0"/>
                        </a:rPr>
                        <a:t>300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11,</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13,</a:t>
                      </a:r>
                    </a:p>
                    <a:p>
                      <a:pPr algn="ctr"/>
                      <a:r>
                        <a:rPr lang="en-US" sz="1000" dirty="0">
                          <a:effectLst/>
                          <a:latin typeface="Verdana" panose="020B0604030504040204" pitchFamily="34" charset="0"/>
                        </a:rPr>
                        <a:t>NOTE 15)</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-4</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"Live" Uplink Streaming (e.g. TS 26.238)</a:t>
                      </a:r>
                    </a:p>
                  </a:txBody>
                  <a:tcPr anchor="ctr"/>
                </a:tc>
                <a:extLst>
                  <a:ext uri="{0D108BD9-81ED-4DB2-BD59-A6C34878D82A}">
                    <a16:rowId xmlns:a16="http://schemas.microsoft.com/office/drawing/2014/main" val="2994486104"/>
                  </a:ext>
                </a:extLst>
              </a:tr>
              <a:tr h="370840">
                <a:tc>
                  <a:txBody>
                    <a:bodyPr/>
                    <a:lstStyle/>
                    <a:p>
                      <a:pPr algn="ctr"/>
                      <a:r>
                        <a:rPr lang="en-US" altLang="zh-TW" sz="1000">
                          <a:effectLst/>
                          <a:latin typeface="Verdana" panose="020B0604030504040204" pitchFamily="34" charset="0"/>
                        </a:rPr>
                        <a:t>73</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56</a:t>
                      </a:r>
                    </a:p>
                  </a:txBody>
                  <a:tcPr anchor="ctr"/>
                </a:tc>
                <a:tc>
                  <a:txBody>
                    <a:bodyPr/>
                    <a:lstStyle/>
                    <a:p>
                      <a:pPr algn="ctr"/>
                      <a:r>
                        <a:rPr lang="en-US" sz="1000" dirty="0">
                          <a:effectLst/>
                          <a:latin typeface="Verdana" panose="020B0604030504040204" pitchFamily="34" charset="0"/>
                        </a:rPr>
                        <a:t>300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11,</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13,</a:t>
                      </a:r>
                    </a:p>
                    <a:p>
                      <a:pPr algn="ctr"/>
                      <a:r>
                        <a:rPr lang="en-US" sz="1000" dirty="0">
                          <a:effectLst/>
                          <a:latin typeface="Verdana" panose="020B0604030504040204" pitchFamily="34" charset="0"/>
                        </a:rPr>
                        <a:t>NOTE 15)</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-8</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"Live" Uplink Streaming (e.g. TS 26.238)</a:t>
                      </a:r>
                    </a:p>
                  </a:txBody>
                  <a:tcPr anchor="ctr"/>
                </a:tc>
                <a:extLst>
                  <a:ext uri="{0D108BD9-81ED-4DB2-BD59-A6C34878D82A}">
                    <a16:rowId xmlns:a16="http://schemas.microsoft.com/office/drawing/2014/main" val="704979570"/>
                  </a:ext>
                </a:extLst>
              </a:tr>
              <a:tr h="370840">
                <a:tc>
                  <a:txBody>
                    <a:bodyPr/>
                    <a:lstStyle/>
                    <a:p>
                      <a:pPr algn="ctr"/>
                      <a:r>
                        <a:rPr lang="en-US" altLang="zh-TW" sz="1000">
                          <a:effectLst/>
                          <a:latin typeface="Verdana" panose="020B0604030504040204" pitchFamily="34" charset="0"/>
                        </a:rPr>
                        <a:t>74</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56</a:t>
                      </a:r>
                    </a:p>
                  </a:txBody>
                  <a:tcPr anchor="ctr"/>
                </a:tc>
                <a:tc>
                  <a:txBody>
                    <a:bodyPr/>
                    <a:lstStyle/>
                    <a:p>
                      <a:pPr algn="ctr"/>
                      <a:r>
                        <a:rPr lang="en-US" sz="1000" dirty="0">
                          <a:effectLst/>
                          <a:latin typeface="Verdana" panose="020B0604030504040204" pitchFamily="34" charset="0"/>
                        </a:rPr>
                        <a:t>500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11,</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15)</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-8</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"Live" Uplink Streaming (e.g. TS 26.238)</a:t>
                      </a:r>
                    </a:p>
                  </a:txBody>
                  <a:tcPr anchor="ctr"/>
                </a:tc>
                <a:extLst>
                  <a:ext uri="{0D108BD9-81ED-4DB2-BD59-A6C34878D82A}">
                    <a16:rowId xmlns:a16="http://schemas.microsoft.com/office/drawing/2014/main" val="2052444207"/>
                  </a:ext>
                </a:extLst>
              </a:tr>
              <a:tr h="370840">
                <a:tc>
                  <a:txBody>
                    <a:bodyPr/>
                    <a:lstStyle/>
                    <a:p>
                      <a:pPr algn="ctr"/>
                      <a:r>
                        <a:rPr lang="en-US" altLang="zh-TW" sz="1000">
                          <a:effectLst/>
                          <a:latin typeface="Verdana" panose="020B0604030504040204" pitchFamily="34" charset="0"/>
                        </a:rPr>
                        <a:t>76</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56</a:t>
                      </a:r>
                    </a:p>
                  </a:txBody>
                  <a:tcPr anchor="ctr"/>
                </a:tc>
                <a:tc>
                  <a:txBody>
                    <a:bodyPr/>
                    <a:lstStyle/>
                    <a:p>
                      <a:pPr algn="ctr"/>
                      <a:r>
                        <a:rPr lang="en-US" sz="1000" dirty="0">
                          <a:effectLst/>
                          <a:latin typeface="Verdana" panose="020B0604030504040204" pitchFamily="34" charset="0"/>
                        </a:rPr>
                        <a:t>500 </a:t>
                      </a:r>
                      <a:r>
                        <a:rPr lang="en-US" sz="1000" dirty="0" err="1">
                          <a:effectLst/>
                          <a:latin typeface="Verdana" panose="020B0604030504040204" pitchFamily="34" charset="0"/>
                        </a:rPr>
                        <a:t>ms</a:t>
                      </a:r>
                      <a:endParaRPr lang="en-US" sz="1000" dirty="0">
                        <a:effectLst/>
                        <a:latin typeface="Verdana" panose="020B0604030504040204" pitchFamily="34" charset="0"/>
                      </a:endParaRPr>
                    </a:p>
                    <a:p>
                      <a:pPr algn="ctr"/>
                      <a:r>
                        <a:rPr lang="en-US" sz="1000" dirty="0">
                          <a:effectLst/>
                          <a:latin typeface="Verdana" panose="020B0604030504040204" pitchFamily="34" charset="0"/>
                        </a:rPr>
                        <a:t>(NOTE </a:t>
                      </a:r>
                      <a:r>
                        <a:rPr lang="en-US" sz="1000" dirty="0" smtClean="0">
                          <a:effectLst/>
                          <a:latin typeface="Verdana" panose="020B0604030504040204" pitchFamily="34" charset="0"/>
                        </a:rPr>
                        <a:t>11,</a:t>
                      </a:r>
                      <a:r>
                        <a:rPr lang="en-US" sz="1000" baseline="0" dirty="0" smtClean="0">
                          <a:effectLst/>
                          <a:latin typeface="Verdana" panose="020B0604030504040204" pitchFamily="34" charset="0"/>
                        </a:rPr>
                        <a:t> </a:t>
                      </a:r>
                      <a:r>
                        <a:rPr lang="en-US" sz="1000" dirty="0" smtClean="0">
                          <a:effectLst/>
                          <a:latin typeface="Verdana" panose="020B0604030504040204" pitchFamily="34" charset="0"/>
                        </a:rPr>
                        <a:t>NOTE </a:t>
                      </a:r>
                      <a:r>
                        <a:rPr lang="en-US" sz="1000" dirty="0">
                          <a:effectLst/>
                          <a:latin typeface="Verdana" panose="020B0604030504040204" pitchFamily="34" charset="0"/>
                        </a:rPr>
                        <a:t>13,</a:t>
                      </a:r>
                    </a:p>
                    <a:p>
                      <a:pPr algn="ctr"/>
                      <a:r>
                        <a:rPr lang="en-US" sz="1000" dirty="0">
                          <a:effectLst/>
                          <a:latin typeface="Verdana" panose="020B0604030504040204" pitchFamily="34" charset="0"/>
                        </a:rPr>
                        <a:t>NOTE 15)</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-4</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dirty="0">
                          <a:effectLst/>
                          <a:latin typeface="Verdana" panose="020B0604030504040204" pitchFamily="34" charset="0"/>
                        </a:rPr>
                        <a:t>"Live" Uplink Streaming (e.g. TS 26.238)</a:t>
                      </a:r>
                    </a:p>
                  </a:txBody>
                  <a:tcPr anchor="ctr"/>
                </a:tc>
                <a:extLst>
                  <a:ext uri="{0D108BD9-81ED-4DB2-BD59-A6C34878D82A}">
                    <a16:rowId xmlns:a16="http://schemas.microsoft.com/office/drawing/2014/main" val="397651698"/>
                  </a:ext>
                </a:extLst>
              </a:tr>
            </a:tbl>
          </a:graphicData>
        </a:graphic>
      </p:graphicFrame>
      <p:sp>
        <p:nvSpPr>
          <p:cNvPr id="4" name="投影片編號版面配置區 3"/>
          <p:cNvSpPr>
            <a:spLocks noGrp="1"/>
          </p:cNvSpPr>
          <p:nvPr>
            <p:ph type="sldNum" sz="quarter" idx="12"/>
          </p:nvPr>
        </p:nvSpPr>
        <p:spPr/>
        <p:txBody>
          <a:bodyPr/>
          <a:lstStyle/>
          <a:p>
            <a:fld id="{C009F025-D443-435C-B24C-1E397C54B5D3}" type="slidenum">
              <a:rPr lang="zh-TW" altLang="en-US" smtClean="0"/>
              <a:t>57</a:t>
            </a:fld>
            <a:endParaRPr lang="zh-TW" altLang="en-US"/>
          </a:p>
        </p:txBody>
      </p:sp>
    </p:spTree>
    <p:extLst>
      <p:ext uri="{BB962C8B-B14F-4D97-AF65-F5344CB8AC3E}">
        <p14:creationId xmlns:p14="http://schemas.microsoft.com/office/powerpoint/2010/main" val="404377997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943267329"/>
              </p:ext>
            </p:extLst>
          </p:nvPr>
        </p:nvGraphicFramePr>
        <p:xfrm>
          <a:off x="551727" y="748030"/>
          <a:ext cx="11273741" cy="560832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4220193890"/>
                    </a:ext>
                  </a:extLst>
                </a:gridCol>
                <a:gridCol w="1103126">
                  <a:extLst>
                    <a:ext uri="{9D8B030D-6E8A-4147-A177-3AD203B41FA5}">
                      <a16:colId xmlns:a16="http://schemas.microsoft.com/office/drawing/2014/main" val="2351132879"/>
                    </a:ext>
                  </a:extLst>
                </a:gridCol>
                <a:gridCol w="934018">
                  <a:extLst>
                    <a:ext uri="{9D8B030D-6E8A-4147-A177-3AD203B41FA5}">
                      <a16:colId xmlns:a16="http://schemas.microsoft.com/office/drawing/2014/main" val="3999132484"/>
                    </a:ext>
                  </a:extLst>
                </a:gridCol>
                <a:gridCol w="1551008">
                  <a:extLst>
                    <a:ext uri="{9D8B030D-6E8A-4147-A177-3AD203B41FA5}">
                      <a16:colId xmlns:a16="http://schemas.microsoft.com/office/drawing/2014/main" val="183736453"/>
                    </a:ext>
                  </a:extLst>
                </a:gridCol>
                <a:gridCol w="1226916">
                  <a:extLst>
                    <a:ext uri="{9D8B030D-6E8A-4147-A177-3AD203B41FA5}">
                      <a16:colId xmlns:a16="http://schemas.microsoft.com/office/drawing/2014/main" val="756473212"/>
                    </a:ext>
                  </a:extLst>
                </a:gridCol>
                <a:gridCol w="1516284">
                  <a:extLst>
                    <a:ext uri="{9D8B030D-6E8A-4147-A177-3AD203B41FA5}">
                      <a16:colId xmlns:a16="http://schemas.microsoft.com/office/drawing/2014/main" val="43877268"/>
                    </a:ext>
                  </a:extLst>
                </a:gridCol>
                <a:gridCol w="1088020">
                  <a:extLst>
                    <a:ext uri="{9D8B030D-6E8A-4147-A177-3AD203B41FA5}">
                      <a16:colId xmlns:a16="http://schemas.microsoft.com/office/drawing/2014/main" val="2245781960"/>
                    </a:ext>
                  </a:extLst>
                </a:gridCol>
                <a:gridCol w="2939969">
                  <a:extLst>
                    <a:ext uri="{9D8B030D-6E8A-4147-A177-3AD203B41FA5}">
                      <a16:colId xmlns:a16="http://schemas.microsoft.com/office/drawing/2014/main" val="1945305329"/>
                    </a:ext>
                  </a:extLst>
                </a:gridCol>
              </a:tblGrid>
              <a:tr h="370840">
                <a:tc>
                  <a:txBody>
                    <a:bodyPr/>
                    <a:lstStyle/>
                    <a:p>
                      <a:pPr algn="ctr"/>
                      <a:r>
                        <a:rPr lang="en-US" sz="1200">
                          <a:effectLst/>
                          <a:latin typeface="Verdana" panose="020B0604030504040204" pitchFamily="34" charset="0"/>
                        </a:rPr>
                        <a:t>5QI Value</a:t>
                      </a:r>
                    </a:p>
                  </a:txBody>
                  <a:tcPr anchor="ctr"/>
                </a:tc>
                <a:tc>
                  <a:txBody>
                    <a:bodyPr/>
                    <a:lstStyle/>
                    <a:p>
                      <a:pPr algn="ctr"/>
                      <a:r>
                        <a:rPr lang="en-US" sz="1200">
                          <a:effectLst/>
                          <a:latin typeface="Verdana" panose="020B0604030504040204" pitchFamily="34" charset="0"/>
                        </a:rPr>
                        <a:t>Resource Type</a:t>
                      </a:r>
                    </a:p>
                  </a:txBody>
                  <a:tcPr anchor="ctr"/>
                </a:tc>
                <a:tc>
                  <a:txBody>
                    <a:bodyPr/>
                    <a:lstStyle/>
                    <a:p>
                      <a:pPr algn="ctr"/>
                      <a:r>
                        <a:rPr lang="en-US" sz="1200">
                          <a:effectLst/>
                          <a:latin typeface="Verdana" panose="020B0604030504040204" pitchFamily="34" charset="0"/>
                        </a:rPr>
                        <a:t>Default Priority Level</a:t>
                      </a:r>
                    </a:p>
                  </a:txBody>
                  <a:tcPr anchor="ctr"/>
                </a:tc>
                <a:tc>
                  <a:txBody>
                    <a:bodyPr/>
                    <a:lstStyle/>
                    <a:p>
                      <a:pPr algn="ctr"/>
                      <a:r>
                        <a:rPr lang="en-US" sz="1200">
                          <a:effectLst/>
                          <a:latin typeface="Verdana" panose="020B0604030504040204" pitchFamily="34" charset="0"/>
                        </a:rPr>
                        <a:t>Packet Delay Budget</a:t>
                      </a:r>
                    </a:p>
                  </a:txBody>
                  <a:tcPr anchor="ctr"/>
                </a:tc>
                <a:tc>
                  <a:txBody>
                    <a:bodyPr/>
                    <a:lstStyle/>
                    <a:p>
                      <a:pPr algn="ctr"/>
                      <a:r>
                        <a:rPr lang="en-US" sz="1200" dirty="0">
                          <a:effectLst/>
                          <a:latin typeface="Verdana" panose="020B0604030504040204" pitchFamily="34" charset="0"/>
                        </a:rPr>
                        <a:t>Packet Error Rate</a:t>
                      </a:r>
                    </a:p>
                  </a:txBody>
                  <a:tcPr anchor="ctr"/>
                </a:tc>
                <a:tc>
                  <a:txBody>
                    <a:bodyPr/>
                    <a:lstStyle/>
                    <a:p>
                      <a:pPr algn="ctr"/>
                      <a:r>
                        <a:rPr lang="en-US" sz="1200">
                          <a:effectLst/>
                          <a:latin typeface="Verdana" panose="020B0604030504040204" pitchFamily="34" charset="0"/>
                        </a:rPr>
                        <a:t>Default Maximum Data Burst Volume (NOTE 2)</a:t>
                      </a:r>
                    </a:p>
                  </a:txBody>
                  <a:tcPr anchor="ctr"/>
                </a:tc>
                <a:tc>
                  <a:txBody>
                    <a:bodyPr/>
                    <a:lstStyle/>
                    <a:p>
                      <a:pPr algn="ctr"/>
                      <a:r>
                        <a:rPr lang="en-US" sz="1200">
                          <a:effectLst/>
                          <a:latin typeface="Verdana" panose="020B0604030504040204" pitchFamily="34" charset="0"/>
                        </a:rPr>
                        <a:t>Default Averaging Window</a:t>
                      </a:r>
                    </a:p>
                  </a:txBody>
                  <a:tcPr anchor="ctr"/>
                </a:tc>
                <a:tc>
                  <a:txBody>
                    <a:bodyPr/>
                    <a:lstStyle/>
                    <a:p>
                      <a:pPr algn="ctr"/>
                      <a:r>
                        <a:rPr lang="en-US" sz="1200" dirty="0">
                          <a:effectLst/>
                          <a:latin typeface="Verdana" panose="020B0604030504040204" pitchFamily="34" charset="0"/>
                        </a:rPr>
                        <a:t>Example Services</a:t>
                      </a:r>
                    </a:p>
                  </a:txBody>
                  <a:tcPr anchor="ctr"/>
                </a:tc>
                <a:extLst>
                  <a:ext uri="{0D108BD9-81ED-4DB2-BD59-A6C34878D82A}">
                    <a16:rowId xmlns:a16="http://schemas.microsoft.com/office/drawing/2014/main" val="3041393113"/>
                  </a:ext>
                </a:extLst>
              </a:tr>
              <a:tr h="370840">
                <a:tc>
                  <a:txBody>
                    <a:bodyPr/>
                    <a:lstStyle/>
                    <a:p>
                      <a:pPr algn="ctr"/>
                      <a:r>
                        <a:rPr lang="en-US" altLang="zh-TW" sz="1000">
                          <a:effectLst/>
                          <a:latin typeface="Verdana" panose="020B0604030504040204" pitchFamily="34" charset="0"/>
                        </a:rPr>
                        <a:t>5</a:t>
                      </a:r>
                    </a:p>
                  </a:txBody>
                  <a:tcPr anchor="ctr"/>
                </a:tc>
                <a:tc rowSpan="9">
                  <a:txBody>
                    <a:bodyPr/>
                    <a:lstStyle/>
                    <a:p>
                      <a:pPr algn="ctr"/>
                      <a:r>
                        <a:rPr lang="en-US" sz="1000">
                          <a:effectLst/>
                          <a:latin typeface="Verdana" panose="020B0604030504040204" pitchFamily="34" charset="0"/>
                        </a:rPr>
                        <a:t>non-GBR</a:t>
                      </a:r>
                    </a:p>
                    <a:p>
                      <a:pPr algn="ctr"/>
                      <a:r>
                        <a:rPr lang="en-US" sz="1000">
                          <a:effectLst/>
                          <a:latin typeface="Verdana" panose="020B0604030504040204" pitchFamily="34" charset="0"/>
                        </a:rPr>
                        <a:t>(NOTE 1)</a:t>
                      </a:r>
                    </a:p>
                  </a:txBody>
                  <a:tcPr/>
                </a:tc>
                <a:tc>
                  <a:txBody>
                    <a:bodyPr/>
                    <a:lstStyle/>
                    <a:p>
                      <a:pPr algn="ctr"/>
                      <a:r>
                        <a:rPr lang="en-US" altLang="zh-TW" sz="1000">
                          <a:effectLst/>
                          <a:latin typeface="Verdana" panose="020B0604030504040204" pitchFamily="34" charset="0"/>
                        </a:rPr>
                        <a:t>10</a:t>
                      </a:r>
                    </a:p>
                  </a:txBody>
                  <a:tcPr anchor="ctr"/>
                </a:tc>
                <a:tc>
                  <a:txBody>
                    <a:bodyPr/>
                    <a:lstStyle/>
                    <a:p>
                      <a:pPr algn="ctr"/>
                      <a:r>
                        <a:rPr lang="en-US" sz="1000">
                          <a:effectLst/>
                          <a:latin typeface="Verdana" panose="020B0604030504040204" pitchFamily="34" charset="0"/>
                        </a:rPr>
                        <a:t>100 ms</a:t>
                      </a:r>
                    </a:p>
                    <a:p>
                      <a:pPr algn="ctr"/>
                      <a:r>
                        <a:rPr lang="en-US" sz="1000">
                          <a:effectLst/>
                          <a:latin typeface="Verdana" panose="020B0604030504040204" pitchFamily="34" charset="0"/>
                        </a:rPr>
                        <a:t>(NOTE 10,</a:t>
                      </a:r>
                    </a:p>
                    <a:p>
                      <a:pPr algn="ctr"/>
                      <a:r>
                        <a:rPr lang="en-US" sz="1000">
                          <a:effectLst/>
                          <a:latin typeface="Verdana" panose="020B0604030504040204" pitchFamily="34" charset="0"/>
                        </a:rPr>
                        <a:t>NOTE 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-6</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a:effectLst/>
                          <a:latin typeface="Verdana" panose="020B0604030504040204" pitchFamily="34" charset="0"/>
                        </a:rPr>
                        <a:t>IMS Signalling</a:t>
                      </a:r>
                    </a:p>
                  </a:txBody>
                  <a:tcPr anchor="ctr"/>
                </a:tc>
                <a:extLst>
                  <a:ext uri="{0D108BD9-81ED-4DB2-BD59-A6C34878D82A}">
                    <a16:rowId xmlns:a16="http://schemas.microsoft.com/office/drawing/2014/main" val="1265272422"/>
                  </a:ext>
                </a:extLst>
              </a:tr>
              <a:tr h="370840">
                <a:tc>
                  <a:txBody>
                    <a:bodyPr/>
                    <a:lstStyle/>
                    <a:p>
                      <a:pPr algn="ctr"/>
                      <a:r>
                        <a:rPr lang="en-US" sz="1000">
                          <a:effectLst/>
                          <a:latin typeface="Verdana" panose="020B0604030504040204" pitchFamily="34" charset="0"/>
                        </a:rPr>
                        <a:t>6</a:t>
                      </a:r>
                    </a:p>
                    <a:p>
                      <a:pPr algn="ctr"/>
                      <a:r>
                        <a:rPr lang="en-US" sz="1000">
                          <a:effectLst/>
                          <a:latin typeface="Verdana" panose="020B0604030504040204" pitchFamily="34" charset="0"/>
                        </a:rPr>
                        <a:t>(NOTE 1)</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60</a:t>
                      </a:r>
                    </a:p>
                  </a:txBody>
                  <a:tcPr anchor="ctr"/>
                </a:tc>
                <a:tc>
                  <a:txBody>
                    <a:bodyPr/>
                    <a:lstStyle/>
                    <a:p>
                      <a:pPr algn="ctr"/>
                      <a:r>
                        <a:rPr lang="en-US" sz="1000">
                          <a:effectLst/>
                          <a:latin typeface="Verdana" panose="020B0604030504040204" pitchFamily="34" charset="0"/>
                        </a:rPr>
                        <a:t>300 ms</a:t>
                      </a:r>
                    </a:p>
                    <a:p>
                      <a:pPr algn="ctr"/>
                      <a:r>
                        <a:rPr lang="en-US" sz="1000">
                          <a:effectLst/>
                          <a:latin typeface="Verdana" panose="020B0604030504040204" pitchFamily="34" charset="0"/>
                        </a:rPr>
                        <a:t>(NOTE 10,</a:t>
                      </a:r>
                    </a:p>
                    <a:p>
                      <a:pPr algn="ctr"/>
                      <a:r>
                        <a:rPr lang="en-US" sz="1000">
                          <a:effectLst/>
                          <a:latin typeface="Verdana" panose="020B0604030504040204" pitchFamily="34" charset="0"/>
                        </a:rPr>
                        <a:t>NOTE 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-6</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a:effectLst/>
                          <a:latin typeface="Verdana" panose="020B0604030504040204" pitchFamily="34" charset="0"/>
                        </a:rPr>
                        <a:t>Video (Buffered Streaming) TCP-based (e.g., www, e-mail, chat, ftp, p2p file sharing, progressive video, etc.)</a:t>
                      </a:r>
                    </a:p>
                  </a:txBody>
                  <a:tcPr anchor="ctr"/>
                </a:tc>
                <a:extLst>
                  <a:ext uri="{0D108BD9-81ED-4DB2-BD59-A6C34878D82A}">
                    <a16:rowId xmlns:a16="http://schemas.microsoft.com/office/drawing/2014/main" val="2215974206"/>
                  </a:ext>
                </a:extLst>
              </a:tr>
              <a:tr h="370840">
                <a:tc>
                  <a:txBody>
                    <a:bodyPr/>
                    <a:lstStyle/>
                    <a:p>
                      <a:pPr algn="ctr"/>
                      <a:r>
                        <a:rPr lang="en-US" altLang="zh-TW" sz="1000">
                          <a:effectLst/>
                          <a:latin typeface="Verdana" panose="020B0604030504040204" pitchFamily="34" charset="0"/>
                        </a:rPr>
                        <a:t>7</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70</a:t>
                      </a:r>
                    </a:p>
                  </a:txBody>
                  <a:tcPr anchor="ctr"/>
                </a:tc>
                <a:tc>
                  <a:txBody>
                    <a:bodyPr/>
                    <a:lstStyle/>
                    <a:p>
                      <a:pPr algn="ctr"/>
                      <a:r>
                        <a:rPr lang="en-US" sz="1000">
                          <a:effectLst/>
                          <a:latin typeface="Verdana" panose="020B0604030504040204" pitchFamily="34" charset="0"/>
                        </a:rPr>
                        <a:t>100 ms</a:t>
                      </a:r>
                    </a:p>
                    <a:p>
                      <a:pPr algn="ctr"/>
                      <a:r>
                        <a:rPr lang="en-US" sz="1000">
                          <a:effectLst/>
                          <a:latin typeface="Verdana" panose="020B0604030504040204" pitchFamily="34" charset="0"/>
                        </a:rPr>
                        <a:t>(NOTE 10,</a:t>
                      </a:r>
                    </a:p>
                    <a:p>
                      <a:pPr algn="ctr"/>
                      <a:r>
                        <a:rPr lang="en-US" sz="1000">
                          <a:effectLst/>
                          <a:latin typeface="Verdana" panose="020B0604030504040204" pitchFamily="34" charset="0"/>
                        </a:rPr>
                        <a:t>NOTE 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-3</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a:effectLst/>
                          <a:latin typeface="Verdana" panose="020B0604030504040204" pitchFamily="34" charset="0"/>
                        </a:rPr>
                        <a:t>Voice, Video (Live Streaming) Interactive Gaming</a:t>
                      </a:r>
                    </a:p>
                  </a:txBody>
                  <a:tcPr anchor="ctr"/>
                </a:tc>
                <a:extLst>
                  <a:ext uri="{0D108BD9-81ED-4DB2-BD59-A6C34878D82A}">
                    <a16:rowId xmlns:a16="http://schemas.microsoft.com/office/drawing/2014/main" val="3799351776"/>
                  </a:ext>
                </a:extLst>
              </a:tr>
              <a:tr h="370840">
                <a:tc>
                  <a:txBody>
                    <a:bodyPr/>
                    <a:lstStyle/>
                    <a:p>
                      <a:pPr algn="ctr"/>
                      <a:r>
                        <a:rPr lang="en-US" altLang="zh-TW" sz="1000">
                          <a:effectLst/>
                          <a:latin typeface="Verdana" panose="020B0604030504040204" pitchFamily="34" charset="0"/>
                        </a:rPr>
                        <a:t>8</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80</a:t>
                      </a:r>
                    </a:p>
                  </a:txBody>
                  <a:tcPr anchor="ctr"/>
                </a:tc>
                <a:tc>
                  <a:txBody>
                    <a:bodyPr/>
                    <a:lstStyle/>
                    <a:p>
                      <a:pPr algn="ctr"/>
                      <a:r>
                        <a:rPr lang="en-US" sz="1000">
                          <a:effectLst/>
                          <a:latin typeface="Verdana" panose="020B0604030504040204" pitchFamily="34" charset="0"/>
                        </a:rPr>
                        <a:t>300 ms</a:t>
                      </a:r>
                    </a:p>
                    <a:p>
                      <a:pPr algn="ctr"/>
                      <a:r>
                        <a:rPr lang="en-US" sz="1000">
                          <a:effectLst/>
                          <a:latin typeface="Verdana" panose="020B0604030504040204" pitchFamily="34" charset="0"/>
                        </a:rPr>
                        <a:t>(NOTE 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-6</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a:effectLst/>
                          <a:latin typeface="Verdana" panose="020B0604030504040204" pitchFamily="34" charset="0"/>
                        </a:rPr>
                        <a:t>Video (Buffered Streaming) TCP-based (e.g., www, e-mail, chat, ftp, p2p file sharing, progressive video, etc.)</a:t>
                      </a:r>
                    </a:p>
                  </a:txBody>
                  <a:tcPr anchor="ctr"/>
                </a:tc>
                <a:extLst>
                  <a:ext uri="{0D108BD9-81ED-4DB2-BD59-A6C34878D82A}">
                    <a16:rowId xmlns:a16="http://schemas.microsoft.com/office/drawing/2014/main" val="2994636283"/>
                  </a:ext>
                </a:extLst>
              </a:tr>
              <a:tr h="370840">
                <a:tc>
                  <a:txBody>
                    <a:bodyPr/>
                    <a:lstStyle/>
                    <a:p>
                      <a:pPr algn="ctr"/>
                      <a:r>
                        <a:rPr lang="en-US" altLang="zh-TW" sz="1000">
                          <a:effectLst/>
                          <a:latin typeface="Verdana" panose="020B0604030504040204" pitchFamily="34" charset="0"/>
                        </a:rPr>
                        <a:t>9</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90</a:t>
                      </a:r>
                    </a:p>
                  </a:txBody>
                  <a:tcPr anchor="ctr"/>
                </a:tc>
                <a:tc>
                  <a:txBody>
                    <a:bodyPr/>
                    <a:lstStyle/>
                    <a:p>
                      <a:pPr algn="ctr"/>
                      <a:r>
                        <a:rPr lang="en-US" sz="1000">
                          <a:effectLst/>
                          <a:latin typeface="Verdana" panose="020B0604030504040204" pitchFamily="34" charset="0"/>
                        </a:rPr>
                        <a:t>300 ms</a:t>
                      </a:r>
                    </a:p>
                    <a:p>
                      <a:pPr algn="ctr"/>
                      <a:r>
                        <a:rPr lang="en-US" sz="1000">
                          <a:effectLst/>
                          <a:latin typeface="Verdana" panose="020B0604030504040204" pitchFamily="34" charset="0"/>
                        </a:rPr>
                        <a:t>(NOTE 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-6</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a:effectLst/>
                          <a:latin typeface="Verdana" panose="020B0604030504040204" pitchFamily="34" charset="0"/>
                        </a:rPr>
                        <a:t>Video (Buffered Streaming) TCP-based (e.g., www, e-mail, chat, ftp, p2p file sharing, progressive video, etc.)</a:t>
                      </a:r>
                    </a:p>
                  </a:txBody>
                  <a:tcPr anchor="ctr"/>
                </a:tc>
                <a:extLst>
                  <a:ext uri="{0D108BD9-81ED-4DB2-BD59-A6C34878D82A}">
                    <a16:rowId xmlns:a16="http://schemas.microsoft.com/office/drawing/2014/main" val="171672171"/>
                  </a:ext>
                </a:extLst>
              </a:tr>
              <a:tr h="370840">
                <a:tc>
                  <a:txBody>
                    <a:bodyPr/>
                    <a:lstStyle/>
                    <a:p>
                      <a:pPr algn="ctr"/>
                      <a:r>
                        <a:rPr lang="en-US" sz="1000">
                          <a:effectLst/>
                          <a:latin typeface="Verdana" panose="020B0604030504040204" pitchFamily="34" charset="0"/>
                        </a:rPr>
                        <a:t>69</a:t>
                      </a:r>
                    </a:p>
                    <a:p>
                      <a:pPr algn="ctr"/>
                      <a:r>
                        <a:rPr lang="en-US" sz="1000">
                          <a:effectLst/>
                          <a:latin typeface="Verdana" panose="020B0604030504040204" pitchFamily="34" charset="0"/>
                        </a:rPr>
                        <a:t>(NOTE 9,</a:t>
                      </a:r>
                    </a:p>
                    <a:p>
                      <a:pPr algn="ctr"/>
                      <a:r>
                        <a:rPr lang="en-US" sz="1000">
                          <a:effectLst/>
                          <a:latin typeface="Verdana" panose="020B0604030504040204" pitchFamily="34" charset="0"/>
                        </a:rPr>
                        <a:t>NOTE 12)</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5</a:t>
                      </a:r>
                    </a:p>
                  </a:txBody>
                  <a:tcPr anchor="ctr"/>
                </a:tc>
                <a:tc>
                  <a:txBody>
                    <a:bodyPr/>
                    <a:lstStyle/>
                    <a:p>
                      <a:pPr algn="ctr"/>
                      <a:r>
                        <a:rPr lang="en-US" sz="1000">
                          <a:effectLst/>
                          <a:latin typeface="Verdana" panose="020B0604030504040204" pitchFamily="34" charset="0"/>
                        </a:rPr>
                        <a:t>60 ms</a:t>
                      </a:r>
                    </a:p>
                    <a:p>
                      <a:pPr algn="ctr"/>
                      <a:r>
                        <a:rPr lang="en-US" sz="1000">
                          <a:effectLst/>
                          <a:latin typeface="Verdana" panose="020B0604030504040204" pitchFamily="34" charset="0"/>
                        </a:rPr>
                        <a:t>(NOTE 7,</a:t>
                      </a:r>
                    </a:p>
                    <a:p>
                      <a:pPr algn="ctr"/>
                      <a:r>
                        <a:rPr lang="en-US" sz="1000">
                          <a:effectLst/>
                          <a:latin typeface="Verdana" panose="020B0604030504040204" pitchFamily="34" charset="0"/>
                        </a:rPr>
                        <a:t>NOTE 8)</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-6</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a:effectLst/>
                          <a:latin typeface="Verdana" panose="020B0604030504040204" pitchFamily="34" charset="0"/>
                        </a:rPr>
                        <a:t>Mission Critical delay sensitive signalling (e.g., MC-PTT signalling)</a:t>
                      </a:r>
                    </a:p>
                  </a:txBody>
                  <a:tcPr anchor="ctr"/>
                </a:tc>
                <a:extLst>
                  <a:ext uri="{0D108BD9-81ED-4DB2-BD59-A6C34878D82A}">
                    <a16:rowId xmlns:a16="http://schemas.microsoft.com/office/drawing/2014/main" val="749017768"/>
                  </a:ext>
                </a:extLst>
              </a:tr>
              <a:tr h="370840">
                <a:tc>
                  <a:txBody>
                    <a:bodyPr/>
                    <a:lstStyle/>
                    <a:p>
                      <a:pPr algn="ctr"/>
                      <a:r>
                        <a:rPr lang="en-US" sz="1000">
                          <a:effectLst/>
                          <a:latin typeface="Verdana" panose="020B0604030504040204" pitchFamily="34" charset="0"/>
                        </a:rPr>
                        <a:t>70</a:t>
                      </a:r>
                    </a:p>
                    <a:p>
                      <a:pPr algn="ctr"/>
                      <a:r>
                        <a:rPr lang="en-US" sz="1000">
                          <a:effectLst/>
                          <a:latin typeface="Verdana" panose="020B0604030504040204" pitchFamily="34" charset="0"/>
                        </a:rPr>
                        <a:t>(NOTE 12)</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55</a:t>
                      </a:r>
                    </a:p>
                  </a:txBody>
                  <a:tcPr anchor="ctr"/>
                </a:tc>
                <a:tc>
                  <a:txBody>
                    <a:bodyPr/>
                    <a:lstStyle/>
                    <a:p>
                      <a:pPr algn="ctr"/>
                      <a:r>
                        <a:rPr lang="en-US" sz="1000">
                          <a:effectLst/>
                          <a:latin typeface="Verdana" panose="020B0604030504040204" pitchFamily="34" charset="0"/>
                        </a:rPr>
                        <a:t>200 ms</a:t>
                      </a:r>
                    </a:p>
                    <a:p>
                      <a:pPr algn="ctr"/>
                      <a:r>
                        <a:rPr lang="en-US" sz="1000">
                          <a:effectLst/>
                          <a:latin typeface="Verdana" panose="020B0604030504040204" pitchFamily="34" charset="0"/>
                        </a:rPr>
                        <a:t>(NOTE 7,</a:t>
                      </a:r>
                    </a:p>
                    <a:p>
                      <a:pPr algn="ctr"/>
                      <a:r>
                        <a:rPr lang="en-US" sz="1000">
                          <a:effectLst/>
                          <a:latin typeface="Verdana" panose="020B0604030504040204" pitchFamily="34" charset="0"/>
                        </a:rPr>
                        <a:t>NOTE 10)</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-6</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a:effectLst/>
                          <a:latin typeface="Verdana" panose="020B0604030504040204" pitchFamily="34" charset="0"/>
                        </a:rPr>
                        <a:t>Mission Critical Data (e.g. example services are the same as 5QI 6/8/9)</a:t>
                      </a:r>
                    </a:p>
                  </a:txBody>
                  <a:tcPr anchor="ctr"/>
                </a:tc>
                <a:extLst>
                  <a:ext uri="{0D108BD9-81ED-4DB2-BD59-A6C34878D82A}">
                    <a16:rowId xmlns:a16="http://schemas.microsoft.com/office/drawing/2014/main" val="2258340010"/>
                  </a:ext>
                </a:extLst>
              </a:tr>
              <a:tr h="370840">
                <a:tc>
                  <a:txBody>
                    <a:bodyPr/>
                    <a:lstStyle/>
                    <a:p>
                      <a:pPr algn="ctr"/>
                      <a:r>
                        <a:rPr lang="en-US" altLang="zh-TW" sz="1000">
                          <a:effectLst/>
                          <a:latin typeface="Verdana" panose="020B0604030504040204" pitchFamily="34" charset="0"/>
                        </a:rPr>
                        <a:t>79</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65</a:t>
                      </a:r>
                    </a:p>
                  </a:txBody>
                  <a:tcPr anchor="ctr"/>
                </a:tc>
                <a:tc>
                  <a:txBody>
                    <a:bodyPr/>
                    <a:lstStyle/>
                    <a:p>
                      <a:pPr algn="ctr"/>
                      <a:r>
                        <a:rPr lang="en-US" sz="1000">
                          <a:effectLst/>
                          <a:latin typeface="Verdana" panose="020B0604030504040204" pitchFamily="34" charset="0"/>
                        </a:rPr>
                        <a:t>50 ms (NOTE 10, NOTE 13)</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-2</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a:effectLst/>
                          <a:latin typeface="Verdana" panose="020B0604030504040204" pitchFamily="34" charset="0"/>
                        </a:rPr>
                        <a:t>V2X messages (see TS 23.287)</a:t>
                      </a:r>
                    </a:p>
                  </a:txBody>
                  <a:tcPr anchor="ctr"/>
                </a:tc>
                <a:extLst>
                  <a:ext uri="{0D108BD9-81ED-4DB2-BD59-A6C34878D82A}">
                    <a16:rowId xmlns:a16="http://schemas.microsoft.com/office/drawing/2014/main" val="2302069424"/>
                  </a:ext>
                </a:extLst>
              </a:tr>
              <a:tr h="370840">
                <a:tc>
                  <a:txBody>
                    <a:bodyPr/>
                    <a:lstStyle/>
                    <a:p>
                      <a:pPr algn="ctr"/>
                      <a:r>
                        <a:rPr lang="en-US" altLang="zh-TW" sz="1000">
                          <a:effectLst/>
                          <a:latin typeface="Verdana" panose="020B0604030504040204" pitchFamily="34" charset="0"/>
                        </a:rPr>
                        <a:t>80</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68</a:t>
                      </a:r>
                    </a:p>
                  </a:txBody>
                  <a:tcPr anchor="ctr"/>
                </a:tc>
                <a:tc>
                  <a:txBody>
                    <a:bodyPr/>
                    <a:lstStyle/>
                    <a:p>
                      <a:pPr algn="ctr"/>
                      <a:r>
                        <a:rPr lang="en-US" sz="1000">
                          <a:effectLst/>
                          <a:latin typeface="Verdana" panose="020B0604030504040204" pitchFamily="34" charset="0"/>
                        </a:rPr>
                        <a:t>10 ms</a:t>
                      </a:r>
                    </a:p>
                    <a:p>
                      <a:pPr algn="ctr"/>
                      <a:r>
                        <a:rPr lang="en-US" sz="1000">
                          <a:effectLst/>
                          <a:latin typeface="Verdana" panose="020B0604030504040204" pitchFamily="34" charset="0"/>
                        </a:rPr>
                        <a:t>(NOTE 5,</a:t>
                      </a:r>
                    </a:p>
                    <a:p>
                      <a:pPr algn="ctr"/>
                      <a:r>
                        <a:rPr lang="en-US" sz="1000">
                          <a:effectLst/>
                          <a:latin typeface="Verdana" panose="020B0604030504040204" pitchFamily="34" charset="0"/>
                        </a:rPr>
                        <a:t>NOTE 10)</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-6</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N/A</a:t>
                      </a:r>
                    </a:p>
                  </a:txBody>
                  <a:tcPr anchor="ctr"/>
                </a:tc>
                <a:tc>
                  <a:txBody>
                    <a:bodyPr/>
                    <a:lstStyle/>
                    <a:p>
                      <a:pPr algn="ctr"/>
                      <a:r>
                        <a:rPr lang="en-US" sz="1000">
                          <a:effectLst/>
                          <a:latin typeface="Verdana" panose="020B0604030504040204" pitchFamily="34" charset="0"/>
                        </a:rPr>
                        <a:t>N/A</a:t>
                      </a:r>
                    </a:p>
                  </a:txBody>
                  <a:tcPr anchor="ctr"/>
                </a:tc>
                <a:tc>
                  <a:txBody>
                    <a:bodyPr/>
                    <a:lstStyle/>
                    <a:p>
                      <a:r>
                        <a:rPr lang="en-US" sz="1000" dirty="0">
                          <a:effectLst/>
                          <a:latin typeface="Verdana" panose="020B0604030504040204" pitchFamily="34" charset="0"/>
                        </a:rPr>
                        <a:t>Low Latency </a:t>
                      </a:r>
                      <a:r>
                        <a:rPr lang="en-US" sz="1000" dirty="0" err="1">
                          <a:effectLst/>
                          <a:latin typeface="Verdana" panose="020B0604030504040204" pitchFamily="34" charset="0"/>
                        </a:rPr>
                        <a:t>eMBB</a:t>
                      </a:r>
                      <a:r>
                        <a:rPr lang="en-US" sz="1000" dirty="0">
                          <a:effectLst/>
                          <a:latin typeface="Verdana" panose="020B0604030504040204" pitchFamily="34" charset="0"/>
                        </a:rPr>
                        <a:t> applications Augmented Reality</a:t>
                      </a:r>
                    </a:p>
                  </a:txBody>
                  <a:tcPr anchor="ctr"/>
                </a:tc>
                <a:extLst>
                  <a:ext uri="{0D108BD9-81ED-4DB2-BD59-A6C34878D82A}">
                    <a16:rowId xmlns:a16="http://schemas.microsoft.com/office/drawing/2014/main" val="3828480678"/>
                  </a:ext>
                </a:extLst>
              </a:tr>
            </a:tbl>
          </a:graphicData>
        </a:graphic>
      </p:graphicFrame>
      <p:sp>
        <p:nvSpPr>
          <p:cNvPr id="4" name="投影片編號版面配置區 3"/>
          <p:cNvSpPr>
            <a:spLocks noGrp="1"/>
          </p:cNvSpPr>
          <p:nvPr>
            <p:ph type="sldNum" sz="quarter" idx="12"/>
          </p:nvPr>
        </p:nvSpPr>
        <p:spPr/>
        <p:txBody>
          <a:bodyPr/>
          <a:lstStyle/>
          <a:p>
            <a:fld id="{C009F025-D443-435C-B24C-1E397C54B5D3}" type="slidenum">
              <a:rPr lang="zh-TW" altLang="en-US" smtClean="0"/>
              <a:t>58</a:t>
            </a:fld>
            <a:endParaRPr lang="zh-TW" altLang="en-US"/>
          </a:p>
        </p:txBody>
      </p:sp>
    </p:spTree>
    <p:extLst>
      <p:ext uri="{BB962C8B-B14F-4D97-AF65-F5344CB8AC3E}">
        <p14:creationId xmlns:p14="http://schemas.microsoft.com/office/powerpoint/2010/main" val="8598039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674090027"/>
              </p:ext>
            </p:extLst>
          </p:nvPr>
        </p:nvGraphicFramePr>
        <p:xfrm>
          <a:off x="459129" y="1027906"/>
          <a:ext cx="11273741" cy="515112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4220193890"/>
                    </a:ext>
                  </a:extLst>
                </a:gridCol>
                <a:gridCol w="1103126">
                  <a:extLst>
                    <a:ext uri="{9D8B030D-6E8A-4147-A177-3AD203B41FA5}">
                      <a16:colId xmlns:a16="http://schemas.microsoft.com/office/drawing/2014/main" val="2351132879"/>
                    </a:ext>
                  </a:extLst>
                </a:gridCol>
                <a:gridCol w="934018">
                  <a:extLst>
                    <a:ext uri="{9D8B030D-6E8A-4147-A177-3AD203B41FA5}">
                      <a16:colId xmlns:a16="http://schemas.microsoft.com/office/drawing/2014/main" val="3999132484"/>
                    </a:ext>
                  </a:extLst>
                </a:gridCol>
                <a:gridCol w="1551008">
                  <a:extLst>
                    <a:ext uri="{9D8B030D-6E8A-4147-A177-3AD203B41FA5}">
                      <a16:colId xmlns:a16="http://schemas.microsoft.com/office/drawing/2014/main" val="183736453"/>
                    </a:ext>
                  </a:extLst>
                </a:gridCol>
                <a:gridCol w="1226916">
                  <a:extLst>
                    <a:ext uri="{9D8B030D-6E8A-4147-A177-3AD203B41FA5}">
                      <a16:colId xmlns:a16="http://schemas.microsoft.com/office/drawing/2014/main" val="756473212"/>
                    </a:ext>
                  </a:extLst>
                </a:gridCol>
                <a:gridCol w="1516284">
                  <a:extLst>
                    <a:ext uri="{9D8B030D-6E8A-4147-A177-3AD203B41FA5}">
                      <a16:colId xmlns:a16="http://schemas.microsoft.com/office/drawing/2014/main" val="43877268"/>
                    </a:ext>
                  </a:extLst>
                </a:gridCol>
                <a:gridCol w="1088020">
                  <a:extLst>
                    <a:ext uri="{9D8B030D-6E8A-4147-A177-3AD203B41FA5}">
                      <a16:colId xmlns:a16="http://schemas.microsoft.com/office/drawing/2014/main" val="2245781960"/>
                    </a:ext>
                  </a:extLst>
                </a:gridCol>
                <a:gridCol w="2939969">
                  <a:extLst>
                    <a:ext uri="{9D8B030D-6E8A-4147-A177-3AD203B41FA5}">
                      <a16:colId xmlns:a16="http://schemas.microsoft.com/office/drawing/2014/main" val="1945305329"/>
                    </a:ext>
                  </a:extLst>
                </a:gridCol>
              </a:tblGrid>
              <a:tr h="370840">
                <a:tc>
                  <a:txBody>
                    <a:bodyPr/>
                    <a:lstStyle/>
                    <a:p>
                      <a:pPr algn="ctr"/>
                      <a:r>
                        <a:rPr lang="en-US" sz="1200">
                          <a:effectLst/>
                          <a:latin typeface="Verdana" panose="020B0604030504040204" pitchFamily="34" charset="0"/>
                        </a:rPr>
                        <a:t>5QI Value</a:t>
                      </a:r>
                    </a:p>
                  </a:txBody>
                  <a:tcPr anchor="ctr"/>
                </a:tc>
                <a:tc>
                  <a:txBody>
                    <a:bodyPr/>
                    <a:lstStyle/>
                    <a:p>
                      <a:pPr algn="ctr"/>
                      <a:r>
                        <a:rPr lang="en-US" sz="1200">
                          <a:effectLst/>
                          <a:latin typeface="Verdana" panose="020B0604030504040204" pitchFamily="34" charset="0"/>
                        </a:rPr>
                        <a:t>Resource Type</a:t>
                      </a:r>
                    </a:p>
                  </a:txBody>
                  <a:tcPr anchor="ctr"/>
                </a:tc>
                <a:tc>
                  <a:txBody>
                    <a:bodyPr/>
                    <a:lstStyle/>
                    <a:p>
                      <a:pPr algn="ctr"/>
                      <a:r>
                        <a:rPr lang="en-US" sz="1200">
                          <a:effectLst/>
                          <a:latin typeface="Verdana" panose="020B0604030504040204" pitchFamily="34" charset="0"/>
                        </a:rPr>
                        <a:t>Default Priority Level</a:t>
                      </a:r>
                    </a:p>
                  </a:txBody>
                  <a:tcPr anchor="ctr"/>
                </a:tc>
                <a:tc>
                  <a:txBody>
                    <a:bodyPr/>
                    <a:lstStyle/>
                    <a:p>
                      <a:pPr algn="ctr"/>
                      <a:r>
                        <a:rPr lang="en-US" sz="1200">
                          <a:effectLst/>
                          <a:latin typeface="Verdana" panose="020B0604030504040204" pitchFamily="34" charset="0"/>
                        </a:rPr>
                        <a:t>Packet Delay Budget</a:t>
                      </a:r>
                    </a:p>
                  </a:txBody>
                  <a:tcPr anchor="ctr"/>
                </a:tc>
                <a:tc>
                  <a:txBody>
                    <a:bodyPr/>
                    <a:lstStyle/>
                    <a:p>
                      <a:pPr algn="ctr"/>
                      <a:r>
                        <a:rPr lang="en-US" sz="1200" dirty="0">
                          <a:effectLst/>
                          <a:latin typeface="Verdana" panose="020B0604030504040204" pitchFamily="34" charset="0"/>
                        </a:rPr>
                        <a:t>Packet Error Rate</a:t>
                      </a:r>
                    </a:p>
                  </a:txBody>
                  <a:tcPr anchor="ctr"/>
                </a:tc>
                <a:tc>
                  <a:txBody>
                    <a:bodyPr/>
                    <a:lstStyle/>
                    <a:p>
                      <a:pPr algn="ctr"/>
                      <a:r>
                        <a:rPr lang="en-US" sz="1200">
                          <a:effectLst/>
                          <a:latin typeface="Verdana" panose="020B0604030504040204" pitchFamily="34" charset="0"/>
                        </a:rPr>
                        <a:t>Default Maximum Data Burst Volume (NOTE 2)</a:t>
                      </a:r>
                    </a:p>
                  </a:txBody>
                  <a:tcPr anchor="ctr"/>
                </a:tc>
                <a:tc>
                  <a:txBody>
                    <a:bodyPr/>
                    <a:lstStyle/>
                    <a:p>
                      <a:pPr algn="ctr"/>
                      <a:r>
                        <a:rPr lang="en-US" sz="1200">
                          <a:effectLst/>
                          <a:latin typeface="Verdana" panose="020B0604030504040204" pitchFamily="34" charset="0"/>
                        </a:rPr>
                        <a:t>Default Averaging Window</a:t>
                      </a:r>
                    </a:p>
                  </a:txBody>
                  <a:tcPr anchor="ctr"/>
                </a:tc>
                <a:tc>
                  <a:txBody>
                    <a:bodyPr/>
                    <a:lstStyle/>
                    <a:p>
                      <a:pPr algn="ctr"/>
                      <a:r>
                        <a:rPr lang="en-US" sz="1200" dirty="0">
                          <a:effectLst/>
                          <a:latin typeface="Verdana" panose="020B0604030504040204" pitchFamily="34" charset="0"/>
                        </a:rPr>
                        <a:t>Example Services</a:t>
                      </a:r>
                    </a:p>
                  </a:txBody>
                  <a:tcPr anchor="ctr"/>
                </a:tc>
                <a:extLst>
                  <a:ext uri="{0D108BD9-81ED-4DB2-BD59-A6C34878D82A}">
                    <a16:rowId xmlns:a16="http://schemas.microsoft.com/office/drawing/2014/main" val="3041393113"/>
                  </a:ext>
                </a:extLst>
              </a:tr>
              <a:tr h="370840">
                <a:tc>
                  <a:txBody>
                    <a:bodyPr/>
                    <a:lstStyle/>
                    <a:p>
                      <a:pPr algn="ctr"/>
                      <a:r>
                        <a:rPr lang="en-US" altLang="zh-TW" sz="1000">
                          <a:effectLst/>
                          <a:latin typeface="Verdana" panose="020B0604030504040204" pitchFamily="34" charset="0"/>
                        </a:rPr>
                        <a:t>82</a:t>
                      </a:r>
                    </a:p>
                  </a:txBody>
                  <a:tcPr anchor="ctr"/>
                </a:tc>
                <a:tc rowSpan="9">
                  <a:txBody>
                    <a:bodyPr/>
                    <a:lstStyle/>
                    <a:p>
                      <a:pPr algn="ctr"/>
                      <a:r>
                        <a:rPr lang="en-US" sz="1000">
                          <a:effectLst/>
                          <a:latin typeface="Verdana" panose="020B0604030504040204" pitchFamily="34" charset="0"/>
                        </a:rPr>
                        <a:t>Delay critical</a:t>
                      </a:r>
                    </a:p>
                    <a:p>
                      <a:pPr algn="ctr"/>
                      <a:r>
                        <a:rPr lang="en-US" sz="1000">
                          <a:effectLst/>
                          <a:latin typeface="Verdana" panose="020B0604030504040204" pitchFamily="34" charset="0"/>
                        </a:rPr>
                        <a:t>GBR</a:t>
                      </a:r>
                    </a:p>
                  </a:txBody>
                  <a:tcPr/>
                </a:tc>
                <a:tc>
                  <a:txBody>
                    <a:bodyPr/>
                    <a:lstStyle/>
                    <a:p>
                      <a:pPr algn="ctr"/>
                      <a:r>
                        <a:rPr lang="en-US" altLang="zh-TW" sz="1000">
                          <a:effectLst/>
                          <a:latin typeface="Verdana" panose="020B0604030504040204" pitchFamily="34" charset="0"/>
                        </a:rPr>
                        <a:t>19</a:t>
                      </a:r>
                    </a:p>
                  </a:txBody>
                  <a:tcPr anchor="ctr"/>
                </a:tc>
                <a:tc>
                  <a:txBody>
                    <a:bodyPr/>
                    <a:lstStyle/>
                    <a:p>
                      <a:pPr algn="ctr"/>
                      <a:r>
                        <a:rPr lang="en-US" sz="1000">
                          <a:effectLst/>
                          <a:latin typeface="Verdana" panose="020B0604030504040204" pitchFamily="34" charset="0"/>
                        </a:rPr>
                        <a:t>10 ms</a:t>
                      </a:r>
                    </a:p>
                    <a:p>
                      <a:pPr algn="ctr"/>
                      <a:r>
                        <a:rPr lang="en-US" sz="1000">
                          <a:effectLst/>
                          <a:latin typeface="Verdana" panose="020B0604030504040204" pitchFamily="34" charset="0"/>
                        </a:rPr>
                        <a:t>(NOTE 4)</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-4</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255 bytes</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Discrete Automation (see TS 22.261)</a:t>
                      </a:r>
                    </a:p>
                  </a:txBody>
                  <a:tcPr anchor="ctr"/>
                </a:tc>
                <a:extLst>
                  <a:ext uri="{0D108BD9-81ED-4DB2-BD59-A6C34878D82A}">
                    <a16:rowId xmlns:a16="http://schemas.microsoft.com/office/drawing/2014/main" val="1265272422"/>
                  </a:ext>
                </a:extLst>
              </a:tr>
              <a:tr h="370840">
                <a:tc>
                  <a:txBody>
                    <a:bodyPr/>
                    <a:lstStyle/>
                    <a:p>
                      <a:pPr algn="ctr"/>
                      <a:r>
                        <a:rPr lang="en-US" altLang="zh-TW" sz="1000">
                          <a:effectLst/>
                          <a:latin typeface="Verdana" panose="020B0604030504040204" pitchFamily="34" charset="0"/>
                        </a:rPr>
                        <a:t>83</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22</a:t>
                      </a:r>
                    </a:p>
                  </a:txBody>
                  <a:tcPr anchor="ctr"/>
                </a:tc>
                <a:tc>
                  <a:txBody>
                    <a:bodyPr/>
                    <a:lstStyle/>
                    <a:p>
                      <a:pPr algn="ctr"/>
                      <a:r>
                        <a:rPr lang="en-US" sz="1000">
                          <a:effectLst/>
                          <a:latin typeface="Verdana" panose="020B0604030504040204" pitchFamily="34" charset="0"/>
                        </a:rPr>
                        <a:t>10 ms</a:t>
                      </a:r>
                    </a:p>
                    <a:p>
                      <a:pPr algn="ctr"/>
                      <a:r>
                        <a:rPr lang="en-US" sz="1000">
                          <a:effectLst/>
                          <a:latin typeface="Verdana" panose="020B0604030504040204" pitchFamily="34" charset="0"/>
                        </a:rPr>
                        <a:t>(NOTE 4)</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-4</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1354 bytes</a:t>
                      </a:r>
                    </a:p>
                    <a:p>
                      <a:pPr algn="ctr"/>
                      <a:r>
                        <a:rPr lang="en-US" sz="1000">
                          <a:effectLst/>
                          <a:latin typeface="Verdana" panose="020B0604030504040204" pitchFamily="34" charset="0"/>
                        </a:rPr>
                        <a:t>(NOTE 3)</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Discrete Automation (see TS 22.261); V2X messages (UE - RSU Platooning, Advanced Driving: Cooperative Lane Change with low LoA. See TS 22.185)</a:t>
                      </a:r>
                    </a:p>
                  </a:txBody>
                  <a:tcPr anchor="ctr"/>
                </a:tc>
                <a:extLst>
                  <a:ext uri="{0D108BD9-81ED-4DB2-BD59-A6C34878D82A}">
                    <a16:rowId xmlns:a16="http://schemas.microsoft.com/office/drawing/2014/main" val="2215974206"/>
                  </a:ext>
                </a:extLst>
              </a:tr>
              <a:tr h="370840">
                <a:tc>
                  <a:txBody>
                    <a:bodyPr/>
                    <a:lstStyle/>
                    <a:p>
                      <a:pPr algn="ctr"/>
                      <a:r>
                        <a:rPr lang="en-US" altLang="zh-TW" sz="1000">
                          <a:effectLst/>
                          <a:latin typeface="Verdana" panose="020B0604030504040204" pitchFamily="34" charset="0"/>
                        </a:rPr>
                        <a:t>84</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24</a:t>
                      </a:r>
                    </a:p>
                  </a:txBody>
                  <a:tcPr anchor="ctr"/>
                </a:tc>
                <a:tc>
                  <a:txBody>
                    <a:bodyPr/>
                    <a:lstStyle/>
                    <a:p>
                      <a:pPr algn="ctr"/>
                      <a:r>
                        <a:rPr lang="en-US" sz="1000">
                          <a:effectLst/>
                          <a:latin typeface="Verdana" panose="020B0604030504040204" pitchFamily="34" charset="0"/>
                        </a:rPr>
                        <a:t>30 ms</a:t>
                      </a:r>
                    </a:p>
                    <a:p>
                      <a:pPr algn="ctr"/>
                      <a:r>
                        <a:rPr lang="en-US" sz="1000">
                          <a:effectLst/>
                          <a:latin typeface="Verdana" panose="020B0604030504040204" pitchFamily="34" charset="0"/>
                        </a:rPr>
                        <a:t>(NOTE 6)</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-5</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1354 bytes</a:t>
                      </a:r>
                    </a:p>
                    <a:p>
                      <a:pPr algn="ctr"/>
                      <a:r>
                        <a:rPr lang="en-US" sz="1000">
                          <a:effectLst/>
                          <a:latin typeface="Verdana" panose="020B0604030504040204" pitchFamily="34" charset="0"/>
                        </a:rPr>
                        <a:t>(NOTE 3)</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Intelligent transport systems (see TS 22.261)</a:t>
                      </a:r>
                    </a:p>
                  </a:txBody>
                  <a:tcPr anchor="ctr"/>
                </a:tc>
                <a:extLst>
                  <a:ext uri="{0D108BD9-81ED-4DB2-BD59-A6C34878D82A}">
                    <a16:rowId xmlns:a16="http://schemas.microsoft.com/office/drawing/2014/main" val="3799351776"/>
                  </a:ext>
                </a:extLst>
              </a:tr>
              <a:tr h="370840">
                <a:tc>
                  <a:txBody>
                    <a:bodyPr/>
                    <a:lstStyle/>
                    <a:p>
                      <a:pPr algn="ctr"/>
                      <a:r>
                        <a:rPr lang="en-US" altLang="zh-TW" sz="1000">
                          <a:effectLst/>
                          <a:latin typeface="Verdana" panose="020B0604030504040204" pitchFamily="34" charset="0"/>
                        </a:rPr>
                        <a:t>85</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21</a:t>
                      </a:r>
                    </a:p>
                  </a:txBody>
                  <a:tcPr anchor="ctr"/>
                </a:tc>
                <a:tc>
                  <a:txBody>
                    <a:bodyPr/>
                    <a:lstStyle/>
                    <a:p>
                      <a:pPr algn="ctr"/>
                      <a:r>
                        <a:rPr lang="en-US" sz="1000">
                          <a:effectLst/>
                          <a:latin typeface="Verdana" panose="020B0604030504040204" pitchFamily="34" charset="0"/>
                        </a:rPr>
                        <a:t>5 ms</a:t>
                      </a:r>
                    </a:p>
                    <a:p>
                      <a:pPr algn="ctr"/>
                      <a:r>
                        <a:rPr lang="en-US" sz="1000">
                          <a:effectLst/>
                          <a:latin typeface="Verdana" panose="020B0604030504040204" pitchFamily="34" charset="0"/>
                        </a:rPr>
                        <a:t>(NOTE 5)</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-5</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255 bytes</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Electricity Distribution-high voltage (see TS 22.261); V2X messages (Remote Driving. See TS 22.186, NOTE 18, see TS 22.261)</a:t>
                      </a:r>
                    </a:p>
                  </a:txBody>
                  <a:tcPr anchor="ctr"/>
                </a:tc>
                <a:extLst>
                  <a:ext uri="{0D108BD9-81ED-4DB2-BD59-A6C34878D82A}">
                    <a16:rowId xmlns:a16="http://schemas.microsoft.com/office/drawing/2014/main" val="2994636283"/>
                  </a:ext>
                </a:extLst>
              </a:tr>
              <a:tr h="370840">
                <a:tc>
                  <a:txBody>
                    <a:bodyPr/>
                    <a:lstStyle/>
                    <a:p>
                      <a:pPr algn="ctr"/>
                      <a:r>
                        <a:rPr lang="en-US" altLang="zh-TW" sz="1000">
                          <a:effectLst/>
                          <a:latin typeface="Verdana" panose="020B0604030504040204" pitchFamily="34" charset="0"/>
                        </a:rPr>
                        <a:t>86</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18</a:t>
                      </a:r>
                    </a:p>
                  </a:txBody>
                  <a:tcPr anchor="ctr"/>
                </a:tc>
                <a:tc>
                  <a:txBody>
                    <a:bodyPr/>
                    <a:lstStyle/>
                    <a:p>
                      <a:pPr algn="ctr"/>
                      <a:r>
                        <a:rPr lang="en-US" sz="1000">
                          <a:effectLst/>
                          <a:latin typeface="Verdana" panose="020B0604030504040204" pitchFamily="34" charset="0"/>
                        </a:rPr>
                        <a:t>5 ms</a:t>
                      </a:r>
                    </a:p>
                    <a:p>
                      <a:pPr algn="ctr"/>
                      <a:r>
                        <a:rPr lang="en-US" sz="1000">
                          <a:effectLst/>
                          <a:latin typeface="Verdana" panose="020B0604030504040204" pitchFamily="34" charset="0"/>
                        </a:rPr>
                        <a:t>(NOTE 5)</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-4</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1354 bytes</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V2X messages (Advanced Driving: Collision Avoidance, Platooning with high LoA. See TS 22.186, TS 23.287)</a:t>
                      </a:r>
                    </a:p>
                  </a:txBody>
                  <a:tcPr anchor="ctr"/>
                </a:tc>
                <a:extLst>
                  <a:ext uri="{0D108BD9-81ED-4DB2-BD59-A6C34878D82A}">
                    <a16:rowId xmlns:a16="http://schemas.microsoft.com/office/drawing/2014/main" val="171672171"/>
                  </a:ext>
                </a:extLst>
              </a:tr>
              <a:tr h="370840">
                <a:tc>
                  <a:txBody>
                    <a:bodyPr/>
                    <a:lstStyle/>
                    <a:p>
                      <a:pPr algn="ctr"/>
                      <a:r>
                        <a:rPr lang="en-US" altLang="zh-TW" sz="1000">
                          <a:effectLst/>
                          <a:latin typeface="Verdana" panose="020B0604030504040204" pitchFamily="34" charset="0"/>
                        </a:rPr>
                        <a:t>87</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25</a:t>
                      </a:r>
                    </a:p>
                  </a:txBody>
                  <a:tcPr anchor="ctr"/>
                </a:tc>
                <a:tc>
                  <a:txBody>
                    <a:bodyPr/>
                    <a:lstStyle/>
                    <a:p>
                      <a:pPr algn="ctr"/>
                      <a:r>
                        <a:rPr lang="en-US" sz="1000">
                          <a:effectLst/>
                          <a:latin typeface="Verdana" panose="020B0604030504040204" pitchFamily="34" charset="0"/>
                        </a:rPr>
                        <a:t>5 ms</a:t>
                      </a:r>
                    </a:p>
                    <a:p>
                      <a:pPr algn="ctr"/>
                      <a:r>
                        <a:rPr lang="en-US" sz="1000">
                          <a:effectLst/>
                          <a:latin typeface="Verdana" panose="020B0604030504040204" pitchFamily="34" charset="0"/>
                        </a:rPr>
                        <a:t>(NOTE 4)</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-3</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500 bytes</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Interactive Service - Motion tracking data, (see TS 22.261)</a:t>
                      </a:r>
                    </a:p>
                  </a:txBody>
                  <a:tcPr anchor="ctr"/>
                </a:tc>
                <a:extLst>
                  <a:ext uri="{0D108BD9-81ED-4DB2-BD59-A6C34878D82A}">
                    <a16:rowId xmlns:a16="http://schemas.microsoft.com/office/drawing/2014/main" val="749017768"/>
                  </a:ext>
                </a:extLst>
              </a:tr>
              <a:tr h="370840">
                <a:tc>
                  <a:txBody>
                    <a:bodyPr/>
                    <a:lstStyle/>
                    <a:p>
                      <a:pPr algn="ctr"/>
                      <a:r>
                        <a:rPr lang="en-US" altLang="zh-TW" sz="1000">
                          <a:effectLst/>
                          <a:latin typeface="Verdana" panose="020B0604030504040204" pitchFamily="34" charset="0"/>
                        </a:rPr>
                        <a:t>88</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25</a:t>
                      </a:r>
                    </a:p>
                  </a:txBody>
                  <a:tcPr anchor="ctr"/>
                </a:tc>
                <a:tc>
                  <a:txBody>
                    <a:bodyPr/>
                    <a:lstStyle/>
                    <a:p>
                      <a:pPr algn="ctr"/>
                      <a:r>
                        <a:rPr lang="en-US" sz="1000">
                          <a:effectLst/>
                          <a:latin typeface="Verdana" panose="020B0604030504040204" pitchFamily="34" charset="0"/>
                        </a:rPr>
                        <a:t>10 ms</a:t>
                      </a:r>
                    </a:p>
                    <a:p>
                      <a:pPr algn="ctr"/>
                      <a:r>
                        <a:rPr lang="en-US" sz="1000">
                          <a:effectLst/>
                          <a:latin typeface="Verdana" panose="020B0604030504040204" pitchFamily="34" charset="0"/>
                        </a:rPr>
                        <a:t>(NOTE 4)</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-3</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1125 bytes</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Interactive Service - Motion tracking data, (see TS 22.261)</a:t>
                      </a:r>
                    </a:p>
                  </a:txBody>
                  <a:tcPr anchor="ctr"/>
                </a:tc>
                <a:extLst>
                  <a:ext uri="{0D108BD9-81ED-4DB2-BD59-A6C34878D82A}">
                    <a16:rowId xmlns:a16="http://schemas.microsoft.com/office/drawing/2014/main" val="2258340010"/>
                  </a:ext>
                </a:extLst>
              </a:tr>
              <a:tr h="370840">
                <a:tc>
                  <a:txBody>
                    <a:bodyPr/>
                    <a:lstStyle/>
                    <a:p>
                      <a:pPr algn="ctr"/>
                      <a:r>
                        <a:rPr lang="en-US" altLang="zh-TW" sz="1000">
                          <a:effectLst/>
                          <a:latin typeface="Verdana" panose="020B0604030504040204" pitchFamily="34" charset="0"/>
                        </a:rPr>
                        <a:t>89</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25</a:t>
                      </a:r>
                    </a:p>
                  </a:txBody>
                  <a:tcPr anchor="ctr"/>
                </a:tc>
                <a:tc>
                  <a:txBody>
                    <a:bodyPr/>
                    <a:lstStyle/>
                    <a:p>
                      <a:pPr algn="ctr"/>
                      <a:r>
                        <a:rPr lang="en-US" sz="1000">
                          <a:effectLst/>
                          <a:latin typeface="Verdana" panose="020B0604030504040204" pitchFamily="34" charset="0"/>
                        </a:rPr>
                        <a:t>15 ms</a:t>
                      </a:r>
                    </a:p>
                    <a:p>
                      <a:pPr algn="ctr"/>
                      <a:r>
                        <a:rPr lang="en-US" sz="1000">
                          <a:effectLst/>
                          <a:latin typeface="Verdana" panose="020B0604030504040204" pitchFamily="34" charset="0"/>
                        </a:rPr>
                        <a:t>(NOTE 4)</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-4</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17000 bytes</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a:effectLst/>
                          <a:latin typeface="Verdana" panose="020B0604030504040204" pitchFamily="34" charset="0"/>
                        </a:rPr>
                        <a:t>Visual content for cloud/edge/split rendering (see TS 22.261)</a:t>
                      </a:r>
                    </a:p>
                  </a:txBody>
                  <a:tcPr anchor="ctr"/>
                </a:tc>
                <a:extLst>
                  <a:ext uri="{0D108BD9-81ED-4DB2-BD59-A6C34878D82A}">
                    <a16:rowId xmlns:a16="http://schemas.microsoft.com/office/drawing/2014/main" val="2302069424"/>
                  </a:ext>
                </a:extLst>
              </a:tr>
              <a:tr h="370840">
                <a:tc>
                  <a:txBody>
                    <a:bodyPr/>
                    <a:lstStyle/>
                    <a:p>
                      <a:pPr algn="ctr"/>
                      <a:r>
                        <a:rPr lang="en-US" altLang="zh-TW" sz="1000">
                          <a:effectLst/>
                          <a:latin typeface="Verdana" panose="020B0604030504040204" pitchFamily="34" charset="0"/>
                        </a:rPr>
                        <a:t>90</a:t>
                      </a:r>
                    </a:p>
                  </a:txBody>
                  <a:tcPr anchor="ctr"/>
                </a:tc>
                <a:tc vMerge="1">
                  <a:txBody>
                    <a:bodyPr/>
                    <a:lstStyle/>
                    <a:p>
                      <a:endParaRPr lang="zh-TW" altLang="en-US"/>
                    </a:p>
                  </a:txBody>
                  <a:tcPr/>
                </a:tc>
                <a:tc>
                  <a:txBody>
                    <a:bodyPr/>
                    <a:lstStyle/>
                    <a:p>
                      <a:pPr algn="ctr"/>
                      <a:r>
                        <a:rPr lang="en-US" altLang="zh-TW" sz="1000">
                          <a:effectLst/>
                          <a:latin typeface="Verdana" panose="020B0604030504040204" pitchFamily="34" charset="0"/>
                        </a:rPr>
                        <a:t>25</a:t>
                      </a:r>
                    </a:p>
                  </a:txBody>
                  <a:tcPr anchor="ctr"/>
                </a:tc>
                <a:tc>
                  <a:txBody>
                    <a:bodyPr/>
                    <a:lstStyle/>
                    <a:p>
                      <a:pPr algn="ctr"/>
                      <a:r>
                        <a:rPr lang="en-US" sz="1000">
                          <a:effectLst/>
                          <a:latin typeface="Verdana" panose="020B0604030504040204" pitchFamily="34" charset="0"/>
                        </a:rPr>
                        <a:t>20 ms</a:t>
                      </a:r>
                    </a:p>
                    <a:p>
                      <a:pPr algn="ctr"/>
                      <a:r>
                        <a:rPr lang="en-US" sz="1000">
                          <a:effectLst/>
                          <a:latin typeface="Verdana" panose="020B0604030504040204" pitchFamily="34" charset="0"/>
                        </a:rPr>
                        <a:t>(NOTE 4)</a:t>
                      </a:r>
                    </a:p>
                  </a:txBody>
                  <a:tcPr anchor="ctr"/>
                </a:tc>
                <a:tc>
                  <a:txBody>
                    <a:bodyPr/>
                    <a:lstStyle/>
                    <a:p>
                      <a:pPr algn="ctr"/>
                      <a:r>
                        <a:rPr lang="en-US" altLang="zh-TW" sz="1000">
                          <a:effectLst/>
                          <a:latin typeface="Verdana" panose="020B0604030504040204" pitchFamily="34" charset="0"/>
                        </a:rPr>
                        <a:t>10</a:t>
                      </a:r>
                      <a:r>
                        <a:rPr lang="en-US" altLang="zh-TW" sz="1000" baseline="30000">
                          <a:effectLst/>
                          <a:latin typeface="Verdana" panose="020B0604030504040204" pitchFamily="34" charset="0"/>
                        </a:rPr>
                        <a:t>-4</a:t>
                      </a:r>
                      <a:endParaRPr lang="zh-TW" altLang="en-US" sz="1000">
                        <a:effectLst/>
                        <a:latin typeface="Verdana" panose="020B0604030504040204" pitchFamily="34" charset="0"/>
                      </a:endParaRPr>
                    </a:p>
                  </a:txBody>
                  <a:tcPr anchor="ctr"/>
                </a:tc>
                <a:tc>
                  <a:txBody>
                    <a:bodyPr/>
                    <a:lstStyle/>
                    <a:p>
                      <a:pPr algn="ctr"/>
                      <a:r>
                        <a:rPr lang="en-US" sz="1000">
                          <a:effectLst/>
                          <a:latin typeface="Verdana" panose="020B0604030504040204" pitchFamily="34" charset="0"/>
                        </a:rPr>
                        <a:t>63000 bytes</a:t>
                      </a:r>
                    </a:p>
                  </a:txBody>
                  <a:tcPr anchor="ctr"/>
                </a:tc>
                <a:tc>
                  <a:txBody>
                    <a:bodyPr/>
                    <a:lstStyle/>
                    <a:p>
                      <a:pPr algn="ctr"/>
                      <a:r>
                        <a:rPr lang="en-US" sz="1000">
                          <a:effectLst/>
                          <a:latin typeface="Verdana" panose="020B0604030504040204" pitchFamily="34" charset="0"/>
                        </a:rPr>
                        <a:t>2000 ms</a:t>
                      </a:r>
                    </a:p>
                  </a:txBody>
                  <a:tcPr anchor="ctr"/>
                </a:tc>
                <a:tc>
                  <a:txBody>
                    <a:bodyPr/>
                    <a:lstStyle/>
                    <a:p>
                      <a:r>
                        <a:rPr lang="en-US" sz="1000" dirty="0">
                          <a:effectLst/>
                          <a:latin typeface="Verdana" panose="020B0604030504040204" pitchFamily="34" charset="0"/>
                        </a:rPr>
                        <a:t>Visual content for cloud/edge/split rendering (see TS 22.261)</a:t>
                      </a:r>
                    </a:p>
                  </a:txBody>
                  <a:tcPr anchor="ctr"/>
                </a:tc>
                <a:extLst>
                  <a:ext uri="{0D108BD9-81ED-4DB2-BD59-A6C34878D82A}">
                    <a16:rowId xmlns:a16="http://schemas.microsoft.com/office/drawing/2014/main" val="3828480678"/>
                  </a:ext>
                </a:extLst>
              </a:tr>
            </a:tbl>
          </a:graphicData>
        </a:graphic>
      </p:graphicFrame>
      <p:sp>
        <p:nvSpPr>
          <p:cNvPr id="4" name="投影片編號版面配置區 3"/>
          <p:cNvSpPr>
            <a:spLocks noGrp="1"/>
          </p:cNvSpPr>
          <p:nvPr>
            <p:ph type="sldNum" sz="quarter" idx="12"/>
          </p:nvPr>
        </p:nvSpPr>
        <p:spPr/>
        <p:txBody>
          <a:bodyPr/>
          <a:lstStyle/>
          <a:p>
            <a:fld id="{C009F025-D443-435C-B24C-1E397C54B5D3}" type="slidenum">
              <a:rPr lang="zh-TW" altLang="en-US" smtClean="0"/>
              <a:t>59</a:t>
            </a:fld>
            <a:endParaRPr lang="zh-TW" altLang="en-US"/>
          </a:p>
        </p:txBody>
      </p:sp>
    </p:spTree>
    <p:extLst>
      <p:ext uri="{BB962C8B-B14F-4D97-AF65-F5344CB8AC3E}">
        <p14:creationId xmlns:p14="http://schemas.microsoft.com/office/powerpoint/2010/main" val="4432564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Release 16</a:t>
            </a:r>
            <a:endParaRPr lang="zh-TW" altLang="en-US" dirty="0"/>
          </a:p>
        </p:txBody>
      </p:sp>
      <p:sp>
        <p:nvSpPr>
          <p:cNvPr id="3" name="內容版面配置區 2"/>
          <p:cNvSpPr>
            <a:spLocks noGrp="1"/>
          </p:cNvSpPr>
          <p:nvPr>
            <p:ph idx="1"/>
          </p:nvPr>
        </p:nvSpPr>
        <p:spPr/>
        <p:txBody>
          <a:bodyPr>
            <a:normAutofit fontScale="92500"/>
          </a:bodyPr>
          <a:lstStyle/>
          <a:p>
            <a:r>
              <a:rPr lang="en-US" altLang="zh-TW" dirty="0" smtClean="0"/>
              <a:t>Introduces </a:t>
            </a:r>
            <a:r>
              <a:rPr lang="en-US" altLang="zh-TW" dirty="0"/>
              <a:t>several major enhancements which not only improve existing features but also address new use cases and deployment scenarios. </a:t>
            </a:r>
            <a:endParaRPr lang="en-US" altLang="zh-TW" dirty="0" smtClean="0"/>
          </a:p>
          <a:p>
            <a:r>
              <a:rPr lang="en-US" altLang="zh-TW" dirty="0" smtClean="0"/>
              <a:t>Key </a:t>
            </a:r>
            <a:r>
              <a:rPr lang="en-US" altLang="zh-TW" dirty="0"/>
              <a:t>improvements of existing features include multiple-input multiple-output (MIMO) and beamforming enhancements, enhanced support of dynamic spectrum sharing (DSS), reduced latency in dual connectivity (DC) and carrier aggregation (CA), and user equipment (UE) power saving. </a:t>
            </a:r>
            <a:endParaRPr lang="en-US" altLang="zh-TW" dirty="0" smtClean="0"/>
          </a:p>
          <a:p>
            <a:r>
              <a:rPr lang="en-US" altLang="zh-TW" dirty="0" smtClean="0"/>
              <a:t>The </a:t>
            </a:r>
            <a:r>
              <a:rPr lang="en-US" altLang="zh-TW" dirty="0"/>
              <a:t>major new use cases and deployment scenarios addressed in Release 16 include enhanced support of industrial Internet of Things (</a:t>
            </a:r>
            <a:r>
              <a:rPr lang="en-US" altLang="zh-TW" dirty="0" err="1"/>
              <a:t>IIoT</a:t>
            </a:r>
            <a:r>
              <a:rPr lang="en-US" altLang="zh-TW" dirty="0"/>
              <a:t>) and URLLC, operation in unlicensed spectrum, vehicle-to-anything (V2X) communications, positioning services, and integrated access and backhaul (IAB). </a:t>
            </a:r>
            <a:endParaRPr lang="en-US" altLang="zh-TW" dirty="0" smtClean="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a:t>
            </a:fld>
            <a:endParaRPr lang="zh-TW" altLang="en-US"/>
          </a:p>
        </p:txBody>
      </p:sp>
    </p:spTree>
    <p:extLst>
      <p:ext uri="{BB962C8B-B14F-4D97-AF65-F5344CB8AC3E}">
        <p14:creationId xmlns:p14="http://schemas.microsoft.com/office/powerpoint/2010/main" val="4722564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77500" lnSpcReduction="20000"/>
          </a:bodyPr>
          <a:lstStyle/>
          <a:p>
            <a:r>
              <a:rPr lang="en-US" altLang="zh-TW" dirty="0"/>
              <a:t>NOTE 1: A packet which is delayed more than PDB is not counted as lost, thus not included in the PER.</a:t>
            </a:r>
          </a:p>
          <a:p>
            <a:r>
              <a:rPr lang="en-US" altLang="zh-TW" dirty="0"/>
              <a:t>NOTE 2: It is required that default MDBV is supported by a PLMN supporting the related 5QIs.</a:t>
            </a:r>
          </a:p>
          <a:p>
            <a:r>
              <a:rPr lang="en-US" altLang="zh-TW" dirty="0"/>
              <a:t>NOTE 3: The Maximum Transfer Unit (MTU) size considerations in clause 9.3 and Annex C of TS 23.060 [56] are </a:t>
            </a:r>
            <a:r>
              <a:rPr lang="en-US" altLang="zh-TW" dirty="0" smtClean="0"/>
              <a:t>also applicable</a:t>
            </a:r>
            <a:r>
              <a:rPr lang="en-US" altLang="zh-TW" dirty="0"/>
              <a:t>. IP fragmentation may have impacts to CN PDB, and details are provided in clause 5.6.10.</a:t>
            </a:r>
          </a:p>
          <a:p>
            <a:r>
              <a:rPr lang="en-US" altLang="zh-TW" dirty="0"/>
              <a:t>NOTE 4: A static value for the CN PDB of 1 </a:t>
            </a:r>
            <a:r>
              <a:rPr lang="en-US" altLang="zh-TW" dirty="0" err="1"/>
              <a:t>ms</a:t>
            </a:r>
            <a:r>
              <a:rPr lang="en-US" altLang="zh-TW" dirty="0"/>
              <a:t> for the delay between a UPF terminating N6 and a 5G-AN should </a:t>
            </a:r>
            <a:r>
              <a:rPr lang="en-US" altLang="zh-TW" dirty="0" smtClean="0"/>
              <a:t>be subtracted </a:t>
            </a:r>
            <a:r>
              <a:rPr lang="en-US" altLang="zh-TW" dirty="0"/>
              <a:t>from a given PDB to derive the packet delay budget that applies to the radio interface. When </a:t>
            </a:r>
            <a:r>
              <a:rPr lang="en-US" altLang="zh-TW" dirty="0" smtClean="0"/>
              <a:t>a dynamic </a:t>
            </a:r>
            <a:r>
              <a:rPr lang="en-US" altLang="zh-TW" dirty="0"/>
              <a:t>CN PDB is used, see clause 5.7.3.4.</a:t>
            </a:r>
          </a:p>
          <a:p>
            <a:r>
              <a:rPr lang="en-US" altLang="zh-TW" dirty="0"/>
              <a:t>NOTE 5: A static value for the CN PDB of 2 </a:t>
            </a:r>
            <a:r>
              <a:rPr lang="en-US" altLang="zh-TW" dirty="0" err="1"/>
              <a:t>ms</a:t>
            </a:r>
            <a:r>
              <a:rPr lang="en-US" altLang="zh-TW" dirty="0"/>
              <a:t> for the delay between a UPF terminating N6 and a 5G-AN should </a:t>
            </a:r>
            <a:r>
              <a:rPr lang="en-US" altLang="zh-TW" dirty="0" smtClean="0"/>
              <a:t>be subtracted </a:t>
            </a:r>
            <a:r>
              <a:rPr lang="en-US" altLang="zh-TW" dirty="0"/>
              <a:t>from a given PDB to derive the packet delay budget that applies to the radio interface. When </a:t>
            </a:r>
            <a:r>
              <a:rPr lang="en-US" altLang="zh-TW" dirty="0" smtClean="0"/>
              <a:t>a dynamic </a:t>
            </a:r>
            <a:r>
              <a:rPr lang="en-US" altLang="zh-TW" dirty="0"/>
              <a:t>CN PDB is used, see clause </a:t>
            </a:r>
            <a:r>
              <a:rPr lang="en-US" altLang="zh-TW" dirty="0" smtClean="0"/>
              <a:t>5.7.3.4</a:t>
            </a:r>
            <a:endParaRPr lang="en-US" altLang="zh-TW"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60</a:t>
            </a:fld>
            <a:endParaRPr lang="zh-TW" altLang="en-US"/>
          </a:p>
        </p:txBody>
      </p:sp>
    </p:spTree>
    <p:extLst>
      <p:ext uri="{BB962C8B-B14F-4D97-AF65-F5344CB8AC3E}">
        <p14:creationId xmlns:p14="http://schemas.microsoft.com/office/powerpoint/2010/main" val="527050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77500" lnSpcReduction="20000"/>
          </a:bodyPr>
          <a:lstStyle/>
          <a:p>
            <a:r>
              <a:rPr lang="en-US" altLang="zh-TW" dirty="0"/>
              <a:t>NOTE 6: A static value for the CN PDB of 5 </a:t>
            </a:r>
            <a:r>
              <a:rPr lang="en-US" altLang="zh-TW" dirty="0" err="1"/>
              <a:t>ms</a:t>
            </a:r>
            <a:r>
              <a:rPr lang="en-US" altLang="zh-TW" dirty="0"/>
              <a:t> for the delay between a UPF terminating N6 and a 5G-AN should </a:t>
            </a:r>
            <a:r>
              <a:rPr lang="en-US" altLang="zh-TW" dirty="0" smtClean="0"/>
              <a:t>be subtracted </a:t>
            </a:r>
            <a:r>
              <a:rPr lang="en-US" altLang="zh-TW" dirty="0"/>
              <a:t>from a given PDB to derive the packet delay budget that applies to the radio interface. When </a:t>
            </a:r>
            <a:r>
              <a:rPr lang="en-US" altLang="zh-TW" dirty="0" smtClean="0"/>
              <a:t>a dynamic </a:t>
            </a:r>
            <a:r>
              <a:rPr lang="en-US" altLang="zh-TW" dirty="0"/>
              <a:t>CN PDB is used, see clause 5.7.3.4.</a:t>
            </a:r>
          </a:p>
          <a:p>
            <a:r>
              <a:rPr lang="en-US" altLang="zh-TW" dirty="0"/>
              <a:t>NOTE 7: For Mission Critical services, it may be assumed that the UPF terminating N6 is located "close" to the </a:t>
            </a:r>
            <a:r>
              <a:rPr lang="en-US" altLang="zh-TW" dirty="0" smtClean="0"/>
              <a:t>5G_AN (roughly </a:t>
            </a:r>
            <a:r>
              <a:rPr lang="en-US" altLang="zh-TW" dirty="0"/>
              <a:t>10 </a:t>
            </a:r>
            <a:r>
              <a:rPr lang="en-US" altLang="zh-TW" dirty="0" err="1"/>
              <a:t>ms</a:t>
            </a:r>
            <a:r>
              <a:rPr lang="en-US" altLang="zh-TW" dirty="0"/>
              <a:t>) and is not normally used in a long distance, home routed roaming situation. Hence a </a:t>
            </a:r>
            <a:r>
              <a:rPr lang="en-US" altLang="zh-TW" dirty="0" smtClean="0"/>
              <a:t>static value </a:t>
            </a:r>
            <a:r>
              <a:rPr lang="en-US" altLang="zh-TW" dirty="0"/>
              <a:t>for the CN PDB of 10 </a:t>
            </a:r>
            <a:r>
              <a:rPr lang="en-US" altLang="zh-TW" dirty="0" err="1"/>
              <a:t>ms</a:t>
            </a:r>
            <a:r>
              <a:rPr lang="en-US" altLang="zh-TW" dirty="0"/>
              <a:t> for the delay between a UPF terminating N6 and a 5G_AN should </a:t>
            </a:r>
            <a:r>
              <a:rPr lang="en-US" altLang="zh-TW" dirty="0" smtClean="0"/>
              <a:t>be subtracted </a:t>
            </a:r>
            <a:r>
              <a:rPr lang="en-US" altLang="zh-TW" dirty="0"/>
              <a:t>from this PDB to derive the packet delay budget that applies to the radio interface.</a:t>
            </a:r>
          </a:p>
          <a:p>
            <a:r>
              <a:rPr lang="en-US" altLang="zh-TW" dirty="0"/>
              <a:t>NOTE 8: In both RRC Idle and RRC Connected mode, the PDB requirement for these 5QIs can be relaxed (but not </a:t>
            </a:r>
            <a:r>
              <a:rPr lang="en-US" altLang="zh-TW" dirty="0" smtClean="0"/>
              <a:t>to a </a:t>
            </a:r>
            <a:r>
              <a:rPr lang="en-US" altLang="zh-TW" dirty="0"/>
              <a:t>value greater than 320 </a:t>
            </a:r>
            <a:r>
              <a:rPr lang="en-US" altLang="zh-TW" dirty="0" err="1"/>
              <a:t>ms</a:t>
            </a:r>
            <a:r>
              <a:rPr lang="en-US" altLang="zh-TW" dirty="0"/>
              <a:t>) for the first packet(s) in a downlink data or </a:t>
            </a:r>
            <a:r>
              <a:rPr lang="en-US" altLang="zh-TW" dirty="0" err="1"/>
              <a:t>signalling</a:t>
            </a:r>
            <a:r>
              <a:rPr lang="en-US" altLang="zh-TW" dirty="0"/>
              <a:t> burst in order to </a:t>
            </a:r>
            <a:r>
              <a:rPr lang="en-US" altLang="zh-TW" dirty="0" smtClean="0"/>
              <a:t>permit reasonable </a:t>
            </a:r>
            <a:r>
              <a:rPr lang="en-US" altLang="zh-TW" dirty="0"/>
              <a:t>battery saving (DRX) techniques</a:t>
            </a:r>
            <a:r>
              <a:rPr lang="en-US" altLang="zh-TW" dirty="0" smtClean="0"/>
              <a:t>.</a:t>
            </a:r>
          </a:p>
          <a:p>
            <a:r>
              <a:rPr lang="en-US" altLang="zh-TW" dirty="0"/>
              <a:t>NOTE 9: It is expected that 5QI-65 and 5QI-69 are used together to provide Mission Critical Push to Talk service (</a:t>
            </a:r>
            <a:r>
              <a:rPr lang="en-US" altLang="zh-TW" dirty="0" smtClean="0"/>
              <a:t>e.g. 5QI-5 </a:t>
            </a:r>
            <a:r>
              <a:rPr lang="en-US" altLang="zh-TW" dirty="0"/>
              <a:t>is not used for </a:t>
            </a:r>
            <a:r>
              <a:rPr lang="en-US" altLang="zh-TW" dirty="0" err="1"/>
              <a:t>signalling</a:t>
            </a:r>
            <a:r>
              <a:rPr lang="en-US" altLang="zh-TW" dirty="0"/>
              <a:t>). It is expected that the amount of traffic per UE will be similar or </a:t>
            </a:r>
            <a:r>
              <a:rPr lang="en-US" altLang="zh-TW" dirty="0" smtClean="0"/>
              <a:t>less compared </a:t>
            </a:r>
            <a:r>
              <a:rPr lang="en-US" altLang="zh-TW" dirty="0"/>
              <a:t>to the IMS </a:t>
            </a:r>
            <a:r>
              <a:rPr lang="en-US" altLang="zh-TW" dirty="0" err="1"/>
              <a:t>signalling</a:t>
            </a:r>
            <a:r>
              <a:rPr lang="en-US" altLang="zh-TW" dirty="0" smtClean="0"/>
              <a:t>.</a:t>
            </a:r>
            <a:endParaRPr lang="en-US" altLang="zh-TW"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61</a:t>
            </a:fld>
            <a:endParaRPr lang="zh-TW" altLang="en-US"/>
          </a:p>
        </p:txBody>
      </p:sp>
    </p:spTree>
    <p:extLst>
      <p:ext uri="{BB962C8B-B14F-4D97-AF65-F5344CB8AC3E}">
        <p14:creationId xmlns:p14="http://schemas.microsoft.com/office/powerpoint/2010/main" val="14260550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77500" lnSpcReduction="20000"/>
          </a:bodyPr>
          <a:lstStyle/>
          <a:p>
            <a:r>
              <a:rPr lang="en-US" altLang="zh-TW" dirty="0"/>
              <a:t>NOTE 10: In both RRC Idle and RRC Connected mode, the PDB requirement for these 5QIs can be relaxed for the </a:t>
            </a:r>
            <a:r>
              <a:rPr lang="en-US" altLang="zh-TW" dirty="0" smtClean="0"/>
              <a:t>first packet(s</a:t>
            </a:r>
            <a:r>
              <a:rPr lang="en-US" altLang="zh-TW" dirty="0"/>
              <a:t>) in a downlink data or </a:t>
            </a:r>
            <a:r>
              <a:rPr lang="en-US" altLang="zh-TW" dirty="0" err="1"/>
              <a:t>signalling</a:t>
            </a:r>
            <a:r>
              <a:rPr lang="en-US" altLang="zh-TW" dirty="0"/>
              <a:t> burst in order to permit battery saving (DRX) techniques.</a:t>
            </a:r>
          </a:p>
          <a:p>
            <a:r>
              <a:rPr lang="en-US" altLang="zh-TW" dirty="0"/>
              <a:t>NOTE 11: In RRC Idle mode, the PDB requirement for these 5QIs can be relaxed for the first packet(s) in a </a:t>
            </a:r>
            <a:r>
              <a:rPr lang="en-US" altLang="zh-TW" dirty="0" smtClean="0"/>
              <a:t>downlink data </a:t>
            </a:r>
            <a:r>
              <a:rPr lang="en-US" altLang="zh-TW" dirty="0"/>
              <a:t>or </a:t>
            </a:r>
            <a:r>
              <a:rPr lang="en-US" altLang="zh-TW" dirty="0" err="1"/>
              <a:t>signalling</a:t>
            </a:r>
            <a:r>
              <a:rPr lang="en-US" altLang="zh-TW" dirty="0"/>
              <a:t> burst in order to permit battery saving (DRX) techniques.</a:t>
            </a:r>
          </a:p>
          <a:p>
            <a:r>
              <a:rPr lang="en-US" altLang="zh-TW" dirty="0"/>
              <a:t>NOTE 12: This 5QI value can only be assigned upon request from the network side. The UE and any </a:t>
            </a:r>
            <a:r>
              <a:rPr lang="en-US" altLang="zh-TW" dirty="0" smtClean="0"/>
              <a:t>application running </a:t>
            </a:r>
            <a:r>
              <a:rPr lang="en-US" altLang="zh-TW" dirty="0"/>
              <a:t>on the UE is not allowed to request this 5QI value.</a:t>
            </a:r>
          </a:p>
          <a:p>
            <a:r>
              <a:rPr lang="en-US" altLang="zh-TW" dirty="0"/>
              <a:t>NOTE 13: A static value for the CN PDB of 20 </a:t>
            </a:r>
            <a:r>
              <a:rPr lang="en-US" altLang="zh-TW" dirty="0" err="1"/>
              <a:t>ms</a:t>
            </a:r>
            <a:r>
              <a:rPr lang="en-US" altLang="zh-TW" dirty="0"/>
              <a:t> for the delay between a UPF terminating N6 and a 5G-AN should </a:t>
            </a:r>
            <a:r>
              <a:rPr lang="en-US" altLang="zh-TW" dirty="0" smtClean="0"/>
              <a:t>be subtracted </a:t>
            </a:r>
            <a:r>
              <a:rPr lang="en-US" altLang="zh-TW" dirty="0"/>
              <a:t>from a given PDB to derive the packet delay budget that applies to the radio interface.</a:t>
            </a:r>
          </a:p>
          <a:p>
            <a:r>
              <a:rPr lang="en-US" altLang="zh-TW" dirty="0"/>
              <a:t>NOTE 14: This 5QI is not supported in this Release of the specification as it is only used for transmission of </a:t>
            </a:r>
            <a:r>
              <a:rPr lang="en-US" altLang="zh-TW" dirty="0" smtClean="0"/>
              <a:t>V2X messages </a:t>
            </a:r>
            <a:r>
              <a:rPr lang="en-US" altLang="zh-TW" dirty="0"/>
              <a:t>over MBMS bearers as defined in TS 23.285 [72] but the value is reserved for future use</a:t>
            </a:r>
            <a:r>
              <a:rPr lang="en-US" altLang="zh-TW" dirty="0" smtClean="0"/>
              <a:t>.</a:t>
            </a:r>
            <a:endParaRPr lang="en-US" altLang="zh-TW"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62</a:t>
            </a:fld>
            <a:endParaRPr lang="zh-TW" altLang="en-US"/>
          </a:p>
        </p:txBody>
      </p:sp>
    </p:spTree>
    <p:extLst>
      <p:ext uri="{BB962C8B-B14F-4D97-AF65-F5344CB8AC3E}">
        <p14:creationId xmlns:p14="http://schemas.microsoft.com/office/powerpoint/2010/main" val="1201264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77500" lnSpcReduction="20000"/>
          </a:bodyPr>
          <a:lstStyle/>
          <a:p>
            <a:r>
              <a:rPr lang="en-US" altLang="zh-TW" dirty="0"/>
              <a:t>NOTE 15: For "live" uplink streaming (see TS 26.238 [76]), guidelines for PDB values of the different 5QIs correspond </a:t>
            </a:r>
            <a:r>
              <a:rPr lang="en-US" altLang="zh-TW" dirty="0" smtClean="0"/>
              <a:t>to the </a:t>
            </a:r>
            <a:r>
              <a:rPr lang="en-US" altLang="zh-TW" dirty="0"/>
              <a:t>latency configurations defined in TR 26.939 [77]. In order to support higher latency reliable </a:t>
            </a:r>
            <a:r>
              <a:rPr lang="en-US" altLang="zh-TW" dirty="0" smtClean="0"/>
              <a:t>streaming services </a:t>
            </a:r>
            <a:r>
              <a:rPr lang="en-US" altLang="zh-TW" dirty="0"/>
              <a:t>(above 500ms PDB), if different PDB and PER combinations are needed these configurations </a:t>
            </a:r>
            <a:r>
              <a:rPr lang="en-US" altLang="zh-TW" dirty="0" smtClean="0"/>
              <a:t>will have </a:t>
            </a:r>
            <a:r>
              <a:rPr lang="en-US" altLang="zh-TW" dirty="0"/>
              <a:t>to use non-</a:t>
            </a:r>
            <a:r>
              <a:rPr lang="en-US" altLang="zh-TW" dirty="0" err="1"/>
              <a:t>standardised</a:t>
            </a:r>
            <a:r>
              <a:rPr lang="en-US" altLang="zh-TW" dirty="0"/>
              <a:t> 5QIs.</a:t>
            </a:r>
          </a:p>
          <a:p>
            <a:r>
              <a:rPr lang="en-US" altLang="zh-TW" dirty="0"/>
              <a:t>NOTE 16: These services are expected to need much larger MDBV values to be </a:t>
            </a:r>
            <a:r>
              <a:rPr lang="en-US" altLang="zh-TW" dirty="0" err="1"/>
              <a:t>signalled</a:t>
            </a:r>
            <a:r>
              <a:rPr lang="en-US" altLang="zh-TW" dirty="0"/>
              <a:t> to the RAN. Support for </a:t>
            </a:r>
            <a:r>
              <a:rPr lang="en-US" altLang="zh-TW" dirty="0" smtClean="0"/>
              <a:t>such larger </a:t>
            </a:r>
            <a:r>
              <a:rPr lang="en-US" altLang="zh-TW" dirty="0"/>
              <a:t>MDBV values with low latency and high reliability is likely to require a suitable RAN configuration, </a:t>
            </a:r>
            <a:r>
              <a:rPr lang="en-US" altLang="zh-TW" dirty="0" smtClean="0"/>
              <a:t>for which</a:t>
            </a:r>
            <a:r>
              <a:rPr lang="en-US" altLang="zh-TW" dirty="0"/>
              <a:t>, the simulation scenarios in TR 38.824 [112] may contain some guidance.</a:t>
            </a:r>
          </a:p>
          <a:p>
            <a:r>
              <a:rPr lang="en-US" altLang="zh-TW" dirty="0"/>
              <a:t>NOTE 17: The worst case one way propagation delay for GEO satellite is expected to be ~270ms, ,~ 21 </a:t>
            </a:r>
            <a:r>
              <a:rPr lang="en-US" altLang="zh-TW" dirty="0" err="1"/>
              <a:t>ms</a:t>
            </a:r>
            <a:r>
              <a:rPr lang="en-US" altLang="zh-TW" dirty="0"/>
              <a:t> for LEO </a:t>
            </a:r>
            <a:r>
              <a:rPr lang="en-US" altLang="zh-TW" dirty="0" smtClean="0"/>
              <a:t>at 1200km</a:t>
            </a:r>
            <a:r>
              <a:rPr lang="en-US" altLang="zh-TW" dirty="0"/>
              <a:t>, and 13 </a:t>
            </a:r>
            <a:r>
              <a:rPr lang="en-US" altLang="zh-TW" dirty="0" err="1"/>
              <a:t>ms</a:t>
            </a:r>
            <a:r>
              <a:rPr lang="en-US" altLang="zh-TW" dirty="0"/>
              <a:t> for LEO at 600km. The UL scheduling delay that needs to be added is also typically </a:t>
            </a:r>
            <a:r>
              <a:rPr lang="en-US" altLang="zh-TW" dirty="0" smtClean="0"/>
              <a:t>two way </a:t>
            </a:r>
            <a:r>
              <a:rPr lang="en-US" altLang="zh-TW" dirty="0"/>
              <a:t>propagation delay e.g. ~540ms for GEO, ~42ms for LEO at 1200km, and ~26 </a:t>
            </a:r>
            <a:r>
              <a:rPr lang="en-US" altLang="zh-TW" dirty="0" err="1"/>
              <a:t>ms</a:t>
            </a:r>
            <a:r>
              <a:rPr lang="en-US" altLang="zh-TW" dirty="0"/>
              <a:t> for LEO at </a:t>
            </a:r>
            <a:r>
              <a:rPr lang="en-US" altLang="zh-TW" dirty="0" smtClean="0"/>
              <a:t>600km. Based </a:t>
            </a:r>
            <a:r>
              <a:rPr lang="en-US" altLang="zh-TW" dirty="0"/>
              <a:t>on that, the 5G-AN Packet delay budget is not applicable for 5QIs that require 5G-AN PDB lower </a:t>
            </a:r>
            <a:r>
              <a:rPr lang="en-US" altLang="zh-TW" dirty="0" smtClean="0"/>
              <a:t>than the </a:t>
            </a:r>
            <a:r>
              <a:rPr lang="en-US" altLang="zh-TW" dirty="0"/>
              <a:t>sum of these values when the specific types of satellite access are </a:t>
            </a:r>
            <a:r>
              <a:rPr lang="en-US" altLang="zh-TW" dirty="0" smtClean="0"/>
              <a:t>used. </a:t>
            </a:r>
            <a:r>
              <a:rPr lang="en-US" altLang="zh-TW" dirty="0"/>
              <a:t>5QI-10 </a:t>
            </a:r>
            <a:r>
              <a:rPr lang="en-US" altLang="zh-TW" dirty="0" smtClean="0"/>
              <a:t>can accommodate </a:t>
            </a:r>
            <a:r>
              <a:rPr lang="en-US" altLang="zh-TW" dirty="0"/>
              <a:t>the worst case PDB for GEO satellite type</a:t>
            </a:r>
            <a:r>
              <a:rPr lang="en-US" altLang="zh-TW" dirty="0" smtClean="0"/>
              <a:t>.</a:t>
            </a:r>
            <a:endParaRPr lang="en-US" altLang="zh-TW"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63</a:t>
            </a:fld>
            <a:endParaRPr lang="zh-TW" altLang="en-US"/>
          </a:p>
        </p:txBody>
      </p:sp>
    </p:spTree>
    <p:extLst>
      <p:ext uri="{BB962C8B-B14F-4D97-AF65-F5344CB8AC3E}">
        <p14:creationId xmlns:p14="http://schemas.microsoft.com/office/powerpoint/2010/main" val="39629984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Multimedia Protocol</a:t>
            </a:r>
            <a:endParaRPr lang="zh-TW" altLang="en-US" dirty="0"/>
          </a:p>
        </p:txBody>
      </p:sp>
      <p:sp>
        <p:nvSpPr>
          <p:cNvPr id="3" name="內容版面配置區 2"/>
          <p:cNvSpPr>
            <a:spLocks noGrp="1"/>
          </p:cNvSpPr>
          <p:nvPr>
            <p:ph idx="1"/>
          </p:nvPr>
        </p:nvSpPr>
        <p:spPr/>
        <p:txBody>
          <a:bodyPr>
            <a:normAutofit fontScale="92500" lnSpcReduction="10000"/>
          </a:bodyPr>
          <a:lstStyle/>
          <a:p>
            <a:r>
              <a:rPr lang="en-US" altLang="zh-TW" dirty="0"/>
              <a:t>Research on audio and video over packet-switched networks dates back to the early 1970s. The Internet Engineering Task Force (IETF) published RFC 741 in 1977 and began developing RTP in 1992</a:t>
            </a:r>
            <a:r>
              <a:rPr lang="en-US" altLang="zh-TW" dirty="0" smtClean="0"/>
              <a:t>, </a:t>
            </a:r>
            <a:r>
              <a:rPr lang="en-US" altLang="zh-TW" dirty="0"/>
              <a:t>and would go on to develop Session Announcement Protocol (SAP), the Session Description Protocol (SDP), and the Session Initiation Protocol (SIP</a:t>
            </a:r>
            <a:r>
              <a:rPr lang="en-US" altLang="zh-TW" dirty="0" smtClean="0"/>
              <a:t>).</a:t>
            </a:r>
            <a:endParaRPr lang="en-US" altLang="zh-TW" dirty="0"/>
          </a:p>
          <a:p>
            <a:r>
              <a:rPr lang="en-US" altLang="zh-TW" dirty="0"/>
              <a:t>Real-time Transport Protocol (RTP) </a:t>
            </a:r>
            <a:r>
              <a:rPr lang="en-US" altLang="zh-TW" dirty="0" smtClean="0"/>
              <a:t>is </a:t>
            </a:r>
            <a:r>
              <a:rPr lang="en-US" altLang="zh-TW" dirty="0"/>
              <a:t>designed for end-to-end, real-time transfer of streaming media. The protocol provides facilities for jitter compensation and detection of packet loss and out-of-order delivery, which are common, especially during UDP transmissions on an IP network. </a:t>
            </a:r>
            <a:endParaRPr lang="en-US" altLang="zh-TW" dirty="0" smtClean="0"/>
          </a:p>
          <a:p>
            <a:r>
              <a:rPr lang="en-US" altLang="zh-TW" dirty="0" smtClean="0"/>
              <a:t>RTP </a:t>
            </a:r>
            <a:r>
              <a:rPr lang="en-US" altLang="zh-TW" dirty="0"/>
              <a:t>allows data transfer to multiple destinations through IP </a:t>
            </a:r>
            <a:r>
              <a:rPr lang="en-US" altLang="zh-TW" dirty="0" smtClean="0"/>
              <a:t>multicast. RTP </a:t>
            </a:r>
            <a:r>
              <a:rPr lang="en-US" altLang="zh-TW" dirty="0"/>
              <a:t>is regarded as the primary standard for audio/video transport in IP networks and is used with an associated profile and payload format</a:t>
            </a:r>
            <a:r>
              <a:rPr lang="en-US" altLang="zh-TW" dirty="0" smtClean="0"/>
              <a:t>. </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64</a:t>
            </a:fld>
            <a:endParaRPr lang="zh-TW" altLang="en-US"/>
          </a:p>
        </p:txBody>
      </p:sp>
    </p:spTree>
    <p:extLst>
      <p:ext uri="{BB962C8B-B14F-4D97-AF65-F5344CB8AC3E}">
        <p14:creationId xmlns:p14="http://schemas.microsoft.com/office/powerpoint/2010/main" val="312074655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a:bodyPr>
          <a:lstStyle/>
          <a:p>
            <a:r>
              <a:rPr lang="en-US" altLang="zh-TW" dirty="0"/>
              <a:t>Real-time multimedia streaming applications require timely delivery of information and often can tolerate some packet loss to achieve this goal. For example, loss of a packet in an audio application may result in loss of a fraction of a second of audio data, which can be made unnoticeable with suitable error concealment </a:t>
            </a:r>
            <a:r>
              <a:rPr lang="en-US" altLang="zh-TW" dirty="0" smtClean="0"/>
              <a:t>algorithms.</a:t>
            </a:r>
          </a:p>
          <a:p>
            <a:r>
              <a:rPr lang="en-US" altLang="zh-TW" dirty="0" smtClean="0"/>
              <a:t>The </a:t>
            </a:r>
            <a:r>
              <a:rPr lang="en-US" altLang="zh-TW" dirty="0"/>
              <a:t>Transmission Control Protocol (TCP), although standardized for RTP use</a:t>
            </a:r>
            <a:r>
              <a:rPr lang="en-US" altLang="zh-TW" dirty="0" smtClean="0"/>
              <a:t>, </a:t>
            </a:r>
            <a:r>
              <a:rPr lang="en-US" altLang="zh-TW" dirty="0"/>
              <a:t>is not normally used in RTP applications because TCP favors reliability over timeliness. Instead, the majority of the RTP implementations are built on the User Datagram Protocol (UDP</a:t>
            </a:r>
            <a:r>
              <a:rPr lang="en-US" altLang="zh-TW" dirty="0" smtClean="0"/>
              <a:t>). </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65</a:t>
            </a:fld>
            <a:endParaRPr lang="zh-TW" altLang="en-US"/>
          </a:p>
        </p:txBody>
      </p:sp>
    </p:spTree>
    <p:extLst>
      <p:ext uri="{BB962C8B-B14F-4D97-AF65-F5344CB8AC3E}">
        <p14:creationId xmlns:p14="http://schemas.microsoft.com/office/powerpoint/2010/main" val="33489878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lnSpcReduction="10000"/>
          </a:bodyPr>
          <a:lstStyle/>
          <a:p>
            <a:r>
              <a:rPr lang="en-US" altLang="zh-TW" dirty="0"/>
              <a:t>RTP was developed by the Audio/Video Transport working group of the IETF standards organization. RTP is used in conjunction with other protocols such as H.323 and </a:t>
            </a:r>
            <a:r>
              <a:rPr lang="en-US" altLang="zh-TW" dirty="0" smtClean="0"/>
              <a:t>RTSP. The </a:t>
            </a:r>
            <a:r>
              <a:rPr lang="en-US" altLang="zh-TW" dirty="0"/>
              <a:t>RTP specification describes two protocols: RTP and RTCP. RTP is used for the transfer of multimedia data, and the RTCP is used to periodically send control information and </a:t>
            </a:r>
            <a:r>
              <a:rPr lang="en-US" altLang="zh-TW" dirty="0" err="1"/>
              <a:t>QoS</a:t>
            </a:r>
            <a:r>
              <a:rPr lang="en-US" altLang="zh-TW" dirty="0"/>
              <a:t> parameters</a:t>
            </a:r>
            <a:r>
              <a:rPr lang="en-US" altLang="zh-TW" dirty="0" smtClean="0"/>
              <a:t>.</a:t>
            </a:r>
            <a:endParaRPr lang="en-US" altLang="zh-TW" dirty="0"/>
          </a:p>
          <a:p>
            <a:r>
              <a:rPr lang="en-US" altLang="zh-TW" dirty="0"/>
              <a:t>The data transfer protocol, RTP, carries real-time data. Information provided by this protocol includes timestamps (for synchronization), sequence numbers (for packet loss and reordering detection) and the payload format which indicates the encoded format of the data</a:t>
            </a:r>
            <a:r>
              <a:rPr lang="en-US" altLang="zh-TW" dirty="0" smtClean="0"/>
              <a:t>. </a:t>
            </a:r>
            <a:r>
              <a:rPr lang="en-US" altLang="zh-TW" dirty="0"/>
              <a:t>The control protocol, RTP Control Protocol (RTCP), is used for quality of service (</a:t>
            </a:r>
            <a:r>
              <a:rPr lang="en-US" altLang="zh-TW" dirty="0" err="1"/>
              <a:t>QoS</a:t>
            </a:r>
            <a:r>
              <a:rPr lang="en-US" altLang="zh-TW" dirty="0"/>
              <a:t>) feedback and synchronization between the media streams. The bandwidth of RTCP traffic compared to RTP is </a:t>
            </a:r>
            <a:r>
              <a:rPr lang="en-US" altLang="zh-TW" dirty="0" smtClean="0"/>
              <a:t>small.</a:t>
            </a:r>
            <a:endParaRPr lang="en-US" altLang="zh-TW" dirty="0"/>
          </a:p>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66</a:t>
            </a:fld>
            <a:endParaRPr lang="zh-TW" altLang="en-US"/>
          </a:p>
        </p:txBody>
      </p:sp>
    </p:spTree>
    <p:extLst>
      <p:ext uri="{BB962C8B-B14F-4D97-AF65-F5344CB8AC3E}">
        <p14:creationId xmlns:p14="http://schemas.microsoft.com/office/powerpoint/2010/main" val="178901392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a:xfrm>
            <a:off x="838200" y="1825625"/>
            <a:ext cx="10515600" cy="4530725"/>
          </a:xfrm>
        </p:spPr>
        <p:txBody>
          <a:bodyPr>
            <a:normAutofit fontScale="85000" lnSpcReduction="20000"/>
          </a:bodyPr>
          <a:lstStyle/>
          <a:p>
            <a:r>
              <a:rPr lang="en-US" altLang="zh-TW" dirty="0" smtClean="0"/>
              <a:t>RTP </a:t>
            </a:r>
            <a:r>
              <a:rPr lang="en-US" altLang="zh-TW" dirty="0"/>
              <a:t>sessions are typically initiated between communicating peers using a signaling protocol, such as H.323, the Session Initiation Protocol (SIP), RTSP, or Jingle (XMPP). These protocols may use the Session Description Protocol to specify the parameters for the sessions</a:t>
            </a:r>
            <a:r>
              <a:rPr lang="en-US" altLang="zh-TW" dirty="0" smtClean="0"/>
              <a:t>.</a:t>
            </a:r>
            <a:endParaRPr lang="en-US" altLang="zh-TW" dirty="0"/>
          </a:p>
          <a:p>
            <a:r>
              <a:rPr lang="en-US" altLang="zh-TW" dirty="0"/>
              <a:t>An RTP session is established for each multimedia stream. Audio and video streams may use separate RTP sessions, enabling a receiver to selectively receive components of a particular stream.[14] The RTP and RTCP design is independent of the transport protocol. Applications most typically use UDP with port numbers in the unprivileged range (1024 to 65535).[15] The Stream Control Transmission Protocol (SCTP) and the Datagram Congestion Control Protocol (DCCP) may be used when a reliable transport protocol is desired. The RTP specification recommends even port numbers for RTP and the use of the next odd port number for the associated RTCP session.[16]: 68  A single port can be used for RTP and RTCP in applications that multiplex the protocols</a:t>
            </a:r>
            <a:r>
              <a:rPr lang="en-US" altLang="zh-TW" dirty="0" smtClean="0"/>
              <a:t>.</a:t>
            </a:r>
            <a:endParaRPr lang="en-US" altLang="zh-TW" dirty="0"/>
          </a:p>
          <a:p>
            <a:r>
              <a:rPr lang="en-US" altLang="zh-TW" dirty="0"/>
              <a:t>RTP is used by real-time multimedia applications such as voice over IP, audio over IP, </a:t>
            </a:r>
            <a:r>
              <a:rPr lang="en-US" altLang="zh-TW" dirty="0" err="1"/>
              <a:t>WebRTC</a:t>
            </a:r>
            <a:r>
              <a:rPr lang="en-US" altLang="zh-TW" dirty="0"/>
              <a:t> and Internet Protocol television.</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67</a:t>
            </a:fld>
            <a:endParaRPr lang="zh-TW" altLang="en-US"/>
          </a:p>
        </p:txBody>
      </p:sp>
    </p:spTree>
    <p:extLst>
      <p:ext uri="{BB962C8B-B14F-4D97-AF65-F5344CB8AC3E}">
        <p14:creationId xmlns:p14="http://schemas.microsoft.com/office/powerpoint/2010/main" val="127694894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C009F025-D443-435C-B24C-1E397C54B5D3}" type="slidenum">
              <a:rPr lang="zh-TW" altLang="en-US" smtClean="0"/>
              <a:t>68</a:t>
            </a:fld>
            <a:endParaRPr lang="zh-TW" altLang="en-US"/>
          </a:p>
        </p:txBody>
      </p:sp>
      <p:sp>
        <p:nvSpPr>
          <p:cNvPr id="5" name="雲朵形圖說文字 4"/>
          <p:cNvSpPr/>
          <p:nvPr/>
        </p:nvSpPr>
        <p:spPr>
          <a:xfrm>
            <a:off x="4358244" y="4527591"/>
            <a:ext cx="3753592" cy="1187491"/>
          </a:xfrm>
          <a:prstGeom prst="cloudCallout">
            <a:avLst>
              <a:gd name="adj1" fmla="val -47092"/>
              <a:gd name="adj2" fmla="val 8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dirty="0" smtClean="0">
                <a:solidFill>
                  <a:schemeClr val="tx1"/>
                </a:solidFill>
              </a:rPr>
              <a:t>Internet</a:t>
            </a:r>
            <a:endParaRPr lang="zh-TW" altLang="en-US" sz="2400" dirty="0">
              <a:solidFill>
                <a:schemeClr val="tx1"/>
              </a:solidFill>
            </a:endParaRPr>
          </a:p>
        </p:txBody>
      </p:sp>
      <p:sp>
        <p:nvSpPr>
          <p:cNvPr id="6" name="矩形 5"/>
          <p:cNvSpPr/>
          <p:nvPr/>
        </p:nvSpPr>
        <p:spPr>
          <a:xfrm>
            <a:off x="3055917" y="3360026"/>
            <a:ext cx="6080166" cy="6056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dirty="0" smtClean="0">
                <a:solidFill>
                  <a:schemeClr val="tx1"/>
                </a:solidFill>
              </a:rPr>
              <a:t>IP Layer</a:t>
            </a:r>
            <a:endParaRPr lang="zh-TW" altLang="en-US" sz="2400" dirty="0">
              <a:solidFill>
                <a:schemeClr val="tx1"/>
              </a:solidFill>
            </a:endParaRPr>
          </a:p>
        </p:txBody>
      </p:sp>
      <p:sp>
        <p:nvSpPr>
          <p:cNvPr id="7" name="左-右雙向箭號 6"/>
          <p:cNvSpPr/>
          <p:nvPr/>
        </p:nvSpPr>
        <p:spPr>
          <a:xfrm rot="5400000">
            <a:off x="5906413" y="4070544"/>
            <a:ext cx="657251" cy="447499"/>
          </a:xfrm>
          <a:prstGeom prst="lef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左-右雙向箭號 8"/>
          <p:cNvSpPr/>
          <p:nvPr/>
        </p:nvSpPr>
        <p:spPr>
          <a:xfrm rot="5400000">
            <a:off x="3557401" y="1477737"/>
            <a:ext cx="657251" cy="447499"/>
          </a:xfrm>
          <a:prstGeom prst="lef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矩形 9"/>
          <p:cNvSpPr/>
          <p:nvPr/>
        </p:nvSpPr>
        <p:spPr>
          <a:xfrm>
            <a:off x="3055917" y="2742225"/>
            <a:ext cx="3048000" cy="6056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dirty="0" smtClean="0">
                <a:solidFill>
                  <a:schemeClr val="tx1"/>
                </a:solidFill>
              </a:rPr>
              <a:t>UDP Layer</a:t>
            </a:r>
            <a:endParaRPr lang="zh-TW" altLang="en-US" sz="2400" dirty="0">
              <a:solidFill>
                <a:schemeClr val="tx1"/>
              </a:solidFill>
            </a:endParaRPr>
          </a:p>
        </p:txBody>
      </p:sp>
      <p:sp>
        <p:nvSpPr>
          <p:cNvPr id="12" name="矩形 11"/>
          <p:cNvSpPr/>
          <p:nvPr/>
        </p:nvSpPr>
        <p:spPr>
          <a:xfrm>
            <a:off x="3055917" y="665018"/>
            <a:ext cx="1658587" cy="6624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dirty="0" smtClean="0">
                <a:solidFill>
                  <a:schemeClr val="tx1"/>
                </a:solidFill>
              </a:rPr>
              <a:t>Multimedia Content</a:t>
            </a:r>
            <a:endParaRPr lang="zh-TW" altLang="en-US" sz="2400" dirty="0">
              <a:solidFill>
                <a:schemeClr val="tx1"/>
              </a:solidFill>
            </a:endParaRPr>
          </a:p>
        </p:txBody>
      </p:sp>
      <p:sp>
        <p:nvSpPr>
          <p:cNvPr id="13" name="矩形 12"/>
          <p:cNvSpPr/>
          <p:nvPr/>
        </p:nvSpPr>
        <p:spPr>
          <a:xfrm>
            <a:off x="6103917" y="2742837"/>
            <a:ext cx="3032166" cy="6056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dirty="0" smtClean="0">
                <a:solidFill>
                  <a:schemeClr val="tx1"/>
                </a:solidFill>
              </a:rPr>
              <a:t>TCP Layer</a:t>
            </a:r>
            <a:endParaRPr lang="zh-TW" altLang="en-US" sz="2400" dirty="0">
              <a:solidFill>
                <a:schemeClr val="tx1"/>
              </a:solidFill>
            </a:endParaRPr>
          </a:p>
        </p:txBody>
      </p:sp>
      <p:sp>
        <p:nvSpPr>
          <p:cNvPr id="14" name="矩形 13"/>
          <p:cNvSpPr/>
          <p:nvPr/>
        </p:nvSpPr>
        <p:spPr>
          <a:xfrm>
            <a:off x="3055917" y="2039588"/>
            <a:ext cx="3048000" cy="6898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dirty="0" smtClean="0">
                <a:solidFill>
                  <a:schemeClr val="tx1"/>
                </a:solidFill>
              </a:rPr>
              <a:t>RTP Layer</a:t>
            </a:r>
            <a:endParaRPr lang="zh-TW" altLang="en-US" sz="2400" dirty="0">
              <a:solidFill>
                <a:schemeClr val="tx1"/>
              </a:solidFill>
            </a:endParaRPr>
          </a:p>
        </p:txBody>
      </p:sp>
      <p:sp>
        <p:nvSpPr>
          <p:cNvPr id="15" name="矩形 14"/>
          <p:cNvSpPr/>
          <p:nvPr/>
        </p:nvSpPr>
        <p:spPr>
          <a:xfrm>
            <a:off x="6103917" y="2030112"/>
            <a:ext cx="1650670" cy="69995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dirty="0" smtClean="0">
                <a:solidFill>
                  <a:schemeClr val="tx1"/>
                </a:solidFill>
              </a:rPr>
              <a:t>RTCP Layer</a:t>
            </a:r>
            <a:endParaRPr lang="zh-TW" altLang="en-US" sz="2400" dirty="0">
              <a:solidFill>
                <a:schemeClr val="tx1"/>
              </a:solidFill>
            </a:endParaRPr>
          </a:p>
        </p:txBody>
      </p:sp>
      <p:sp>
        <p:nvSpPr>
          <p:cNvPr id="16" name="矩形 15"/>
          <p:cNvSpPr/>
          <p:nvPr/>
        </p:nvSpPr>
        <p:spPr>
          <a:xfrm>
            <a:off x="7752607" y="2030112"/>
            <a:ext cx="1383476" cy="6993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dirty="0" smtClean="0">
                <a:solidFill>
                  <a:schemeClr val="tx1"/>
                </a:solidFill>
              </a:rPr>
              <a:t>RTSP/SIP Layer</a:t>
            </a:r>
            <a:endParaRPr lang="zh-TW" altLang="en-US" sz="2400" dirty="0">
              <a:solidFill>
                <a:schemeClr val="tx1"/>
              </a:solidFill>
            </a:endParaRPr>
          </a:p>
        </p:txBody>
      </p:sp>
    </p:spTree>
    <p:extLst>
      <p:ext uri="{BB962C8B-B14F-4D97-AF65-F5344CB8AC3E}">
        <p14:creationId xmlns:p14="http://schemas.microsoft.com/office/powerpoint/2010/main" val="7966018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b="1" dirty="0"/>
              <a:t>Real Time Transport Protocol (RTP</a:t>
            </a:r>
            <a:r>
              <a:rPr lang="en-US" altLang="zh-TW" b="1" dirty="0" smtClean="0"/>
              <a:t>)</a:t>
            </a:r>
            <a:endParaRPr lang="zh-TW" altLang="en-US" dirty="0"/>
          </a:p>
        </p:txBody>
      </p:sp>
      <p:sp>
        <p:nvSpPr>
          <p:cNvPr id="3" name="內容版面配置區 2"/>
          <p:cNvSpPr>
            <a:spLocks noGrp="1"/>
          </p:cNvSpPr>
          <p:nvPr>
            <p:ph idx="1"/>
          </p:nvPr>
        </p:nvSpPr>
        <p:spPr>
          <a:xfrm>
            <a:off x="838200" y="1825624"/>
            <a:ext cx="10515600" cy="4530725"/>
          </a:xfrm>
        </p:spPr>
        <p:txBody>
          <a:bodyPr>
            <a:normAutofit/>
          </a:bodyPr>
          <a:lstStyle/>
          <a:p>
            <a:r>
              <a:rPr lang="en-US" altLang="zh-TW" dirty="0"/>
              <a:t>A protocol is designed to handle real-time traffic (like audio and video) of the Internet, is known as Real Time Transport Protocol (RTP). RTP must be used with UDP. It does not have any delivery mechanism like multicasting or port numbers. RTP supports different formats of files like MPEG and MJPEG. It is very sensitive to packet delays and less sensitive to packet loss. </a:t>
            </a:r>
            <a:endParaRPr lang="en-US" altLang="zh-TW" dirty="0" smtClean="0"/>
          </a:p>
          <a:p>
            <a:pPr fontAlgn="base"/>
            <a:r>
              <a:rPr lang="en-US" altLang="zh-TW" dirty="0"/>
              <a:t>Applications of RTP :</a:t>
            </a:r>
          </a:p>
          <a:p>
            <a:pPr lvl="1" fontAlgn="base"/>
            <a:r>
              <a:rPr lang="en-US" altLang="zh-TW" dirty="0"/>
              <a:t>RTP mainly helps in media mixing, sequencing and time-stamping.</a:t>
            </a:r>
          </a:p>
          <a:p>
            <a:pPr lvl="1" fontAlgn="base"/>
            <a:r>
              <a:rPr lang="en-US" altLang="zh-TW" dirty="0"/>
              <a:t>Voice over Internet Protocol (VoIP)</a:t>
            </a:r>
          </a:p>
          <a:p>
            <a:pPr lvl="1" fontAlgn="base"/>
            <a:r>
              <a:rPr lang="en-US" altLang="zh-TW" dirty="0"/>
              <a:t>Video Teleconferencing over Internet.</a:t>
            </a:r>
          </a:p>
          <a:p>
            <a:pPr lvl="1" fontAlgn="base"/>
            <a:r>
              <a:rPr lang="en-US" altLang="zh-TW" dirty="0"/>
              <a:t>Internet Audio and video streaming</a:t>
            </a:r>
            <a:r>
              <a:rPr lang="en-US" altLang="zh-TW" dirty="0" smtClean="0"/>
              <a:t>.</a:t>
            </a:r>
            <a:endParaRPr lang="en-US" altLang="zh-TW"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69</a:t>
            </a:fld>
            <a:endParaRPr lang="zh-TW" altLang="en-US"/>
          </a:p>
        </p:txBody>
      </p:sp>
    </p:spTree>
    <p:extLst>
      <p:ext uri="{BB962C8B-B14F-4D97-AF65-F5344CB8AC3E}">
        <p14:creationId xmlns:p14="http://schemas.microsoft.com/office/powerpoint/2010/main" val="1301679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Release 17</a:t>
            </a:r>
            <a:endParaRPr lang="zh-TW" altLang="en-US" dirty="0"/>
          </a:p>
        </p:txBody>
      </p:sp>
      <p:sp>
        <p:nvSpPr>
          <p:cNvPr id="3" name="內容版面配置區 2"/>
          <p:cNvSpPr>
            <a:spLocks noGrp="1"/>
          </p:cNvSpPr>
          <p:nvPr>
            <p:ph idx="1"/>
          </p:nvPr>
        </p:nvSpPr>
        <p:spPr/>
        <p:txBody>
          <a:bodyPr/>
          <a:lstStyle/>
          <a:p>
            <a:r>
              <a:rPr lang="en-US" altLang="zh-TW" dirty="0" smtClean="0"/>
              <a:t>Existing </a:t>
            </a:r>
            <a:r>
              <a:rPr lang="en-US" altLang="zh-TW" dirty="0"/>
              <a:t>features, such as MIMO, DSS, UE power saving, coverage, positioning, and URLLC are further enhanced. </a:t>
            </a:r>
            <a:endParaRPr lang="en-US" altLang="zh-TW" dirty="0" smtClean="0"/>
          </a:p>
          <a:p>
            <a:r>
              <a:rPr lang="en-US" altLang="zh-TW" dirty="0" smtClean="0"/>
              <a:t>The </a:t>
            </a:r>
            <a:r>
              <a:rPr lang="en-US" altLang="zh-TW" dirty="0"/>
              <a:t>major new use cases and deployment scenarios addressed in Release 17 include support for reduced capability (</a:t>
            </a:r>
            <a:r>
              <a:rPr lang="en-US" altLang="zh-TW" dirty="0" err="1"/>
              <a:t>RedCap</a:t>
            </a:r>
            <a:r>
              <a:rPr lang="en-US" altLang="zh-TW" dirty="0"/>
              <a:t>) UE, extension of NR operation to 71 GHz, multicast and broadcast service (MBS), and non-terrestrial networks (NTNs). </a:t>
            </a:r>
            <a:endParaRPr lang="en-US" altLang="zh-TW" dirty="0" smtClean="0"/>
          </a:p>
          <a:p>
            <a:r>
              <a:rPr lang="en-US" altLang="zh-TW" dirty="0" smtClean="0"/>
              <a:t>(Release </a:t>
            </a:r>
            <a:r>
              <a:rPr lang="en-US" altLang="zh-TW" dirty="0"/>
              <a:t>17 is the first time that 3GPP completes a full release of work all by electronic meetings</a:t>
            </a:r>
            <a:r>
              <a:rPr lang="en-US" altLang="zh-TW" dirty="0" smtClean="0"/>
              <a:t>.)</a:t>
            </a:r>
            <a:endParaRPr lang="en-US" altLang="zh-TW" dirty="0"/>
          </a:p>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a:t>
            </a:fld>
            <a:endParaRPr lang="zh-TW" altLang="en-US"/>
          </a:p>
        </p:txBody>
      </p:sp>
    </p:spTree>
    <p:extLst>
      <p:ext uri="{BB962C8B-B14F-4D97-AF65-F5344CB8AC3E}">
        <p14:creationId xmlns:p14="http://schemas.microsoft.com/office/powerpoint/2010/main" val="9031088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RTP Header Format </a:t>
            </a:r>
            <a:endParaRPr lang="zh-TW" altLang="en-US" dirty="0"/>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70</a:t>
            </a:fld>
            <a:endParaRPr lang="zh-TW" altLang="en-US"/>
          </a:p>
        </p:txBody>
      </p:sp>
      <p:pic>
        <p:nvPicPr>
          <p:cNvPr id="4098" name="Picture 2" descr="https://media.geeksforgeeks.org/wp-content/uploads/20200422175854/rt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3073" y="1589881"/>
            <a:ext cx="8820150" cy="4676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668589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838200" y="520861"/>
            <a:ext cx="10515600" cy="5937812"/>
          </a:xfrm>
        </p:spPr>
        <p:txBody>
          <a:bodyPr>
            <a:normAutofit fontScale="77500" lnSpcReduction="20000"/>
          </a:bodyPr>
          <a:lstStyle/>
          <a:p>
            <a:pPr fontAlgn="base"/>
            <a:r>
              <a:rPr lang="en-US" altLang="zh-TW" b="1" dirty="0" smtClean="0"/>
              <a:t>Version </a:t>
            </a:r>
            <a:r>
              <a:rPr lang="en-US" altLang="zh-TW" b="1" dirty="0"/>
              <a:t>:</a:t>
            </a:r>
            <a:r>
              <a:rPr lang="en-US" altLang="zh-TW" dirty="0"/>
              <a:t> This 2-bit field defines version number. The current version is 2.</a:t>
            </a:r>
          </a:p>
          <a:p>
            <a:pPr lvl="1" fontAlgn="base"/>
            <a:r>
              <a:rPr lang="en-US" altLang="zh-TW" b="1" dirty="0"/>
              <a:t>P –</a:t>
            </a:r>
            <a:r>
              <a:rPr lang="en-US" altLang="zh-TW" dirty="0"/>
              <a:t> The length of this field is 1-bit. If value is 1, then it denotes presence of padding at end of packet and if value is 0, then there is no padding.</a:t>
            </a:r>
          </a:p>
          <a:p>
            <a:pPr lvl="1" fontAlgn="base"/>
            <a:r>
              <a:rPr lang="en-US" altLang="zh-TW" b="1" dirty="0"/>
              <a:t>X –</a:t>
            </a:r>
            <a:r>
              <a:rPr lang="en-US" altLang="zh-TW" dirty="0"/>
              <a:t> The length of this field is also 1-bit. If value of this field is set to 1, then its indicates an extra extension header between data and basic header and if value is 0 then, there is no extra extension.</a:t>
            </a:r>
          </a:p>
          <a:p>
            <a:pPr lvl="1" fontAlgn="base"/>
            <a:r>
              <a:rPr lang="en-US" altLang="zh-TW" b="1" dirty="0"/>
              <a:t>Contributor count –</a:t>
            </a:r>
            <a:r>
              <a:rPr lang="en-US" altLang="zh-TW" dirty="0"/>
              <a:t> This 4-bit field indicates number of contributors. Here maximum possible number of contributor is 15 as a 4-bit field can allows number from 0 to 15.</a:t>
            </a:r>
          </a:p>
          <a:p>
            <a:pPr lvl="1" fontAlgn="base"/>
            <a:r>
              <a:rPr lang="en-US" altLang="zh-TW" b="1" dirty="0"/>
              <a:t>M –</a:t>
            </a:r>
            <a:r>
              <a:rPr lang="en-US" altLang="zh-TW" dirty="0"/>
              <a:t> The length of this field is 1-bit and it is used as end marker by application to indicate end of its data.</a:t>
            </a:r>
          </a:p>
          <a:p>
            <a:pPr lvl="1" fontAlgn="base"/>
            <a:r>
              <a:rPr lang="en-US" altLang="zh-TW" b="1" dirty="0"/>
              <a:t>Payload types –</a:t>
            </a:r>
            <a:r>
              <a:rPr lang="en-US" altLang="zh-TW" dirty="0"/>
              <a:t> This field is of length 7-bit to indicate type of payload. We list applications of some common types of payload.</a:t>
            </a:r>
          </a:p>
          <a:p>
            <a:pPr lvl="1" fontAlgn="base"/>
            <a:r>
              <a:rPr lang="en-US" altLang="zh-TW" b="1" dirty="0"/>
              <a:t>Sequence Number –</a:t>
            </a:r>
            <a:r>
              <a:rPr lang="en-US" altLang="zh-TW" dirty="0"/>
              <a:t> The length of this field is 16 bits. It is used to give serial numbers to RTP packets. It helps in sequencing. The sequence number for first packet is given a random number and then every next packet’s sequence number is incremented by 1. This field mainly helps in checking lost packets and order mismatch.</a:t>
            </a:r>
          </a:p>
          <a:p>
            <a:pPr lvl="1" fontAlgn="base"/>
            <a:r>
              <a:rPr lang="en-US" altLang="zh-TW" b="1" dirty="0"/>
              <a:t>Time Stamp –</a:t>
            </a:r>
            <a:r>
              <a:rPr lang="en-US" altLang="zh-TW" dirty="0"/>
              <a:t> The length of this field is 32-bit. It is used to find relationship between times of different RTP packets. The timestamp for first packet is given randomly and then time stamp for next packets given by sum of previous timestamp and time taken to produce first byte of current packet. The value of 1 clock tick is varying from application to application.</a:t>
            </a:r>
          </a:p>
          <a:p>
            <a:pPr lvl="1" fontAlgn="base"/>
            <a:r>
              <a:rPr lang="en-US" altLang="zh-TW" b="1" dirty="0"/>
              <a:t>Synchronization Source Identifier –</a:t>
            </a:r>
            <a:r>
              <a:rPr lang="en-US" altLang="zh-TW" dirty="0"/>
              <a:t> This is a 32-bit field used to identify and define the source. The value for this source identifier is a random number that is chosen by source itself. This mainly helps in solving conflict arises when two sources started with the same sequencing number.</a:t>
            </a:r>
          </a:p>
          <a:p>
            <a:pPr lvl="1" fontAlgn="base"/>
            <a:r>
              <a:rPr lang="en-US" altLang="zh-TW" b="1" dirty="0"/>
              <a:t>Contributor Identifier –</a:t>
            </a:r>
            <a:r>
              <a:rPr lang="en-US" altLang="zh-TW" dirty="0"/>
              <a:t> This is also a 32-bit field used for source identification where there is more than one source present in session. The mixer source use Synchronization source identifier and other remaining sources (maximum 15) use Contributor identifier</a:t>
            </a:r>
            <a:r>
              <a:rPr lang="en-US" altLang="zh-TW" dirty="0" smtClean="0"/>
              <a:t>.</a:t>
            </a:r>
            <a:endParaRPr lang="en-US" altLang="zh-TW"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71</a:t>
            </a:fld>
            <a:endParaRPr lang="zh-TW" altLang="en-US"/>
          </a:p>
        </p:txBody>
      </p:sp>
    </p:spTree>
    <p:extLst>
      <p:ext uri="{BB962C8B-B14F-4D97-AF65-F5344CB8AC3E}">
        <p14:creationId xmlns:p14="http://schemas.microsoft.com/office/powerpoint/2010/main" val="78591397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H.323</a:t>
            </a:r>
            <a:endParaRPr lang="zh-TW" altLang="en-US" dirty="0"/>
          </a:p>
        </p:txBody>
      </p:sp>
      <p:sp>
        <p:nvSpPr>
          <p:cNvPr id="3" name="內容版面配置區 2"/>
          <p:cNvSpPr>
            <a:spLocks noGrp="1"/>
          </p:cNvSpPr>
          <p:nvPr>
            <p:ph idx="1"/>
          </p:nvPr>
        </p:nvSpPr>
        <p:spPr/>
        <p:txBody>
          <a:bodyPr/>
          <a:lstStyle/>
          <a:p>
            <a:r>
              <a:rPr lang="en-US" altLang="zh-TW" dirty="0"/>
              <a:t>H.323 is one of the oldest standards which are generally used for VoIP telephony and video conferencing. It is a system of various protocols and elements that allows transferring media data over packet networks. This standard recommendation structure opens up different multimedia communication options, including telephony, video conferencing and media transfer.</a:t>
            </a:r>
          </a:p>
          <a:p>
            <a:r>
              <a:rPr lang="en-US" altLang="zh-TW" dirty="0"/>
              <a:t>One of the main benefits of H.323 standard is interoperability. With this internet protocol, solutions produced by different vendors can connect and operate with each other seamlessly.</a:t>
            </a:r>
          </a:p>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72</a:t>
            </a:fld>
            <a:endParaRPr lang="zh-TW" altLang="en-US"/>
          </a:p>
        </p:txBody>
      </p:sp>
    </p:spTree>
    <p:extLst>
      <p:ext uri="{BB962C8B-B14F-4D97-AF65-F5344CB8AC3E}">
        <p14:creationId xmlns:p14="http://schemas.microsoft.com/office/powerpoint/2010/main" val="200448717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圖片 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423064" y="106878"/>
            <a:ext cx="6768936" cy="2609810"/>
          </a:xfrm>
          <a:prstGeom prst="rect">
            <a:avLst/>
          </a:prstGeom>
        </p:spPr>
      </p:pic>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a:xfrm>
            <a:off x="838200" y="1825625"/>
            <a:ext cx="10515600" cy="4765180"/>
          </a:xfrm>
        </p:spPr>
        <p:txBody>
          <a:bodyPr>
            <a:normAutofit fontScale="92500" lnSpcReduction="10000"/>
          </a:bodyPr>
          <a:lstStyle/>
          <a:p>
            <a:endParaRPr lang="en-US" altLang="zh-TW" b="1" dirty="0" smtClean="0"/>
          </a:p>
          <a:p>
            <a:endParaRPr lang="en-US" altLang="zh-TW" b="1" dirty="0"/>
          </a:p>
          <a:p>
            <a:r>
              <a:rPr lang="en-US" altLang="zh-TW" b="1" dirty="0" smtClean="0"/>
              <a:t>Endpoint</a:t>
            </a:r>
            <a:r>
              <a:rPr lang="en-US" altLang="zh-TW" dirty="0"/>
              <a:t> is a tool used to manage H.323 device (sort of user interface). Endpoints can connect with each other using VoIP telephony or video conferencing mode.</a:t>
            </a:r>
          </a:p>
          <a:p>
            <a:r>
              <a:rPr lang="en-US" altLang="zh-TW" b="1" dirty="0"/>
              <a:t>Gateways</a:t>
            </a:r>
            <a:r>
              <a:rPr lang="en-US" altLang="zh-TW" dirty="0"/>
              <a:t> are used to connect endpoints from various networks, e.g. H.323 and ISDN. By the way the gateway performs the following functions:</a:t>
            </a:r>
          </a:p>
          <a:p>
            <a:r>
              <a:rPr lang="en-US" altLang="zh-TW" dirty="0"/>
              <a:t>Establishing connection between endpoints;</a:t>
            </a:r>
          </a:p>
          <a:p>
            <a:r>
              <a:rPr lang="en-US" altLang="zh-TW" dirty="0"/>
              <a:t>Perform audio streams transcoding;</a:t>
            </a:r>
          </a:p>
          <a:p>
            <a:r>
              <a:rPr lang="en-US" altLang="zh-TW" dirty="0" err="1"/>
              <a:t>Signalling</a:t>
            </a:r>
            <a:r>
              <a:rPr lang="en-US" altLang="zh-TW" dirty="0"/>
              <a:t> data exchange.</a:t>
            </a:r>
          </a:p>
          <a:p>
            <a:r>
              <a:rPr lang="en-US" altLang="zh-TW" dirty="0"/>
              <a:t>If the endpoints are in the same H.323 network, the gateways are not used.</a:t>
            </a:r>
          </a:p>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73</a:t>
            </a:fld>
            <a:endParaRPr lang="zh-TW" altLang="en-US"/>
          </a:p>
        </p:txBody>
      </p:sp>
    </p:spTree>
    <p:extLst>
      <p:ext uri="{BB962C8B-B14F-4D97-AF65-F5344CB8AC3E}">
        <p14:creationId xmlns:p14="http://schemas.microsoft.com/office/powerpoint/2010/main" val="244256455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lnSpcReduction="20000"/>
          </a:bodyPr>
          <a:lstStyle/>
          <a:p>
            <a:r>
              <a:rPr lang="en-US" altLang="zh-TW" b="1" dirty="0" smtClean="0"/>
              <a:t>Zone </a:t>
            </a:r>
            <a:r>
              <a:rPr lang="en-US" altLang="zh-TW" b="1" dirty="0"/>
              <a:t>controller</a:t>
            </a:r>
            <a:r>
              <a:rPr lang="en-US" altLang="zh-TW" dirty="0"/>
              <a:t> or </a:t>
            </a:r>
            <a:r>
              <a:rPr lang="en-US" altLang="zh-TW" b="1" dirty="0"/>
              <a:t>gatekeeper</a:t>
            </a:r>
            <a:r>
              <a:rPr lang="en-US" altLang="zh-TW" dirty="0"/>
              <a:t> — is the central point of the H.323 network. It is responsible for addressing calls, manages bandwidth and defines authenticity of endpoints and gateways during connection. Although H.323 recommendation does not set gatekeeper as a required element, it is impossible to use many modern features implemented in VoIP applications and video conferencing solutions without gatekeeper.</a:t>
            </a:r>
          </a:p>
          <a:p>
            <a:r>
              <a:rPr lang="en-US" altLang="zh-TW" b="1" dirty="0"/>
              <a:t>Multipoint Control Unit (MCU)</a:t>
            </a:r>
            <a:r>
              <a:rPr lang="en-US" altLang="zh-TW" dirty="0"/>
              <a:t> server is used to connect three or more endpoints during single session. All the endpoints participating in video conferencing are first connected to the MCU server, and then MCU distributes video streams to all the endpoints. MCU performs video streams transcoding in order to mix and downscale other participants video in a unique layout for every participants. This process require a lot of computational elements and resources which makes MCU a very expensive device. MCU device usually combines MCU, gateway and gatekeeper roles</a:t>
            </a:r>
            <a:r>
              <a:rPr lang="en-US" altLang="zh-TW" dirty="0" smtClean="0"/>
              <a:t>.</a:t>
            </a:r>
            <a:endParaRPr lang="en-US" altLang="zh-TW"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74</a:t>
            </a:fld>
            <a:endParaRPr lang="zh-TW" altLang="en-US"/>
          </a:p>
        </p:txBody>
      </p:sp>
    </p:spTree>
    <p:extLst>
      <p:ext uri="{BB962C8B-B14F-4D97-AF65-F5344CB8AC3E}">
        <p14:creationId xmlns:p14="http://schemas.microsoft.com/office/powerpoint/2010/main" val="381220366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75</a:t>
            </a:fld>
            <a:endParaRPr lang="zh-TW" altLang="en-US"/>
          </a:p>
        </p:txBody>
      </p:sp>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l="-111" t="5970" r="111" b="-138"/>
          <a:stretch/>
        </p:blipFill>
        <p:spPr>
          <a:xfrm>
            <a:off x="769917" y="204972"/>
            <a:ext cx="10652166" cy="5993948"/>
          </a:xfrm>
          <a:prstGeom prst="rect">
            <a:avLst/>
          </a:prstGeom>
        </p:spPr>
      </p:pic>
      <p:sp>
        <p:nvSpPr>
          <p:cNvPr id="6" name="矩形 5"/>
          <p:cNvSpPr/>
          <p:nvPr/>
        </p:nvSpPr>
        <p:spPr>
          <a:xfrm>
            <a:off x="4991975" y="6356350"/>
            <a:ext cx="2416046" cy="369332"/>
          </a:xfrm>
          <a:prstGeom prst="rect">
            <a:avLst/>
          </a:prstGeom>
        </p:spPr>
        <p:txBody>
          <a:bodyPr wrap="none">
            <a:spAutoFit/>
          </a:bodyPr>
          <a:lstStyle/>
          <a:p>
            <a:r>
              <a:rPr lang="en-US" altLang="zh-TW" dirty="0">
                <a:solidFill>
                  <a:srgbClr val="202122"/>
                </a:solidFill>
                <a:latin typeface="Arial" panose="020B0604020202020204" pitchFamily="34" charset="0"/>
              </a:rPr>
              <a:t> H.323 </a:t>
            </a:r>
            <a:r>
              <a:rPr lang="en-US" altLang="zh-TW" dirty="0" smtClean="0">
                <a:solidFill>
                  <a:srgbClr val="202122"/>
                </a:solidFill>
                <a:latin typeface="Arial" panose="020B0604020202020204" pitchFamily="34" charset="0"/>
              </a:rPr>
              <a:t>Protocol Stack</a:t>
            </a:r>
            <a:endParaRPr lang="zh-TW" altLang="en-US" dirty="0"/>
          </a:p>
        </p:txBody>
      </p:sp>
    </p:spTree>
    <p:extLst>
      <p:ext uri="{BB962C8B-B14F-4D97-AF65-F5344CB8AC3E}">
        <p14:creationId xmlns:p14="http://schemas.microsoft.com/office/powerpoint/2010/main" val="24525264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a:bodyPr>
          <a:lstStyle/>
          <a:p>
            <a:r>
              <a:rPr lang="en-US" altLang="zh-TW" dirty="0"/>
              <a:t>TCP</a:t>
            </a:r>
            <a:r>
              <a:rPr lang="en-US" altLang="zh-TW" dirty="0" smtClean="0"/>
              <a:t>:</a:t>
            </a:r>
            <a:endParaRPr lang="en-US" altLang="zh-TW" dirty="0"/>
          </a:p>
          <a:p>
            <a:pPr lvl="1"/>
            <a:r>
              <a:rPr lang="en-US" altLang="zh-TW" dirty="0"/>
              <a:t>H.225. Establishing connection between H.323-devices.</a:t>
            </a:r>
          </a:p>
          <a:p>
            <a:pPr lvl="1"/>
            <a:r>
              <a:rPr lang="en-US" altLang="zh-TW" dirty="0"/>
              <a:t>H.245. Exchanging information about new features (e.g. codecs supported). One endpoint "informs" the second endpoint about the capabilities supported (codecs) and selects a codec based on the capabilities of the second terminal.</a:t>
            </a:r>
          </a:p>
          <a:p>
            <a:r>
              <a:rPr lang="en-US" altLang="zh-TW" dirty="0"/>
              <a:t>UDP</a:t>
            </a:r>
            <a:r>
              <a:rPr lang="en-US" altLang="zh-TW" dirty="0" smtClean="0"/>
              <a:t>:</a:t>
            </a:r>
            <a:endParaRPr lang="en-US" altLang="zh-TW" dirty="0"/>
          </a:p>
          <a:p>
            <a:pPr lvl="1"/>
            <a:r>
              <a:rPr lang="en-US" altLang="zh-TW" dirty="0"/>
              <a:t>RAS. Used between endpoints, gateways and gatekeeper. It is responsible for registration, calls and statuses resolution.</a:t>
            </a:r>
          </a:p>
          <a:p>
            <a:pPr lvl="1"/>
            <a:r>
              <a:rPr lang="en-US" altLang="zh-TW" dirty="0"/>
              <a:t>RTP. Used for real-time media transmission through networks.</a:t>
            </a:r>
          </a:p>
          <a:p>
            <a:r>
              <a:rPr lang="en-US" altLang="zh-TW" dirty="0"/>
              <a:t>To terminate connection, the endpoints send a message to the gatekeeper. After that, the channel closes and the connection is terminated.</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76</a:t>
            </a:fld>
            <a:endParaRPr lang="zh-TW" altLang="en-US"/>
          </a:p>
        </p:txBody>
      </p:sp>
    </p:spTree>
    <p:extLst>
      <p:ext uri="{BB962C8B-B14F-4D97-AF65-F5344CB8AC3E}">
        <p14:creationId xmlns:p14="http://schemas.microsoft.com/office/powerpoint/2010/main" val="322951197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b="1" dirty="0"/>
              <a:t>H.323 </a:t>
            </a:r>
            <a:r>
              <a:rPr lang="en-US" altLang="zh-TW" b="1" dirty="0" smtClean="0"/>
              <a:t>Codecs</a:t>
            </a:r>
            <a:endParaRPr lang="zh-TW" altLang="en-US" dirty="0"/>
          </a:p>
        </p:txBody>
      </p:sp>
      <p:sp>
        <p:nvSpPr>
          <p:cNvPr id="3" name="內容版面配置區 2"/>
          <p:cNvSpPr>
            <a:spLocks noGrp="1"/>
          </p:cNvSpPr>
          <p:nvPr>
            <p:ph idx="1"/>
          </p:nvPr>
        </p:nvSpPr>
        <p:spPr>
          <a:xfrm>
            <a:off x="838200" y="1825625"/>
            <a:ext cx="4636325" cy="4351338"/>
          </a:xfrm>
        </p:spPr>
        <p:txBody>
          <a:bodyPr/>
          <a:lstStyle/>
          <a:p>
            <a:r>
              <a:rPr lang="en-US" altLang="zh-TW" dirty="0"/>
              <a:t>Audio exchange function is considered the main function of H.323 standards (as they had originally been used in VoIP telephony). Thus, each endpoint should support at least one codec from the G.7XX family.</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77</a:t>
            </a:fld>
            <a:endParaRPr lang="zh-TW" altLang="en-US"/>
          </a:p>
        </p:txBody>
      </p:sp>
      <p:pic>
        <p:nvPicPr>
          <p:cNvPr id="6" name="圖片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593278" y="365125"/>
            <a:ext cx="6483928" cy="6282047"/>
          </a:xfrm>
          <a:prstGeom prst="rect">
            <a:avLst/>
          </a:prstGeom>
        </p:spPr>
      </p:pic>
    </p:spTree>
    <p:extLst>
      <p:ext uri="{BB962C8B-B14F-4D97-AF65-F5344CB8AC3E}">
        <p14:creationId xmlns:p14="http://schemas.microsoft.com/office/powerpoint/2010/main" val="263761927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fontScale="92500" lnSpcReduction="10000"/>
          </a:bodyPr>
          <a:lstStyle/>
          <a:p>
            <a:r>
              <a:rPr lang="en-US" altLang="zh-TW" dirty="0"/>
              <a:t>Video communications were positioned as secondary in respect to this standard. As a consequence, video codec support was not obligatory. However, today, as video conferencing is the main task for every endpoint supporting the standard, video codecs are required. H.323 uses video codecs from H.26X codec family for video encoding.</a:t>
            </a:r>
          </a:p>
          <a:p>
            <a:r>
              <a:rPr lang="en-US" altLang="zh-TW" dirty="0"/>
              <a:t>There is a list of technical requirements for audio codecs in H.323, since sound quality is essential in VoIP telephony. The requirements are as follows:</a:t>
            </a:r>
          </a:p>
          <a:p>
            <a:pPr lvl="1"/>
            <a:r>
              <a:rPr lang="en-US" altLang="zh-TW" dirty="0"/>
              <a:t>Low level of delay;</a:t>
            </a:r>
          </a:p>
          <a:p>
            <a:pPr lvl="1"/>
            <a:r>
              <a:rPr lang="en-US" altLang="zh-TW" dirty="0"/>
              <a:t>Lost packets recovering;</a:t>
            </a:r>
          </a:p>
          <a:p>
            <a:pPr lvl="1"/>
            <a:r>
              <a:rPr lang="en-US" altLang="zh-TW" dirty="0"/>
              <a:t>High sound quality;</a:t>
            </a:r>
          </a:p>
          <a:p>
            <a:pPr lvl="1"/>
            <a:r>
              <a:rPr lang="en-US" altLang="zh-TW" dirty="0"/>
              <a:t>Narrow bandwidth (no more than 8 </a:t>
            </a:r>
            <a:r>
              <a:rPr lang="en-US" altLang="zh-TW" dirty="0" err="1"/>
              <a:t>kbit</a:t>
            </a:r>
            <a:r>
              <a:rPr lang="en-US" altLang="zh-TW" dirty="0"/>
              <a:t>/s</a:t>
            </a:r>
            <a:r>
              <a:rPr lang="en-US" altLang="zh-TW" dirty="0" smtClean="0"/>
              <a:t>).</a:t>
            </a:r>
            <a:endParaRPr lang="en-US" altLang="zh-TW"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78</a:t>
            </a:fld>
            <a:endParaRPr lang="zh-TW" altLang="en-US"/>
          </a:p>
        </p:txBody>
      </p:sp>
    </p:spTree>
    <p:extLst>
      <p:ext uri="{BB962C8B-B14F-4D97-AF65-F5344CB8AC3E}">
        <p14:creationId xmlns:p14="http://schemas.microsoft.com/office/powerpoint/2010/main" val="48430291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rmAutofit/>
          </a:bodyPr>
          <a:lstStyle/>
          <a:p>
            <a:r>
              <a:rPr lang="en-US" altLang="zh-TW" dirty="0"/>
              <a:t>G.7XX family codecs meet these requirements. However, bandwidth requirement is met by few G.7XX codecs.</a:t>
            </a:r>
          </a:p>
          <a:p>
            <a:r>
              <a:rPr lang="en-US" altLang="zh-TW" dirty="0"/>
              <a:t>By default, H.323 uses the G.711 codec with high bandwidth rate (about 64 </a:t>
            </a:r>
            <a:r>
              <a:rPr lang="en-US" altLang="zh-TW" dirty="0" err="1"/>
              <a:t>kbit</a:t>
            </a:r>
            <a:r>
              <a:rPr lang="en-US" altLang="zh-TW" dirty="0"/>
              <a:t>/s). However G.711 is considered to be outdated. Its sampling frequency (converting analog signal into digital signal) is only 8kHz, while G.722.1 has twice as high frequency (16kHz). Low frequency codecs such as G.723 (5.3/6.3kbps) and G.729 (8kbps) were used for the Internet connections initially. As for video codecs, every modern H.323 endpoint should support H.264, which become a standard. </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79</a:t>
            </a:fld>
            <a:endParaRPr lang="zh-TW" altLang="en-US"/>
          </a:p>
        </p:txBody>
      </p:sp>
    </p:spTree>
    <p:extLst>
      <p:ext uri="{BB962C8B-B14F-4D97-AF65-F5344CB8AC3E}">
        <p14:creationId xmlns:p14="http://schemas.microsoft.com/office/powerpoint/2010/main" val="1626659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245485" y="3114525"/>
            <a:ext cx="7743466" cy="3606950"/>
          </a:xfrm>
          <a:prstGeom prst="rect">
            <a:avLst/>
          </a:prstGeom>
        </p:spPr>
      </p:pic>
      <p:sp>
        <p:nvSpPr>
          <p:cNvPr id="2" name="標題 1"/>
          <p:cNvSpPr>
            <a:spLocks noGrp="1"/>
          </p:cNvSpPr>
          <p:nvPr>
            <p:ph type="title"/>
          </p:nvPr>
        </p:nvSpPr>
        <p:spPr/>
        <p:txBody>
          <a:bodyPr/>
          <a:lstStyle/>
          <a:p>
            <a:r>
              <a:rPr lang="en-US" altLang="zh-TW" dirty="0"/>
              <a:t>Release 18</a:t>
            </a:r>
            <a:endParaRPr lang="zh-TW" altLang="en-US" dirty="0"/>
          </a:p>
        </p:txBody>
      </p:sp>
      <p:sp>
        <p:nvSpPr>
          <p:cNvPr id="3" name="內容版面配置區 2"/>
          <p:cNvSpPr>
            <a:spLocks noGrp="1"/>
          </p:cNvSpPr>
          <p:nvPr>
            <p:ph idx="1"/>
          </p:nvPr>
        </p:nvSpPr>
        <p:spPr/>
        <p:txBody>
          <a:bodyPr>
            <a:normAutofit/>
          </a:bodyPr>
          <a:lstStyle/>
          <a:p>
            <a:r>
              <a:rPr lang="en-US" altLang="zh-TW" dirty="0"/>
              <a:t>3GPP will continue to study and add functionality in Release 18 to enhance 5G performance by working in the areas of network energy savings, coverage, mobility support, MIMO evolution, MBS, and </a:t>
            </a:r>
            <a:r>
              <a:rPr lang="en-US" altLang="zh-TW" dirty="0" smtClean="0"/>
              <a:t>positioning.</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8</a:t>
            </a:fld>
            <a:endParaRPr lang="zh-TW" altLang="en-US"/>
          </a:p>
        </p:txBody>
      </p:sp>
    </p:spTree>
    <p:extLst>
      <p:ext uri="{BB962C8B-B14F-4D97-AF65-F5344CB8AC3E}">
        <p14:creationId xmlns:p14="http://schemas.microsoft.com/office/powerpoint/2010/main" val="227984374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Quality of experience (</a:t>
            </a:r>
            <a:r>
              <a:rPr lang="en-US" altLang="zh-TW" dirty="0" err="1"/>
              <a:t>QoE</a:t>
            </a:r>
            <a:r>
              <a:rPr lang="en-US" altLang="zh-TW" dirty="0"/>
              <a:t>)</a:t>
            </a:r>
            <a:endParaRPr lang="zh-TW" altLang="en-US" dirty="0"/>
          </a:p>
        </p:txBody>
      </p:sp>
      <p:sp>
        <p:nvSpPr>
          <p:cNvPr id="3" name="內容版面配置區 2"/>
          <p:cNvSpPr>
            <a:spLocks noGrp="1"/>
          </p:cNvSpPr>
          <p:nvPr>
            <p:ph idx="1"/>
          </p:nvPr>
        </p:nvSpPr>
        <p:spPr/>
        <p:txBody>
          <a:bodyPr/>
          <a:lstStyle/>
          <a:p>
            <a:r>
              <a:rPr lang="en-US" altLang="zh-TW" dirty="0" err="1" smtClean="0"/>
              <a:t>QoE</a:t>
            </a:r>
            <a:r>
              <a:rPr lang="en-US" altLang="zh-TW" dirty="0" smtClean="0"/>
              <a:t> </a:t>
            </a:r>
            <a:r>
              <a:rPr lang="en-US" altLang="zh-TW" dirty="0"/>
              <a:t>is a measure of the delight or annoyance of a customer's experiences with a service (e.g., web browsing, phone call, TV broadcast</a:t>
            </a:r>
            <a:r>
              <a:rPr lang="en-US" altLang="zh-TW" dirty="0" smtClean="0"/>
              <a:t>).</a:t>
            </a:r>
          </a:p>
          <a:p>
            <a:r>
              <a:rPr lang="en-US" altLang="zh-TW" dirty="0" err="1" smtClean="0"/>
              <a:t>QoE</a:t>
            </a:r>
            <a:r>
              <a:rPr lang="en-US" altLang="zh-TW" dirty="0" smtClean="0"/>
              <a:t> </a:t>
            </a:r>
            <a:r>
              <a:rPr lang="en-US" altLang="zh-TW" dirty="0"/>
              <a:t>focuses on the entire service experience; it is a holistic concept, similar to the field of user experience, but with its roots in </a:t>
            </a:r>
            <a:r>
              <a:rPr lang="en-US" altLang="zh-TW" dirty="0" smtClean="0"/>
              <a:t>telecommunication.</a:t>
            </a:r>
          </a:p>
          <a:p>
            <a:r>
              <a:rPr lang="en-US" altLang="zh-TW" dirty="0" err="1" smtClean="0"/>
              <a:t>QoE</a:t>
            </a:r>
            <a:r>
              <a:rPr lang="en-US" altLang="zh-TW" dirty="0" smtClean="0"/>
              <a:t> </a:t>
            </a:r>
            <a:r>
              <a:rPr lang="en-US" altLang="zh-TW" dirty="0"/>
              <a:t>is an emerging multidisciplinary field based on social psychology, cognitive science, economics, and engineering science, focused on understanding overall human quality requirements.</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80</a:t>
            </a:fld>
            <a:endParaRPr lang="zh-TW" altLang="en-US"/>
          </a:p>
        </p:txBody>
      </p:sp>
    </p:spTree>
    <p:extLst>
      <p:ext uri="{BB962C8B-B14F-4D97-AF65-F5344CB8AC3E}">
        <p14:creationId xmlns:p14="http://schemas.microsoft.com/office/powerpoint/2010/main" val="138946144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err="1"/>
              <a:t>QoE</a:t>
            </a:r>
            <a:r>
              <a:rPr lang="en-US" altLang="zh-TW" dirty="0"/>
              <a:t> measurement</a:t>
            </a:r>
            <a:endParaRPr lang="zh-TW" altLang="en-US" dirty="0"/>
          </a:p>
        </p:txBody>
      </p:sp>
      <p:sp>
        <p:nvSpPr>
          <p:cNvPr id="3" name="內容版面配置區 2"/>
          <p:cNvSpPr>
            <a:spLocks noGrp="1"/>
          </p:cNvSpPr>
          <p:nvPr>
            <p:ph idx="1"/>
          </p:nvPr>
        </p:nvSpPr>
        <p:spPr/>
        <p:txBody>
          <a:bodyPr/>
          <a:lstStyle/>
          <a:p>
            <a:r>
              <a:rPr lang="en-US" altLang="zh-TW" dirty="0"/>
              <a:t>As a measure of the end-to-end performance at the service level from the user's perspective, </a:t>
            </a:r>
            <a:r>
              <a:rPr lang="en-US" altLang="zh-TW" dirty="0" err="1"/>
              <a:t>QoE</a:t>
            </a:r>
            <a:r>
              <a:rPr lang="en-US" altLang="zh-TW" dirty="0"/>
              <a:t> is an important metric for the design of systems and engineering processes. This is particularly relevant for video services because – due to their high traffic demands –, bad network performance may highly affect the user's </a:t>
            </a:r>
            <a:r>
              <a:rPr lang="en-US" altLang="zh-TW" dirty="0" smtClean="0"/>
              <a:t>experience. So</a:t>
            </a:r>
            <a:r>
              <a:rPr lang="en-US" altLang="zh-TW" dirty="0"/>
              <a:t>, when designing systems, the expected output, i.e. the expected </a:t>
            </a:r>
            <a:r>
              <a:rPr lang="en-US" altLang="zh-TW" dirty="0" err="1"/>
              <a:t>QoE</a:t>
            </a:r>
            <a:r>
              <a:rPr lang="en-US" altLang="zh-TW" dirty="0"/>
              <a:t>, is often taken into account – also as a system output metric and optimization goal.</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81</a:t>
            </a:fld>
            <a:endParaRPr lang="zh-TW" altLang="en-US"/>
          </a:p>
        </p:txBody>
      </p:sp>
    </p:spTree>
    <p:extLst>
      <p:ext uri="{BB962C8B-B14F-4D97-AF65-F5344CB8AC3E}">
        <p14:creationId xmlns:p14="http://schemas.microsoft.com/office/powerpoint/2010/main" val="364070855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r>
              <a:rPr lang="en-US" altLang="zh-TW" dirty="0"/>
              <a:t>To measure this level of </a:t>
            </a:r>
            <a:r>
              <a:rPr lang="en-US" altLang="zh-TW" dirty="0" err="1"/>
              <a:t>QoE</a:t>
            </a:r>
            <a:r>
              <a:rPr lang="en-US" altLang="zh-TW" dirty="0"/>
              <a:t>, human ratings can be used. The </a:t>
            </a:r>
            <a:r>
              <a:rPr lang="en-US" altLang="zh-TW" b="1" dirty="0">
                <a:solidFill>
                  <a:srgbClr val="0000FF"/>
                </a:solidFill>
              </a:rPr>
              <a:t>mean opinion score (MOS)</a:t>
            </a:r>
            <a:r>
              <a:rPr lang="en-US" altLang="zh-TW" dirty="0"/>
              <a:t> is a widely used measure for assessing the quality of media signals. It is a limited form of </a:t>
            </a:r>
            <a:r>
              <a:rPr lang="en-US" altLang="zh-TW" dirty="0" err="1"/>
              <a:t>QoE</a:t>
            </a:r>
            <a:r>
              <a:rPr lang="en-US" altLang="zh-TW" dirty="0"/>
              <a:t> measurement, relating to a specific media type, in a controlled environment and without explicitly taking into account user expectations. The MOS as an indicator of experienced quality has been used for audio and speech communication, as well as for the assessment of quality of Internet video, television and other multimedia signals</a:t>
            </a:r>
            <a:r>
              <a:rPr lang="en-US" altLang="zh-TW" dirty="0" smtClean="0"/>
              <a:t>, </a:t>
            </a:r>
            <a:r>
              <a:rPr lang="en-US" altLang="zh-TW" dirty="0"/>
              <a:t>and web browsing</a:t>
            </a:r>
            <a:r>
              <a:rPr lang="en-US" altLang="zh-TW" dirty="0" smtClean="0"/>
              <a:t>. </a:t>
            </a:r>
            <a:r>
              <a:rPr lang="en-US" altLang="zh-TW" dirty="0"/>
              <a:t>Due to inherent limitations in measuring </a:t>
            </a:r>
            <a:r>
              <a:rPr lang="en-US" altLang="zh-TW" dirty="0" err="1"/>
              <a:t>QoE</a:t>
            </a:r>
            <a:r>
              <a:rPr lang="en-US" altLang="zh-TW" dirty="0"/>
              <a:t> in a single scalar value, the usefulness of the MOS is often debated.</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82</a:t>
            </a:fld>
            <a:endParaRPr lang="zh-TW" altLang="en-US"/>
          </a:p>
        </p:txBody>
      </p:sp>
    </p:spTree>
    <p:extLst>
      <p:ext uri="{BB962C8B-B14F-4D97-AF65-F5344CB8AC3E}">
        <p14:creationId xmlns:p14="http://schemas.microsoft.com/office/powerpoint/2010/main" val="274045120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Reference</a:t>
            </a:r>
            <a:endParaRPr lang="zh-TW" altLang="en-US" dirty="0"/>
          </a:p>
        </p:txBody>
      </p:sp>
      <p:sp>
        <p:nvSpPr>
          <p:cNvPr id="3" name="內容版面配置區 2"/>
          <p:cNvSpPr>
            <a:spLocks noGrp="1"/>
          </p:cNvSpPr>
          <p:nvPr>
            <p:ph idx="1"/>
          </p:nvPr>
        </p:nvSpPr>
        <p:spPr>
          <a:xfrm>
            <a:off x="837235" y="1825624"/>
            <a:ext cx="10515600" cy="4714071"/>
          </a:xfrm>
        </p:spPr>
        <p:txBody>
          <a:bodyPr>
            <a:normAutofit fontScale="77500" lnSpcReduction="20000"/>
          </a:bodyPr>
          <a:lstStyle/>
          <a:p>
            <a:r>
              <a:rPr lang="en-US" altLang="zh-TW" dirty="0" err="1"/>
              <a:t>Xingqin</a:t>
            </a:r>
            <a:r>
              <a:rPr lang="en-US" altLang="zh-TW" dirty="0"/>
              <a:t> Lin, "An Overview of 5G Advanced Evolution in 3GPP Release 18," IEEE Communications Standards Magazine, Vol. 6, </a:t>
            </a:r>
            <a:r>
              <a:rPr lang="en-US" altLang="zh-TW" dirty="0" err="1"/>
              <a:t>Iss</a:t>
            </a:r>
            <a:r>
              <a:rPr lang="en-US" altLang="zh-TW" dirty="0"/>
              <a:t>. 3, pp. 77-83, Sep. </a:t>
            </a:r>
            <a:r>
              <a:rPr lang="en-US" altLang="zh-TW" dirty="0" smtClean="0"/>
              <a:t>2022.</a:t>
            </a:r>
          </a:p>
          <a:p>
            <a:r>
              <a:rPr lang="en-US" altLang="zh-TW" dirty="0" err="1"/>
              <a:t>Wanshi</a:t>
            </a:r>
            <a:r>
              <a:rPr lang="en-US" altLang="zh-TW" dirty="0"/>
              <a:t> Chen and </a:t>
            </a:r>
            <a:r>
              <a:rPr lang="en-US" altLang="zh-TW" dirty="0" err="1"/>
              <a:t>Puneet</a:t>
            </a:r>
            <a:r>
              <a:rPr lang="en-US" altLang="zh-TW" dirty="0"/>
              <a:t> </a:t>
            </a:r>
            <a:r>
              <a:rPr lang="en-US" altLang="zh-TW" dirty="0" smtClean="0"/>
              <a:t>Jain, </a:t>
            </a:r>
            <a:r>
              <a:rPr lang="en-US" altLang="zh-TW" dirty="0"/>
              <a:t>3GPP Release 18 Overview: A World of 5G-Advanced, </a:t>
            </a:r>
            <a:r>
              <a:rPr lang="en-US" altLang="zh-TW" dirty="0" smtClean="0"/>
              <a:t>Feb. </a:t>
            </a:r>
            <a:r>
              <a:rPr lang="en-US" altLang="zh-TW" dirty="0"/>
              <a:t>2, 2023. https://atis.org/?</a:t>
            </a:r>
            <a:r>
              <a:rPr lang="en-US" altLang="zh-TW" dirty="0" smtClean="0"/>
              <a:t>smd_process_download=1&amp;download_id=1732913 </a:t>
            </a:r>
          </a:p>
          <a:p>
            <a:r>
              <a:rPr lang="en-US" altLang="zh-TW" dirty="0"/>
              <a:t>Heinz </a:t>
            </a:r>
            <a:r>
              <a:rPr lang="en-US" altLang="zh-TW" dirty="0" smtClean="0"/>
              <a:t>MELLEIN, “5G </a:t>
            </a:r>
            <a:r>
              <a:rPr lang="en-US" altLang="zh-TW" dirty="0"/>
              <a:t>ADVANCED &amp; PROSPECT OF </a:t>
            </a:r>
            <a:r>
              <a:rPr lang="en-US" altLang="zh-TW" dirty="0" smtClean="0"/>
              <a:t>3GPP R18 </a:t>
            </a:r>
            <a:r>
              <a:rPr lang="en-US" altLang="zh-TW" dirty="0"/>
              <a:t>EVOLUTION AND BEYOND</a:t>
            </a:r>
            <a:r>
              <a:rPr lang="en-US" altLang="zh-TW" dirty="0" smtClean="0"/>
              <a:t>,” </a:t>
            </a:r>
            <a:r>
              <a:rPr lang="en-US" altLang="zh-TW" dirty="0"/>
              <a:t>R&amp;S Taiwan Webinar on 5G and beyond – June </a:t>
            </a:r>
            <a:r>
              <a:rPr lang="en-US" altLang="zh-TW" dirty="0" smtClean="0"/>
              <a:t>2022.</a:t>
            </a:r>
            <a:r>
              <a:rPr lang="en-US" altLang="zh-TW" dirty="0"/>
              <a:t/>
            </a:r>
            <a:br>
              <a:rPr lang="en-US" altLang="zh-TW" dirty="0"/>
            </a:br>
            <a:r>
              <a:rPr lang="en-US" altLang="zh-TW" dirty="0"/>
              <a:t>https://www.rohde-schwarz.taipei/data/activity/file/1656645404273831899.pdf</a:t>
            </a:r>
          </a:p>
          <a:p>
            <a:r>
              <a:rPr lang="en-US" altLang="zh-TW" dirty="0" smtClean="0"/>
              <a:t>3GPP TS 23.501 V18.4.0 (2023-12) Technical Specification (Release 18)</a:t>
            </a:r>
          </a:p>
          <a:p>
            <a:r>
              <a:rPr lang="en-US" altLang="zh-TW" dirty="0" smtClean="0"/>
              <a:t>Open5GS, https</a:t>
            </a:r>
            <a:r>
              <a:rPr lang="en-US" altLang="zh-TW" dirty="0"/>
              <a:t>://open5gs.org/open5gs/docs/guide/01-quickstart</a:t>
            </a:r>
            <a:r>
              <a:rPr lang="en-US" altLang="zh-TW" dirty="0" smtClean="0"/>
              <a:t>/</a:t>
            </a:r>
          </a:p>
          <a:p>
            <a:r>
              <a:rPr lang="en-US" altLang="zh-TW" dirty="0"/>
              <a:t>Real-time Transport Protocol, Wikipedia, https://</a:t>
            </a:r>
            <a:r>
              <a:rPr lang="en-US" altLang="zh-TW" dirty="0" smtClean="0"/>
              <a:t>en.wikipedia.org/wiki/Real-time_Transport_Protocol</a:t>
            </a:r>
          </a:p>
          <a:p>
            <a:r>
              <a:rPr lang="en-US" altLang="zh-TW" dirty="0"/>
              <a:t>https://www.geeksforgeeks.org/real-time-transport-protocol-rtp</a:t>
            </a:r>
            <a:r>
              <a:rPr lang="en-US" altLang="zh-TW" dirty="0" smtClean="0"/>
              <a:t>/</a:t>
            </a:r>
          </a:p>
          <a:p>
            <a:r>
              <a:rPr lang="en-US" altLang="zh-TW" dirty="0"/>
              <a:t>https://</a:t>
            </a:r>
            <a:r>
              <a:rPr lang="en-US" altLang="zh-TW" dirty="0" smtClean="0"/>
              <a:t>trueconf.com/standart-h323.html</a:t>
            </a:r>
          </a:p>
          <a:p>
            <a:r>
              <a:rPr lang="en-US" altLang="zh-TW" dirty="0"/>
              <a:t>https://en.wikipedia.org/wiki/Quality_of_experience</a:t>
            </a:r>
            <a:endParaRPr lang="en-US" altLang="zh-TW" dirty="0" smtClean="0"/>
          </a:p>
          <a:p>
            <a:endParaRPr lang="en-US" altLang="zh-TW" dirty="0" smtClean="0"/>
          </a:p>
          <a:p>
            <a:endParaRPr lang="en-US" altLang="zh-TW" dirty="0" smtClean="0"/>
          </a:p>
          <a:p>
            <a:endParaRPr lang="en-US" altLang="zh-TW" dirty="0" smtClean="0"/>
          </a:p>
          <a:p>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83</a:t>
            </a:fld>
            <a:endParaRPr lang="zh-TW" altLang="en-US"/>
          </a:p>
        </p:txBody>
      </p:sp>
    </p:spTree>
    <p:extLst>
      <p:ext uri="{BB962C8B-B14F-4D97-AF65-F5344CB8AC3E}">
        <p14:creationId xmlns:p14="http://schemas.microsoft.com/office/powerpoint/2010/main" val="249903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Network Energy Saving</a:t>
            </a:r>
            <a:endParaRPr lang="zh-TW" altLang="en-US" dirty="0"/>
          </a:p>
        </p:txBody>
      </p:sp>
      <p:sp>
        <p:nvSpPr>
          <p:cNvPr id="3" name="內容版面配置區 2"/>
          <p:cNvSpPr>
            <a:spLocks noGrp="1"/>
          </p:cNvSpPr>
          <p:nvPr>
            <p:ph idx="1"/>
          </p:nvPr>
        </p:nvSpPr>
        <p:spPr/>
        <p:txBody>
          <a:bodyPr>
            <a:normAutofit lnSpcReduction="10000"/>
          </a:bodyPr>
          <a:lstStyle/>
          <a:p>
            <a:r>
              <a:rPr lang="en-US" altLang="zh-TW" dirty="0"/>
              <a:t>Impetus for saving network energy has grown </a:t>
            </a:r>
            <a:r>
              <a:rPr lang="en-US" altLang="zh-TW" dirty="0" err="1"/>
              <a:t>remarkedly</a:t>
            </a:r>
            <a:r>
              <a:rPr lang="en-US" altLang="zh-TW" dirty="0"/>
              <a:t> as energy cost has become a major part of network operating expenses (OPEX</a:t>
            </a:r>
            <a:r>
              <a:rPr lang="en-US" altLang="zh-TW" dirty="0" smtClean="0"/>
              <a:t>). </a:t>
            </a:r>
            <a:r>
              <a:rPr lang="en-US" altLang="zh-TW" dirty="0"/>
              <a:t>Besides, reductions in network energy consumption are imperative for operators to ultimately achieve the sustainability objective of net zero to help combat climate change. </a:t>
            </a:r>
            <a:endParaRPr lang="en-US" altLang="zh-TW" dirty="0" smtClean="0"/>
          </a:p>
          <a:p>
            <a:r>
              <a:rPr lang="en-US" altLang="zh-TW" dirty="0" smtClean="0"/>
              <a:t>5G </a:t>
            </a:r>
            <a:r>
              <a:rPr lang="en-US" altLang="zh-TW" dirty="0"/>
              <a:t>NR is significantly more energy efficient in terms of energy consumption per bit than the previous generations of mobile technologies. However, due to increasingly dense deployment of 5G networks, use of massive MIMO, much larger bandwidths, and support of more frequency bands, 5G networks would lead to higher energy consumption if proper energy saving measures are not applied. </a:t>
            </a:r>
            <a:endParaRPr lang="zh-TW" altLang="en-US" dirty="0"/>
          </a:p>
        </p:txBody>
      </p:sp>
      <p:sp>
        <p:nvSpPr>
          <p:cNvPr id="4" name="投影片編號版面配置區 3"/>
          <p:cNvSpPr>
            <a:spLocks noGrp="1"/>
          </p:cNvSpPr>
          <p:nvPr>
            <p:ph type="sldNum" sz="quarter" idx="12"/>
          </p:nvPr>
        </p:nvSpPr>
        <p:spPr/>
        <p:txBody>
          <a:bodyPr/>
          <a:lstStyle/>
          <a:p>
            <a:fld id="{C009F025-D443-435C-B24C-1E397C54B5D3}" type="slidenum">
              <a:rPr lang="zh-TW" altLang="en-US" smtClean="0"/>
              <a:t>9</a:t>
            </a:fld>
            <a:endParaRPr lang="zh-TW" altLang="en-US"/>
          </a:p>
        </p:txBody>
      </p:sp>
    </p:spTree>
    <p:extLst>
      <p:ext uri="{BB962C8B-B14F-4D97-AF65-F5344CB8AC3E}">
        <p14:creationId xmlns:p14="http://schemas.microsoft.com/office/powerpoint/2010/main" val="4089443933"/>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6628</TotalTime>
  <Words>8471</Words>
  <Application>Microsoft Office PowerPoint</Application>
  <PresentationFormat>寬螢幕</PresentationFormat>
  <Paragraphs>689</Paragraphs>
  <Slides>83</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83</vt:i4>
      </vt:variant>
    </vt:vector>
  </HeadingPairs>
  <TitlesOfParts>
    <vt:vector size="89" baseType="lpstr">
      <vt:lpstr>新細明體</vt:lpstr>
      <vt:lpstr>Arial</vt:lpstr>
      <vt:lpstr>Calibri</vt:lpstr>
      <vt:lpstr>Calibri Light</vt:lpstr>
      <vt:lpstr>Verdana</vt:lpstr>
      <vt:lpstr>Office 佈景主題</vt:lpstr>
      <vt:lpstr>次世代接取系統整合</vt:lpstr>
      <vt:lpstr>Outline</vt:lpstr>
      <vt:lpstr>1. 次世代接取系統整合技術介紹</vt:lpstr>
      <vt:lpstr>PowerPoint 簡報</vt:lpstr>
      <vt:lpstr>Release 15</vt:lpstr>
      <vt:lpstr>Release 16</vt:lpstr>
      <vt:lpstr>Release 17</vt:lpstr>
      <vt:lpstr>Release 18</vt:lpstr>
      <vt:lpstr>Network Energy Saving</vt:lpstr>
      <vt:lpstr>Coverage Enhancement</vt:lpstr>
      <vt:lpstr>Enhanced Mobility Support </vt:lpstr>
      <vt:lpstr>MIMO Evolution</vt:lpstr>
      <vt:lpstr>Multicast and Broadcast</vt:lpstr>
      <vt:lpstr>Improved Positioning</vt:lpstr>
      <vt:lpstr>Ranging based Services and Sidelink Positioning</vt:lpstr>
      <vt:lpstr>Flexible Spectrum Use</vt:lpstr>
      <vt:lpstr>PowerPoint 簡報</vt:lpstr>
      <vt:lpstr>PowerPoint 簡報</vt:lpstr>
      <vt:lpstr>PowerPoint 簡報</vt:lpstr>
      <vt:lpstr>PowerPoint 簡報</vt:lpstr>
      <vt:lpstr>Diverse 5G Devices</vt:lpstr>
      <vt:lpstr>5G Consumer Devices</vt:lpstr>
      <vt:lpstr>PowerPoint 簡報</vt:lpstr>
      <vt:lpstr>PowerPoint 簡報</vt:lpstr>
      <vt:lpstr>Support for eXtended Reality and Media Services (XRM) </vt:lpstr>
      <vt:lpstr>PowerPoint 簡報</vt:lpstr>
      <vt:lpstr>5G Devices for Verticals</vt:lpstr>
      <vt:lpstr>PowerPoint 簡報</vt:lpstr>
      <vt:lpstr>PowerPoint 簡報</vt:lpstr>
      <vt:lpstr>PowerPoint 簡報</vt:lpstr>
      <vt:lpstr>PowerPoint 簡報</vt:lpstr>
      <vt:lpstr>Vehicle-Mounted Relays</vt:lpstr>
      <vt:lpstr>Evolved Network Topology</vt:lpstr>
      <vt:lpstr> </vt:lpstr>
      <vt:lpstr>PowerPoint 簡報</vt:lpstr>
      <vt:lpstr>PowerPoint 簡報</vt:lpstr>
      <vt:lpstr>PowerPoint 簡報</vt:lpstr>
      <vt:lpstr>PowerPoint 簡報</vt:lpstr>
      <vt:lpstr>PowerPoint 簡報</vt:lpstr>
      <vt:lpstr>Satellite-related enhancements </vt:lpstr>
      <vt:lpstr>PowerPoint 簡報</vt:lpstr>
      <vt:lpstr>Enhanced support of Non-Public Networks</vt:lpstr>
      <vt:lpstr>Support for Deterministic Networking</vt:lpstr>
      <vt:lpstr>PowerPoint 簡報</vt:lpstr>
      <vt:lpstr>Support for Service Function Chaining (SFC) in 5GS</vt:lpstr>
      <vt:lpstr>PowerPoint 簡報</vt:lpstr>
      <vt:lpstr>Personal IoT Network (PIN)</vt:lpstr>
      <vt:lpstr>PowerPoint 簡報</vt:lpstr>
      <vt:lpstr>Data-Driven and AI-Powered 5G</vt:lpstr>
      <vt:lpstr>PowerPoint 簡報</vt:lpstr>
      <vt:lpstr>PowerPoint 簡報</vt:lpstr>
      <vt:lpstr>PowerPoint 簡報</vt:lpstr>
      <vt:lpstr>PowerPoint 簡報</vt:lpstr>
      <vt:lpstr>5G system support for AI/ML-based Services</vt:lpstr>
      <vt:lpstr>PowerPoint 簡報</vt:lpstr>
      <vt:lpstr>5QI</vt:lpstr>
      <vt:lpstr>PowerPoint 簡報</vt:lpstr>
      <vt:lpstr>PowerPoint 簡報</vt:lpstr>
      <vt:lpstr>PowerPoint 簡報</vt:lpstr>
      <vt:lpstr>PowerPoint 簡報</vt:lpstr>
      <vt:lpstr>PowerPoint 簡報</vt:lpstr>
      <vt:lpstr>PowerPoint 簡報</vt:lpstr>
      <vt:lpstr>PowerPoint 簡報</vt:lpstr>
      <vt:lpstr>Multimedia Protocol</vt:lpstr>
      <vt:lpstr>PowerPoint 簡報</vt:lpstr>
      <vt:lpstr>PowerPoint 簡報</vt:lpstr>
      <vt:lpstr>PowerPoint 簡報</vt:lpstr>
      <vt:lpstr>PowerPoint 簡報</vt:lpstr>
      <vt:lpstr>Real Time Transport Protocol (RTP)</vt:lpstr>
      <vt:lpstr>RTP Header Format </vt:lpstr>
      <vt:lpstr>PowerPoint 簡報</vt:lpstr>
      <vt:lpstr>H.323</vt:lpstr>
      <vt:lpstr>PowerPoint 簡報</vt:lpstr>
      <vt:lpstr>PowerPoint 簡報</vt:lpstr>
      <vt:lpstr>PowerPoint 簡報</vt:lpstr>
      <vt:lpstr>PowerPoint 簡報</vt:lpstr>
      <vt:lpstr>H.323 Codecs</vt:lpstr>
      <vt:lpstr>PowerPoint 簡報</vt:lpstr>
      <vt:lpstr>PowerPoint 簡報</vt:lpstr>
      <vt:lpstr>Quality of experience (QoE)</vt:lpstr>
      <vt:lpstr>QoE measurement</vt:lpstr>
      <vt:lpstr>PowerPoint 簡報</vt:lpstr>
      <vt:lpstr>Reference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User Plane Management</dc:title>
  <dc:creator>Windows 使用者</dc:creator>
  <cp:lastModifiedBy>user</cp:lastModifiedBy>
  <cp:revision>122</cp:revision>
  <dcterms:created xsi:type="dcterms:W3CDTF">2024-01-26T08:40:12Z</dcterms:created>
  <dcterms:modified xsi:type="dcterms:W3CDTF">2024-12-14T02:55:36Z</dcterms:modified>
</cp:coreProperties>
</file>