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95"/>
  </p:notesMasterIdLst>
  <p:handoutMasterIdLst>
    <p:handoutMasterId r:id="rId96"/>
  </p:handoutMasterIdLst>
  <p:sldIdLst>
    <p:sldId id="307" r:id="rId2"/>
    <p:sldId id="308" r:id="rId3"/>
    <p:sldId id="417" r:id="rId4"/>
    <p:sldId id="418" r:id="rId5"/>
    <p:sldId id="458" r:id="rId6"/>
    <p:sldId id="459" r:id="rId7"/>
    <p:sldId id="460" r:id="rId8"/>
    <p:sldId id="461" r:id="rId9"/>
    <p:sldId id="462" r:id="rId10"/>
    <p:sldId id="433" r:id="rId11"/>
    <p:sldId id="551" r:id="rId12"/>
    <p:sldId id="327" r:id="rId13"/>
    <p:sldId id="540" r:id="rId14"/>
    <p:sldId id="542" r:id="rId15"/>
    <p:sldId id="541" r:id="rId16"/>
    <p:sldId id="543" r:id="rId17"/>
    <p:sldId id="539" r:id="rId18"/>
    <p:sldId id="423" r:id="rId19"/>
    <p:sldId id="422" r:id="rId20"/>
    <p:sldId id="299" r:id="rId21"/>
    <p:sldId id="429" r:id="rId22"/>
    <p:sldId id="430" r:id="rId23"/>
    <p:sldId id="432" r:id="rId24"/>
    <p:sldId id="341" r:id="rId25"/>
    <p:sldId id="340" r:id="rId26"/>
    <p:sldId id="343" r:id="rId27"/>
    <p:sldId id="469" r:id="rId28"/>
    <p:sldId id="466" r:id="rId29"/>
    <p:sldId id="467" r:id="rId30"/>
    <p:sldId id="474" r:id="rId31"/>
    <p:sldId id="475" r:id="rId32"/>
    <p:sldId id="544" r:id="rId33"/>
    <p:sldId id="545" r:id="rId34"/>
    <p:sldId id="481" r:id="rId35"/>
    <p:sldId id="482" r:id="rId36"/>
    <p:sldId id="546" r:id="rId37"/>
    <p:sldId id="484" r:id="rId38"/>
    <p:sldId id="485" r:id="rId39"/>
    <p:sldId id="486" r:id="rId40"/>
    <p:sldId id="494" r:id="rId41"/>
    <p:sldId id="495" r:id="rId42"/>
    <p:sldId id="487" r:id="rId43"/>
    <p:sldId id="488" r:id="rId44"/>
    <p:sldId id="497" r:id="rId45"/>
    <p:sldId id="499" r:id="rId46"/>
    <p:sldId id="502" r:id="rId47"/>
    <p:sldId id="503" r:id="rId48"/>
    <p:sldId id="504" r:id="rId49"/>
    <p:sldId id="505" r:id="rId50"/>
    <p:sldId id="506" r:id="rId51"/>
    <p:sldId id="508" r:id="rId52"/>
    <p:sldId id="547" r:id="rId53"/>
    <p:sldId id="512" r:id="rId54"/>
    <p:sldId id="515" r:id="rId55"/>
    <p:sldId id="513" r:id="rId56"/>
    <p:sldId id="537" r:id="rId57"/>
    <p:sldId id="514" r:id="rId58"/>
    <p:sldId id="549" r:id="rId59"/>
    <p:sldId id="550" r:id="rId60"/>
    <p:sldId id="548" r:id="rId61"/>
    <p:sldId id="493" r:id="rId62"/>
    <p:sldId id="516" r:id="rId63"/>
    <p:sldId id="510" r:id="rId64"/>
    <p:sldId id="517" r:id="rId65"/>
    <p:sldId id="489" r:id="rId66"/>
    <p:sldId id="490" r:id="rId67"/>
    <p:sldId id="491" r:id="rId68"/>
    <p:sldId id="511" r:id="rId69"/>
    <p:sldId id="518" r:id="rId70"/>
    <p:sldId id="519" r:id="rId71"/>
    <p:sldId id="520" r:id="rId72"/>
    <p:sldId id="523" r:id="rId73"/>
    <p:sldId id="524" r:id="rId74"/>
    <p:sldId id="525" r:id="rId75"/>
    <p:sldId id="526" r:id="rId76"/>
    <p:sldId id="527" r:id="rId77"/>
    <p:sldId id="528" r:id="rId78"/>
    <p:sldId id="538" r:id="rId79"/>
    <p:sldId id="531" r:id="rId80"/>
    <p:sldId id="532" r:id="rId81"/>
    <p:sldId id="533" r:id="rId82"/>
    <p:sldId id="530" r:id="rId83"/>
    <p:sldId id="535" r:id="rId84"/>
    <p:sldId id="536" r:id="rId85"/>
    <p:sldId id="552" r:id="rId86"/>
    <p:sldId id="553" r:id="rId87"/>
    <p:sldId id="554" r:id="rId88"/>
    <p:sldId id="555" r:id="rId89"/>
    <p:sldId id="556" r:id="rId90"/>
    <p:sldId id="557" r:id="rId91"/>
    <p:sldId id="558" r:id="rId92"/>
    <p:sldId id="559" r:id="rId93"/>
    <p:sldId id="560" r:id="rId94"/>
  </p:sldIdLst>
  <p:sldSz cx="12192000" cy="6858000"/>
  <p:notesSz cx="6858000" cy="9144000"/>
  <p:embeddedFontLst>
    <p:embeddedFont>
      <p:font typeface="Calibri" panose="020F0502020204030204" pitchFamily="34" charset="0"/>
      <p:regular r:id="rId97"/>
      <p:bold r:id="rId98"/>
      <p:italic r:id="rId99"/>
      <p:boldItalic r:id="rId100"/>
    </p:embeddedFont>
    <p:embeddedFont>
      <p:font typeface="PMingLiu" panose="02020500000000000000" pitchFamily="18" charset="-120"/>
      <p:regular r:id="rId101"/>
    </p:embeddedFont>
    <p:embeddedFont>
      <p:font typeface="微軟正黑體" panose="020B0604030504040204" pitchFamily="34" charset="-120"/>
      <p:regular r:id="rId102"/>
      <p:bold r:id="rId10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72" roundtripDataSignature="AMtx7mj5w7h6FZsGU23jeB0MySUqC5tAD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BA91CE7-86EC-4853-BC45-B29922A8FF6D}">
  <a:tblStyle styleId="{6BA91CE7-86EC-4853-BC45-B29922A8FF6D}"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a:tcStyle>
        <a:tcBdr/>
        <a:fill>
          <a:solidFill>
            <a:srgbClr val="CDD4EA"/>
          </a:solidFill>
        </a:fill>
      </a:tcStyle>
    </a:band1H>
    <a:band2H>
      <a:tcTxStyle/>
      <a:tcStyle>
        <a:tcBdr/>
      </a:tcStyle>
    </a:band2H>
    <a:band1V>
      <a:tcTxStyle/>
      <a:tcStyle>
        <a:tcBdr/>
        <a:fill>
          <a:solidFill>
            <a:srgbClr val="CDD4EA"/>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AF7A6687-ECA7-4BB5-AADB-4550F826C05A}"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692" autoAdjust="0"/>
  </p:normalViewPr>
  <p:slideViewPr>
    <p:cSldViewPr snapToGrid="0">
      <p:cViewPr varScale="1">
        <p:scale>
          <a:sx n="70" d="100"/>
          <a:sy n="70" d="100"/>
        </p:scale>
        <p:origin x="512" y="72"/>
      </p:cViewPr>
      <p:guideLst/>
    </p:cSldViewPr>
  </p:slideViewPr>
  <p:notesTextViewPr>
    <p:cViewPr>
      <p:scale>
        <a:sx n="1" d="1"/>
        <a:sy n="1" d="1"/>
      </p:scale>
      <p:origin x="0" y="0"/>
    </p:cViewPr>
  </p:notesTextViewPr>
  <p:notesViewPr>
    <p:cSldViewPr snapToGrid="0">
      <p:cViewPr varScale="1">
        <p:scale>
          <a:sx n="72" d="100"/>
          <a:sy n="72" d="100"/>
        </p:scale>
        <p:origin x="682" y="67"/>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75"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font" Target="fonts/font6.fntdata"/><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notesMaster" Target="notesMasters/notes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76" Type="http://schemas.openxmlformats.org/officeDocument/2006/relationships/tableStyles" Target="tableStyle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handoutMaster" Target="handoutMasters/handoutMaster1.xml"/><Relationship Id="rId17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font" Target="fonts/font3.fntdata"/><Relationship Id="rId10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72" Type="http://customschemas.google.com/relationships/presentationmetadata" Target="metadata"/><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font" Target="fonts/font1.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73"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font" Target="fonts/font4.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font" Target="fonts/font2.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a:extLst>
              <a:ext uri="{FF2B5EF4-FFF2-40B4-BE49-F238E27FC236}">
                <a16:creationId xmlns:a16="http://schemas.microsoft.com/office/drawing/2014/main" id="{51493779-ECCA-A50A-497D-8FD55AB98C3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a:extLst>
              <a:ext uri="{FF2B5EF4-FFF2-40B4-BE49-F238E27FC236}">
                <a16:creationId xmlns:a16="http://schemas.microsoft.com/office/drawing/2014/main" id="{C92EB598-D946-EFC1-C18C-43E57B4C699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B37504F-582C-48D5-8DF1-C514159680AF}" type="datetimeFigureOut">
              <a:rPr lang="zh-TW" altLang="en-US" smtClean="0"/>
              <a:t>2025/3/7</a:t>
            </a:fld>
            <a:endParaRPr lang="zh-TW" altLang="en-US"/>
          </a:p>
        </p:txBody>
      </p:sp>
      <p:sp>
        <p:nvSpPr>
          <p:cNvPr id="4" name="頁尾版面配置區 3">
            <a:extLst>
              <a:ext uri="{FF2B5EF4-FFF2-40B4-BE49-F238E27FC236}">
                <a16:creationId xmlns:a16="http://schemas.microsoft.com/office/drawing/2014/main" id="{98A63285-CA8B-FC9A-CE9D-32C00D84BBC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TW" altLang="en-US"/>
          </a:p>
        </p:txBody>
      </p:sp>
      <p:sp>
        <p:nvSpPr>
          <p:cNvPr id="5" name="投影片編號版面配置區 4">
            <a:extLst>
              <a:ext uri="{FF2B5EF4-FFF2-40B4-BE49-F238E27FC236}">
                <a16:creationId xmlns:a16="http://schemas.microsoft.com/office/drawing/2014/main" id="{6DD7837C-BE9F-7259-8D7B-19E38E9A534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8A07BEA-8CE9-4234-8E6E-C518A0AE26C1}" type="slidenum">
              <a:rPr lang="zh-TW" altLang="en-US" smtClean="0"/>
              <a:t>‹#›</a:t>
            </a:fld>
            <a:endParaRPr lang="zh-TW" altLang="en-US"/>
          </a:p>
        </p:txBody>
      </p:sp>
    </p:spTree>
    <p:extLst>
      <p:ext uri="{BB962C8B-B14F-4D97-AF65-F5344CB8AC3E}">
        <p14:creationId xmlns:p14="http://schemas.microsoft.com/office/powerpoint/2010/main" val="37323928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57B0CA52-86B9-4993-A0EE-23AD4A954C38}" type="slidenum">
              <a:rPr lang="zh-TW" altLang="en-US" smtClean="0"/>
              <a:t>5</a:t>
            </a:fld>
            <a:endParaRPr lang="zh-TW" altLang="en-US"/>
          </a:p>
        </p:txBody>
      </p:sp>
    </p:spTree>
    <p:extLst>
      <p:ext uri="{BB962C8B-B14F-4D97-AF65-F5344CB8AC3E}">
        <p14:creationId xmlns:p14="http://schemas.microsoft.com/office/powerpoint/2010/main" val="2610198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dirty="0"/>
              <a:t>=</a:t>
            </a:r>
          </a:p>
        </p:txBody>
      </p:sp>
      <p:sp>
        <p:nvSpPr>
          <p:cNvPr id="4" name="投影片編號版面配置區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B0CA52-86B9-4993-A0EE-23AD4A954C38}" type="slidenum">
              <a:rPr kumimoji="0" lang="zh-TW"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TW"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41074547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altLang="zh-TW" dirty="0"/>
              <a:t>Mobile data usage per SIM (excl. M2M) per month</a:t>
            </a: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dirty="0"/>
              <a:t>自</a:t>
            </a:r>
            <a:r>
              <a:rPr lang="en-US" altLang="zh-TW" dirty="0"/>
              <a:t>2018</a:t>
            </a:r>
            <a:r>
              <a:rPr lang="zh-TW" altLang="en-US" dirty="0"/>
              <a:t>年中以來，台灣的電信發展以網路流量吃到飽為主，但隨著台灣的運營商試圖讓市場回歸理性，使用量增長在過去幾年逐漸放緩。</a:t>
            </a:r>
            <a:endParaRPr lang="en-US" altLang="zh-TW" dirty="0"/>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dirty="0"/>
              <a:t>相對較晚推出的</a:t>
            </a:r>
            <a:r>
              <a:rPr lang="en-US" altLang="zh-TW" dirty="0"/>
              <a:t>5G</a:t>
            </a:r>
            <a:r>
              <a:rPr lang="zh-TW" altLang="en-US" dirty="0"/>
              <a:t>（</a:t>
            </a:r>
            <a:r>
              <a:rPr lang="en-US" altLang="zh-TW" dirty="0"/>
              <a:t>2020</a:t>
            </a:r>
            <a:r>
              <a:rPr lang="zh-TW" altLang="en-US" dirty="0"/>
              <a:t>年中期）幫助台灣的運營商逆轉</a:t>
            </a:r>
            <a:r>
              <a:rPr lang="en-US" altLang="zh-TW" dirty="0"/>
              <a:t>ARPU</a:t>
            </a:r>
            <a:r>
              <a:rPr lang="zh-TW" altLang="en-US" dirty="0"/>
              <a:t>下降，因維兩家挑戰型行動網路運營商未能跟上進度。</a:t>
            </a:r>
            <a:endParaRPr lang="en-US" altLang="zh-TW" dirty="0"/>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dirty="0"/>
              <a:t>網路流量吃到飽仍然是市場上的標準，但隨著</a:t>
            </a:r>
            <a:r>
              <a:rPr lang="en-US" altLang="zh-TW" dirty="0"/>
              <a:t>5G</a:t>
            </a:r>
            <a:r>
              <a:rPr lang="zh-TW" altLang="en-US" dirty="0"/>
              <a:t>推出，開始出現階梯式的價格結構。</a:t>
            </a:r>
            <a:endParaRPr lang="en-US" altLang="zh-TW"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dirty="0"/>
              <a:t>https://tefficient.com/change-at-the-top-as-growth-slows</a:t>
            </a:r>
          </a:p>
          <a:p>
            <a:pPr marL="0" marR="0" lvl="0" indent="0" algn="l" defTabSz="914400" rtl="0" eaLnBrk="1" fontAlgn="auto" latinLnBrk="0" hangingPunct="1">
              <a:lnSpc>
                <a:spcPct val="100000"/>
              </a:lnSpc>
              <a:spcBef>
                <a:spcPts val="0"/>
              </a:spcBef>
              <a:spcAft>
                <a:spcPts val="0"/>
              </a:spcAft>
              <a:buClrTx/>
              <a:buSzTx/>
              <a:buFontTx/>
              <a:buNone/>
              <a:tabLst/>
              <a:defRPr/>
            </a:pPr>
            <a:endParaRPr lang="it-IT" altLang="zh-TW" dirty="0"/>
          </a:p>
          <a:p>
            <a:pPr marL="0" marR="0" lvl="0" indent="0" algn="l" defTabSz="914400" rtl="0" eaLnBrk="1" fontAlgn="auto" latinLnBrk="0" hangingPunct="1">
              <a:lnSpc>
                <a:spcPct val="100000"/>
              </a:lnSpc>
              <a:spcBef>
                <a:spcPts val="0"/>
              </a:spcBef>
              <a:spcAft>
                <a:spcPts val="0"/>
              </a:spcAft>
              <a:buClrTx/>
              <a:buSzTx/>
              <a:buFontTx/>
              <a:buNone/>
              <a:tabLst/>
              <a:defRPr/>
            </a:pPr>
            <a:r>
              <a:rPr lang="it-IT" altLang="zh-TW" dirty="0"/>
              <a:t>Mobile data usage per SIM (incl. M2M) per month, 2017</a:t>
            </a:r>
            <a:endParaRPr lang="en-US" altLang="zh-TW" dirty="0"/>
          </a:p>
          <a:p>
            <a:r>
              <a:rPr lang="en-US" altLang="zh-TW" dirty="0"/>
              <a:t>https://tefficient.com/unlimited-moves-the-needle-but-its-when-mobile-addresses-slow-fixed-internet-that-something-happens</a:t>
            </a:r>
            <a:endParaRPr lang="zh-TW" altLang="en-US" dirty="0"/>
          </a:p>
        </p:txBody>
      </p:sp>
      <p:sp>
        <p:nvSpPr>
          <p:cNvPr id="4" name="投影片編號版面配置區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B0CA52-86B9-4993-A0EE-23AD4A954C38}" type="slidenum">
              <a:rPr kumimoji="0" lang="zh-TW"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TW"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22669061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dirty="0">
              <a:latin typeface="+mn-ea"/>
            </a:endParaRPr>
          </a:p>
        </p:txBody>
      </p:sp>
      <p:sp>
        <p:nvSpPr>
          <p:cNvPr id="4" name="投影片編號版面配置區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B0CA52-86B9-4993-A0EE-23AD4A954C38}" type="slidenum">
              <a:rPr kumimoji="0" lang="zh-TW"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TW"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928125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B0CA52-86B9-4993-A0EE-23AD4A954C38}" type="slidenum">
              <a:rPr kumimoji="0" lang="zh-TW"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TW"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11784973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B0CA52-86B9-4993-A0EE-23AD4A954C38}" type="slidenum">
              <a:rPr kumimoji="0" lang="zh-TW"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TW"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4865586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5"/>
          </p:nvPr>
        </p:nvSpPr>
        <p:spPr/>
        <p:txBody>
          <a:bodyPr/>
          <a:lstStyle/>
          <a:p>
            <a:fld id="{57B0CA52-86B9-4993-A0EE-23AD4A954C38}" type="slidenum">
              <a:rPr lang="zh-TW" altLang="en-US" smtClean="0"/>
              <a:t>24</a:t>
            </a:fld>
            <a:endParaRPr lang="zh-TW" altLang="en-US"/>
          </a:p>
        </p:txBody>
      </p:sp>
    </p:spTree>
    <p:extLst>
      <p:ext uri="{BB962C8B-B14F-4D97-AF65-F5344CB8AC3E}">
        <p14:creationId xmlns:p14="http://schemas.microsoft.com/office/powerpoint/2010/main" val="29178394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57B0CA52-86B9-4993-A0EE-23AD4A954C38}" type="slidenum">
              <a:rPr lang="zh-TW" altLang="en-US" smtClean="0"/>
              <a:t>25</a:t>
            </a:fld>
            <a:endParaRPr lang="zh-TW" altLang="en-US"/>
          </a:p>
        </p:txBody>
      </p:sp>
    </p:spTree>
    <p:extLst>
      <p:ext uri="{BB962C8B-B14F-4D97-AF65-F5344CB8AC3E}">
        <p14:creationId xmlns:p14="http://schemas.microsoft.com/office/powerpoint/2010/main" val="20507097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57B0CA52-86B9-4993-A0EE-23AD4A954C38}" type="slidenum">
              <a:rPr lang="zh-TW" altLang="en-US" smtClean="0"/>
              <a:t>26</a:t>
            </a:fld>
            <a:endParaRPr lang="zh-TW" altLang="en-US"/>
          </a:p>
        </p:txBody>
      </p:sp>
    </p:spTree>
    <p:extLst>
      <p:ext uri="{BB962C8B-B14F-4D97-AF65-F5344CB8AC3E}">
        <p14:creationId xmlns:p14="http://schemas.microsoft.com/office/powerpoint/2010/main" val="18340434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57B0CA52-86B9-4993-A0EE-23AD4A954C38}" type="slidenum">
              <a:rPr lang="zh-TW" altLang="en-US" smtClean="0"/>
              <a:t>32</a:t>
            </a:fld>
            <a:endParaRPr lang="zh-TW" altLang="en-US"/>
          </a:p>
        </p:txBody>
      </p:sp>
    </p:spTree>
    <p:extLst>
      <p:ext uri="{BB962C8B-B14F-4D97-AF65-F5344CB8AC3E}">
        <p14:creationId xmlns:p14="http://schemas.microsoft.com/office/powerpoint/2010/main" val="18551456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57B0CA52-86B9-4993-A0EE-23AD4A954C38}" type="slidenum">
              <a:rPr lang="zh-TW" altLang="en-US" smtClean="0"/>
              <a:t>33</a:t>
            </a:fld>
            <a:endParaRPr lang="zh-TW" altLang="en-US"/>
          </a:p>
        </p:txBody>
      </p:sp>
    </p:spTree>
    <p:extLst>
      <p:ext uri="{BB962C8B-B14F-4D97-AF65-F5344CB8AC3E}">
        <p14:creationId xmlns:p14="http://schemas.microsoft.com/office/powerpoint/2010/main" val="19046116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B0CA52-86B9-4993-A0EE-23AD4A954C38}" type="slidenum">
              <a:rPr kumimoji="0" lang="zh-TW"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TW"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21939053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57B0CA52-86B9-4993-A0EE-23AD4A954C38}" type="slidenum">
              <a:rPr lang="zh-TW" altLang="en-US" smtClean="0"/>
              <a:t>34</a:t>
            </a:fld>
            <a:endParaRPr lang="zh-TW" altLang="en-US"/>
          </a:p>
        </p:txBody>
      </p:sp>
    </p:spTree>
    <p:extLst>
      <p:ext uri="{BB962C8B-B14F-4D97-AF65-F5344CB8AC3E}">
        <p14:creationId xmlns:p14="http://schemas.microsoft.com/office/powerpoint/2010/main" val="9833300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57B0CA52-86B9-4993-A0EE-23AD4A954C38}" type="slidenum">
              <a:rPr lang="zh-TW" altLang="en-US" smtClean="0"/>
              <a:t>40</a:t>
            </a:fld>
            <a:endParaRPr lang="zh-TW" altLang="en-US"/>
          </a:p>
        </p:txBody>
      </p:sp>
    </p:spTree>
    <p:extLst>
      <p:ext uri="{BB962C8B-B14F-4D97-AF65-F5344CB8AC3E}">
        <p14:creationId xmlns:p14="http://schemas.microsoft.com/office/powerpoint/2010/main" val="25091186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57B0CA52-86B9-4993-A0EE-23AD4A954C38}" type="slidenum">
              <a:rPr lang="zh-TW" altLang="en-US" smtClean="0"/>
              <a:t>41</a:t>
            </a:fld>
            <a:endParaRPr lang="zh-TW" altLang="en-US"/>
          </a:p>
        </p:txBody>
      </p:sp>
    </p:spTree>
    <p:extLst>
      <p:ext uri="{BB962C8B-B14F-4D97-AF65-F5344CB8AC3E}">
        <p14:creationId xmlns:p14="http://schemas.microsoft.com/office/powerpoint/2010/main" val="31371562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57B0CA52-86B9-4993-A0EE-23AD4A954C38}" type="slidenum">
              <a:rPr lang="zh-TW" altLang="en-US" smtClean="0"/>
              <a:t>43</a:t>
            </a:fld>
            <a:endParaRPr lang="zh-TW" altLang="en-US"/>
          </a:p>
        </p:txBody>
      </p:sp>
    </p:spTree>
    <p:extLst>
      <p:ext uri="{BB962C8B-B14F-4D97-AF65-F5344CB8AC3E}">
        <p14:creationId xmlns:p14="http://schemas.microsoft.com/office/powerpoint/2010/main" val="2055357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57B0CA52-86B9-4993-A0EE-23AD4A954C38}" type="slidenum">
              <a:rPr lang="zh-TW" altLang="en-US" smtClean="0"/>
              <a:t>45</a:t>
            </a:fld>
            <a:endParaRPr lang="zh-TW" altLang="en-US"/>
          </a:p>
        </p:txBody>
      </p:sp>
    </p:spTree>
    <p:extLst>
      <p:ext uri="{BB962C8B-B14F-4D97-AF65-F5344CB8AC3E}">
        <p14:creationId xmlns:p14="http://schemas.microsoft.com/office/powerpoint/2010/main" val="25316702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EF53E4-0F3E-AC6E-9694-7548020FED60}"/>
            </a:ext>
          </a:extLst>
        </p:cNvPr>
        <p:cNvGrpSpPr/>
        <p:nvPr/>
      </p:nvGrpSpPr>
      <p:grpSpPr>
        <a:xfrm>
          <a:off x="0" y="0"/>
          <a:ext cx="0" cy="0"/>
          <a:chOff x="0" y="0"/>
          <a:chExt cx="0" cy="0"/>
        </a:xfrm>
      </p:grpSpPr>
      <p:sp>
        <p:nvSpPr>
          <p:cNvPr id="2" name="投影片影像版面配置區 1">
            <a:extLst>
              <a:ext uri="{FF2B5EF4-FFF2-40B4-BE49-F238E27FC236}">
                <a16:creationId xmlns:a16="http://schemas.microsoft.com/office/drawing/2014/main" id="{EEF8531C-F01F-80F0-6E5F-57B73C94E2C5}"/>
              </a:ext>
            </a:extLst>
          </p:cNvPr>
          <p:cNvSpPr>
            <a:spLocks noGrp="1" noRot="1" noChangeAspect="1"/>
          </p:cNvSpPr>
          <p:nvPr>
            <p:ph type="sldImg"/>
          </p:nvPr>
        </p:nvSpPr>
        <p:spPr/>
      </p:sp>
      <p:sp>
        <p:nvSpPr>
          <p:cNvPr id="3" name="備忘稿版面配置區 2">
            <a:extLst>
              <a:ext uri="{FF2B5EF4-FFF2-40B4-BE49-F238E27FC236}">
                <a16:creationId xmlns:a16="http://schemas.microsoft.com/office/drawing/2014/main" id="{574F32F0-039F-05D0-3440-1F1890CD803B}"/>
              </a:ext>
            </a:extLst>
          </p:cNvPr>
          <p:cNvSpPr>
            <a:spLocks noGrp="1"/>
          </p:cNvSpPr>
          <p:nvPr>
            <p:ph type="body" idx="1"/>
          </p:nvPr>
        </p:nvSpPr>
        <p:spPr/>
        <p:txBody>
          <a:bodyPr/>
          <a:lstStyle/>
          <a:p>
            <a:endParaRPr lang="zh-TW" altLang="en-US" dirty="0"/>
          </a:p>
        </p:txBody>
      </p:sp>
      <p:sp>
        <p:nvSpPr>
          <p:cNvPr id="4" name="投影片編號版面配置區 3">
            <a:extLst>
              <a:ext uri="{FF2B5EF4-FFF2-40B4-BE49-F238E27FC236}">
                <a16:creationId xmlns:a16="http://schemas.microsoft.com/office/drawing/2014/main" id="{B249E70A-BE7A-24B8-8A47-F5D3E4E5A369}"/>
              </a:ext>
            </a:extLst>
          </p:cNvPr>
          <p:cNvSpPr>
            <a:spLocks noGrp="1"/>
          </p:cNvSpPr>
          <p:nvPr>
            <p:ph type="sldNum" sz="quarter" idx="5"/>
          </p:nvPr>
        </p:nvSpPr>
        <p:spPr/>
        <p:txBody>
          <a:bodyPr/>
          <a:lstStyle/>
          <a:p>
            <a:fld id="{57B0CA52-86B9-4993-A0EE-23AD4A954C38}" type="slidenum">
              <a:rPr lang="zh-TW" altLang="en-US" smtClean="0"/>
              <a:t>46</a:t>
            </a:fld>
            <a:endParaRPr lang="zh-TW" altLang="en-US"/>
          </a:p>
        </p:txBody>
      </p:sp>
    </p:spTree>
    <p:extLst>
      <p:ext uri="{BB962C8B-B14F-4D97-AF65-F5344CB8AC3E}">
        <p14:creationId xmlns:p14="http://schemas.microsoft.com/office/powerpoint/2010/main" val="37991030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57B0CA52-86B9-4993-A0EE-23AD4A954C38}" type="slidenum">
              <a:rPr lang="zh-TW" altLang="en-US" smtClean="0"/>
              <a:t>50</a:t>
            </a:fld>
            <a:endParaRPr lang="zh-TW" altLang="en-US"/>
          </a:p>
        </p:txBody>
      </p:sp>
    </p:spTree>
    <p:extLst>
      <p:ext uri="{BB962C8B-B14F-4D97-AF65-F5344CB8AC3E}">
        <p14:creationId xmlns:p14="http://schemas.microsoft.com/office/powerpoint/2010/main" val="2450046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54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153608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57B0CA52-86B9-4993-A0EE-23AD4A954C38}" type="slidenum">
              <a:rPr lang="zh-TW" altLang="en-US" smtClean="0"/>
              <a:t>61</a:t>
            </a:fld>
            <a:endParaRPr lang="zh-TW" altLang="en-US"/>
          </a:p>
        </p:txBody>
      </p:sp>
    </p:spTree>
    <p:extLst>
      <p:ext uri="{BB962C8B-B14F-4D97-AF65-F5344CB8AC3E}">
        <p14:creationId xmlns:p14="http://schemas.microsoft.com/office/powerpoint/2010/main" val="27618793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lvl="0" indent="0" algn="l" rtl="0">
              <a:spcBef>
                <a:spcPts val="0"/>
              </a:spcBef>
              <a:spcAft>
                <a:spcPts val="0"/>
              </a:spcAft>
              <a:buNone/>
            </a:pPr>
            <a:endParaRPr lang="zh-TW" altLang="en-US" dirty="0"/>
          </a:p>
        </p:txBody>
      </p:sp>
      <p:sp>
        <p:nvSpPr>
          <p:cNvPr id="4" name="投影片編號版面配置區 3"/>
          <p:cNvSpPr>
            <a:spLocks noGrp="1"/>
          </p:cNvSpPr>
          <p:nvPr>
            <p:ph type="sldNum" sz="quarter" idx="5"/>
          </p:nvPr>
        </p:nvSpPr>
        <p:spPr/>
        <p:txBody>
          <a:bodyPr/>
          <a:lstStyle/>
          <a:p>
            <a:fld id="{57B0CA52-86B9-4993-A0EE-23AD4A954C38}" type="slidenum">
              <a:rPr lang="zh-TW" altLang="en-US" smtClean="0"/>
              <a:t>62</a:t>
            </a:fld>
            <a:endParaRPr lang="zh-TW" altLang="en-US"/>
          </a:p>
        </p:txBody>
      </p:sp>
    </p:spTree>
    <p:extLst>
      <p:ext uri="{BB962C8B-B14F-4D97-AF65-F5344CB8AC3E}">
        <p14:creationId xmlns:p14="http://schemas.microsoft.com/office/powerpoint/2010/main" val="12365393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57B0CA52-86B9-4993-A0EE-23AD4A954C38}" type="slidenum">
              <a:rPr lang="zh-TW" altLang="en-US" smtClean="0"/>
              <a:t>12</a:t>
            </a:fld>
            <a:endParaRPr lang="zh-TW" altLang="en-US"/>
          </a:p>
        </p:txBody>
      </p:sp>
    </p:spTree>
    <p:extLst>
      <p:ext uri="{BB962C8B-B14F-4D97-AF65-F5344CB8AC3E}">
        <p14:creationId xmlns:p14="http://schemas.microsoft.com/office/powerpoint/2010/main" val="2245657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57B0CA52-86B9-4993-A0EE-23AD4A954C38}" type="slidenum">
              <a:rPr lang="zh-TW" altLang="en-US" smtClean="0"/>
              <a:t>64</a:t>
            </a:fld>
            <a:endParaRPr lang="zh-TW" altLang="en-US"/>
          </a:p>
        </p:txBody>
      </p:sp>
    </p:spTree>
    <p:extLst>
      <p:ext uri="{BB962C8B-B14F-4D97-AF65-F5344CB8AC3E}">
        <p14:creationId xmlns:p14="http://schemas.microsoft.com/office/powerpoint/2010/main" val="38778442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請注意：對於歐盟，數據代表歐盟 </a:t>
            </a:r>
            <a:r>
              <a:rPr lang="en-US" altLang="zh-TW" dirty="0"/>
              <a:t>27 </a:t>
            </a:r>
            <a:r>
              <a:rPr lang="zh-TW" altLang="en-US" dirty="0"/>
              <a:t>國統一的頻譜。一些國家可能為 </a:t>
            </a:r>
            <a:r>
              <a:rPr lang="en-US" altLang="zh-TW" dirty="0"/>
              <a:t>5G </a:t>
            </a:r>
            <a:r>
              <a:rPr lang="zh-TW" altLang="en-US" dirty="0"/>
              <a:t>分配了更多頻譜，而另一些國家可能分配了更少或沒有頻譜。</a:t>
            </a:r>
          </a:p>
        </p:txBody>
      </p:sp>
      <p:sp>
        <p:nvSpPr>
          <p:cNvPr id="4" name="投影片編號版面配置區 3"/>
          <p:cNvSpPr>
            <a:spLocks noGrp="1"/>
          </p:cNvSpPr>
          <p:nvPr>
            <p:ph type="sldNum" sz="quarter" idx="5"/>
          </p:nvPr>
        </p:nvSpPr>
        <p:spPr/>
        <p:txBody>
          <a:bodyPr/>
          <a:lstStyle/>
          <a:p>
            <a:fld id="{57B0CA52-86B9-4993-A0EE-23AD4A954C38}" type="slidenum">
              <a:rPr lang="zh-TW" altLang="en-US" smtClean="0"/>
              <a:t>66</a:t>
            </a:fld>
            <a:endParaRPr lang="zh-TW" altLang="en-US"/>
          </a:p>
        </p:txBody>
      </p:sp>
    </p:spTree>
    <p:extLst>
      <p:ext uri="{BB962C8B-B14F-4D97-AF65-F5344CB8AC3E}">
        <p14:creationId xmlns:p14="http://schemas.microsoft.com/office/powerpoint/2010/main" val="9066296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57B0CA52-86B9-4993-A0EE-23AD4A954C38}" type="slidenum">
              <a:rPr lang="zh-TW" altLang="en-US" smtClean="0"/>
              <a:t>78</a:t>
            </a:fld>
            <a:endParaRPr lang="zh-TW" altLang="en-US"/>
          </a:p>
        </p:txBody>
      </p:sp>
    </p:spTree>
    <p:extLst>
      <p:ext uri="{BB962C8B-B14F-4D97-AF65-F5344CB8AC3E}">
        <p14:creationId xmlns:p14="http://schemas.microsoft.com/office/powerpoint/2010/main" val="43244961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C5AA62-D233-FB40-4728-AFF53E229ABA}"/>
            </a:ext>
          </a:extLst>
        </p:cNvPr>
        <p:cNvGrpSpPr/>
        <p:nvPr/>
      </p:nvGrpSpPr>
      <p:grpSpPr>
        <a:xfrm>
          <a:off x="0" y="0"/>
          <a:ext cx="0" cy="0"/>
          <a:chOff x="0" y="0"/>
          <a:chExt cx="0" cy="0"/>
        </a:xfrm>
      </p:grpSpPr>
      <p:sp>
        <p:nvSpPr>
          <p:cNvPr id="2" name="投影片影像版面配置區 1">
            <a:extLst>
              <a:ext uri="{FF2B5EF4-FFF2-40B4-BE49-F238E27FC236}">
                <a16:creationId xmlns:a16="http://schemas.microsoft.com/office/drawing/2014/main" id="{88D5F267-F762-7302-284E-3171569A4B9B}"/>
              </a:ext>
            </a:extLst>
          </p:cNvPr>
          <p:cNvSpPr>
            <a:spLocks noGrp="1" noRot="1" noChangeAspect="1"/>
          </p:cNvSpPr>
          <p:nvPr>
            <p:ph type="sldImg"/>
          </p:nvPr>
        </p:nvSpPr>
        <p:spPr/>
      </p:sp>
      <p:sp>
        <p:nvSpPr>
          <p:cNvPr id="3" name="備忘稿版面配置區 2">
            <a:extLst>
              <a:ext uri="{FF2B5EF4-FFF2-40B4-BE49-F238E27FC236}">
                <a16:creationId xmlns:a16="http://schemas.microsoft.com/office/drawing/2014/main" id="{59B4F940-F14D-D252-6DFB-B8526030C0B1}"/>
              </a:ext>
            </a:extLst>
          </p:cNvPr>
          <p:cNvSpPr>
            <a:spLocks noGrp="1"/>
          </p:cNvSpPr>
          <p:nvPr>
            <p:ph type="body" idx="1"/>
          </p:nvPr>
        </p:nvSpPr>
        <p:spPr/>
        <p:txBody>
          <a:bodyPr/>
          <a:lstStyle/>
          <a:p>
            <a:endParaRPr lang="zh-TW" altLang="en-US" dirty="0"/>
          </a:p>
        </p:txBody>
      </p:sp>
      <p:sp>
        <p:nvSpPr>
          <p:cNvPr id="4" name="投影片編號版面配置區 3">
            <a:extLst>
              <a:ext uri="{FF2B5EF4-FFF2-40B4-BE49-F238E27FC236}">
                <a16:creationId xmlns:a16="http://schemas.microsoft.com/office/drawing/2014/main" id="{5EB1CFC1-FB55-EA37-E3C1-1BC7952DD6C0}"/>
              </a:ext>
            </a:extLst>
          </p:cNvPr>
          <p:cNvSpPr>
            <a:spLocks noGrp="1"/>
          </p:cNvSpPr>
          <p:nvPr>
            <p:ph type="sldNum" sz="quarter" idx="5"/>
          </p:nvPr>
        </p:nvSpPr>
        <p:spPr/>
        <p:txBody>
          <a:bodyPr/>
          <a:lstStyle/>
          <a:p>
            <a:fld id="{57B0CA52-86B9-4993-A0EE-23AD4A954C38}" type="slidenum">
              <a:rPr lang="zh-TW" altLang="en-US" smtClean="0"/>
              <a:t>90</a:t>
            </a:fld>
            <a:endParaRPr lang="zh-TW" altLang="en-US"/>
          </a:p>
        </p:txBody>
      </p:sp>
    </p:spTree>
    <p:extLst>
      <p:ext uri="{BB962C8B-B14F-4D97-AF65-F5344CB8AC3E}">
        <p14:creationId xmlns:p14="http://schemas.microsoft.com/office/powerpoint/2010/main" val="4409689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38765C-E021-CC5F-1661-0A93FA72F3A4}"/>
            </a:ext>
          </a:extLst>
        </p:cNvPr>
        <p:cNvGrpSpPr/>
        <p:nvPr/>
      </p:nvGrpSpPr>
      <p:grpSpPr>
        <a:xfrm>
          <a:off x="0" y="0"/>
          <a:ext cx="0" cy="0"/>
          <a:chOff x="0" y="0"/>
          <a:chExt cx="0" cy="0"/>
        </a:xfrm>
      </p:grpSpPr>
      <p:sp>
        <p:nvSpPr>
          <p:cNvPr id="2" name="投影片影像版面配置區 1">
            <a:extLst>
              <a:ext uri="{FF2B5EF4-FFF2-40B4-BE49-F238E27FC236}">
                <a16:creationId xmlns:a16="http://schemas.microsoft.com/office/drawing/2014/main" id="{2F3C59C1-1EBE-1062-9A68-DF6B1EA700F6}"/>
              </a:ext>
            </a:extLst>
          </p:cNvPr>
          <p:cNvSpPr>
            <a:spLocks noGrp="1" noRot="1" noChangeAspect="1"/>
          </p:cNvSpPr>
          <p:nvPr>
            <p:ph type="sldImg"/>
          </p:nvPr>
        </p:nvSpPr>
        <p:spPr/>
      </p:sp>
      <p:sp>
        <p:nvSpPr>
          <p:cNvPr id="3" name="備忘稿版面配置區 2">
            <a:extLst>
              <a:ext uri="{FF2B5EF4-FFF2-40B4-BE49-F238E27FC236}">
                <a16:creationId xmlns:a16="http://schemas.microsoft.com/office/drawing/2014/main" id="{B31FC84A-FC9E-2FAD-DF11-25E184391ADE}"/>
              </a:ext>
            </a:extLst>
          </p:cNvPr>
          <p:cNvSpPr>
            <a:spLocks noGrp="1"/>
          </p:cNvSpPr>
          <p:nvPr>
            <p:ph type="body" idx="1"/>
          </p:nvPr>
        </p:nvSpPr>
        <p:spPr/>
        <p:txBody>
          <a:bodyPr/>
          <a:lstStyle/>
          <a:p>
            <a:endParaRPr lang="zh-TW" altLang="en-US" dirty="0"/>
          </a:p>
        </p:txBody>
      </p:sp>
      <p:sp>
        <p:nvSpPr>
          <p:cNvPr id="4" name="投影片編號版面配置區 3">
            <a:extLst>
              <a:ext uri="{FF2B5EF4-FFF2-40B4-BE49-F238E27FC236}">
                <a16:creationId xmlns:a16="http://schemas.microsoft.com/office/drawing/2014/main" id="{A4F62B2F-7BE6-5308-E71A-027F26669D9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B0CA52-86B9-4993-A0EE-23AD4A954C38}" type="slidenum">
              <a:rPr kumimoji="0" lang="zh-TW"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TW"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45767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200" dirty="0"/>
              <a:t>Number of operators investing in 5G SA for public networks and number investing in any 3GPP 5G network</a:t>
            </a: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b="0" i="0" dirty="0">
                <a:effectLst/>
                <a:latin typeface="Times New Roman" panose="02020603050405020304" pitchFamily="18" charset="0"/>
              </a:rPr>
              <a:t>全球</a:t>
            </a:r>
            <a:r>
              <a:rPr lang="en-US" altLang="zh-TW" b="0" i="0" dirty="0">
                <a:effectLst/>
                <a:latin typeface="Times New Roman" panose="02020603050405020304" pitchFamily="18" charset="0"/>
              </a:rPr>
              <a:t>143</a:t>
            </a:r>
            <a:r>
              <a:rPr lang="zh-TW" altLang="en-US" b="0" i="0" dirty="0">
                <a:effectLst/>
                <a:latin typeface="Times New Roman" panose="02020603050405020304" pitchFamily="18" charset="0"/>
              </a:rPr>
              <a:t>家電信業者在</a:t>
            </a:r>
            <a:r>
              <a:rPr lang="en-US" altLang="zh-TW" b="0" i="0" dirty="0">
                <a:effectLst/>
                <a:latin typeface="Times New Roman" panose="02020603050405020304" pitchFamily="18" charset="0"/>
              </a:rPr>
              <a:t>61</a:t>
            </a:r>
            <a:r>
              <a:rPr lang="zh-TW" altLang="en-US" b="0" i="0" dirty="0">
                <a:effectLst/>
                <a:latin typeface="Times New Roman" panose="02020603050405020304" pitchFamily="18" charset="0"/>
              </a:rPr>
              <a:t>個國家</a:t>
            </a:r>
            <a:r>
              <a:rPr lang="en-US" altLang="zh-TW" b="0" i="0" dirty="0">
                <a:effectLst/>
                <a:latin typeface="Times New Roman" panose="02020603050405020304" pitchFamily="18" charset="0"/>
              </a:rPr>
              <a:t>/</a:t>
            </a:r>
            <a:r>
              <a:rPr lang="zh-TW" altLang="en-US" b="0" i="0" dirty="0">
                <a:effectLst/>
                <a:latin typeface="Times New Roman" panose="02020603050405020304" pitchFamily="18" charset="0"/>
              </a:rPr>
              <a:t>地區透過試驗、計劃或實際部署投資公共</a:t>
            </a:r>
            <a:r>
              <a:rPr lang="en-US" altLang="zh-TW" b="0" i="0" dirty="0">
                <a:effectLst/>
                <a:latin typeface="Times New Roman" panose="02020603050405020304" pitchFamily="18" charset="0"/>
              </a:rPr>
              <a:t>5G SA</a:t>
            </a:r>
            <a:r>
              <a:rPr lang="zh-TW" altLang="en-US" b="0" i="0" dirty="0">
                <a:effectLst/>
                <a:latin typeface="Times New Roman" panose="02020603050405020304" pitchFamily="18" charset="0"/>
              </a:rPr>
              <a:t>網路，這相當於</a:t>
            </a:r>
            <a:r>
              <a:rPr lang="en-US" altLang="zh-TW" b="0" i="0" dirty="0">
                <a:effectLst/>
                <a:latin typeface="Times New Roman" panose="02020603050405020304" pitchFamily="18" charset="0"/>
              </a:rPr>
              <a:t>23.1%</a:t>
            </a:r>
            <a:r>
              <a:rPr lang="zh-TW" altLang="en-US" b="0" i="0" dirty="0">
                <a:effectLst/>
                <a:latin typeface="Times New Roman" panose="02020603050405020304" pitchFamily="18" charset="0"/>
              </a:rPr>
              <a:t>的業者正在投資</a:t>
            </a:r>
            <a:r>
              <a:rPr lang="en-US" altLang="zh-TW" b="0" i="0" dirty="0">
                <a:effectLst/>
                <a:latin typeface="Times New Roman" panose="02020603050405020304" pitchFamily="18" charset="0"/>
              </a:rPr>
              <a:t>5G</a:t>
            </a:r>
            <a:r>
              <a:rPr lang="zh-TW" altLang="en-US" b="0" i="0" dirty="0">
                <a:effectLst/>
                <a:latin typeface="Times New Roman" panose="02020603050405020304" pitchFamily="18" charset="0"/>
              </a:rPr>
              <a:t>牌照、試驗或部署。</a:t>
            </a:r>
            <a:endParaRPr lang="en-US" altLang="zh-TW" b="0" i="0" dirty="0">
              <a:effectLst/>
              <a:latin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TW" b="0" i="0" dirty="0">
              <a:effectLst/>
              <a:latin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b="0" i="0" dirty="0">
                <a:effectLst/>
                <a:latin typeface="Times New Roman" panose="02020603050405020304" pitchFamily="18" charset="0"/>
              </a:rPr>
              <a:t>5G Device Ecosystem Summary Report - July 2024</a:t>
            </a:r>
            <a:endParaRPr lang="en-US" altLang="zh-TW"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dirty="0"/>
              <a:t>https://www.linkedin.com/posts/global-5g-evolution_gsa-5g-device-ecosystem-july-2024-activity-7221844717544562688-3u_G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dirty="0"/>
              <a:t>https://tele.net.in/expanding-ecosystem-new-gsa-report-shows-growth-in-commercial-5g-devices</a:t>
            </a:r>
          </a:p>
        </p:txBody>
      </p:sp>
      <p:sp>
        <p:nvSpPr>
          <p:cNvPr id="4" name="投影片編號版面配置區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B0CA52-86B9-4993-A0EE-23AD4A954C38}" type="slidenum">
              <a:rPr kumimoji="0" lang="zh-TW"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TW"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26453037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57B0CA52-86B9-4993-A0EE-23AD4A954C38}" type="slidenum">
              <a:rPr lang="zh-TW" altLang="en-US" smtClean="0"/>
              <a:t>15</a:t>
            </a:fld>
            <a:endParaRPr lang="zh-TW" altLang="en-US"/>
          </a:p>
        </p:txBody>
      </p:sp>
    </p:spTree>
    <p:extLst>
      <p:ext uri="{BB962C8B-B14F-4D97-AF65-F5344CB8AC3E}">
        <p14:creationId xmlns:p14="http://schemas.microsoft.com/office/powerpoint/2010/main" val="42564230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B0CA52-86B9-4993-A0EE-23AD4A954C38}" type="slidenum">
              <a:rPr kumimoji="0" lang="zh-TW"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TW"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5947790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331BD1-8705-B805-7324-49013E8D31A6}"/>
            </a:ext>
          </a:extLst>
        </p:cNvPr>
        <p:cNvGrpSpPr/>
        <p:nvPr/>
      </p:nvGrpSpPr>
      <p:grpSpPr>
        <a:xfrm>
          <a:off x="0" y="0"/>
          <a:ext cx="0" cy="0"/>
          <a:chOff x="0" y="0"/>
          <a:chExt cx="0" cy="0"/>
        </a:xfrm>
      </p:grpSpPr>
      <p:sp>
        <p:nvSpPr>
          <p:cNvPr id="2" name="投影片影像版面配置區 1">
            <a:extLst>
              <a:ext uri="{FF2B5EF4-FFF2-40B4-BE49-F238E27FC236}">
                <a16:creationId xmlns:a16="http://schemas.microsoft.com/office/drawing/2014/main" id="{4B7F5B4B-DBAE-FF3A-C40D-1C7932AF9067}"/>
              </a:ext>
            </a:extLst>
          </p:cNvPr>
          <p:cNvSpPr>
            <a:spLocks noGrp="1" noRot="1" noChangeAspect="1"/>
          </p:cNvSpPr>
          <p:nvPr>
            <p:ph type="sldImg"/>
          </p:nvPr>
        </p:nvSpPr>
        <p:spPr/>
      </p:sp>
      <p:sp>
        <p:nvSpPr>
          <p:cNvPr id="3" name="備忘稿版面配置區 2">
            <a:extLst>
              <a:ext uri="{FF2B5EF4-FFF2-40B4-BE49-F238E27FC236}">
                <a16:creationId xmlns:a16="http://schemas.microsoft.com/office/drawing/2014/main" id="{D1200900-814F-F692-B1EB-C626C53F9EB3}"/>
              </a:ext>
            </a:extLst>
          </p:cNvPr>
          <p:cNvSpPr>
            <a:spLocks noGrp="1"/>
          </p:cNvSpPr>
          <p:nvPr>
            <p:ph type="body" idx="1"/>
          </p:nvPr>
        </p:nvSpPr>
        <p:spPr/>
        <p:txBody>
          <a:bodyPr/>
          <a:lstStyle/>
          <a:p>
            <a:endParaRPr lang="zh-TW" altLang="en-US" dirty="0"/>
          </a:p>
        </p:txBody>
      </p:sp>
      <p:sp>
        <p:nvSpPr>
          <p:cNvPr id="4" name="投影片編號版面配置區 3">
            <a:extLst>
              <a:ext uri="{FF2B5EF4-FFF2-40B4-BE49-F238E27FC236}">
                <a16:creationId xmlns:a16="http://schemas.microsoft.com/office/drawing/2014/main" id="{1C10D12C-3FCF-E002-596B-8468719669A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B0CA52-86B9-4993-A0EE-23AD4A954C38}" type="slidenum">
              <a:rPr kumimoji="0" lang="zh-TW"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TW"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32631179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dirty="0"/>
          </a:p>
        </p:txBody>
      </p:sp>
      <p:sp>
        <p:nvSpPr>
          <p:cNvPr id="4" name="投影片編號版面配置區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B0CA52-86B9-4993-A0EE-23AD4A954C38}" type="slidenum">
              <a:rPr kumimoji="0" lang="zh-TW"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TW"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40964280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3832C990-A19C-4243-955F-CBD89198D75E}"/>
              </a:ext>
            </a:extLst>
          </p:cNvPr>
          <p:cNvSpPr>
            <a:spLocks noGrp="1"/>
          </p:cNvSpPr>
          <p:nvPr>
            <p:ph type="ctrTitle" hasCustomPrompt="1"/>
          </p:nvPr>
        </p:nvSpPr>
        <p:spPr>
          <a:xfrm>
            <a:off x="1439400" y="1440000"/>
            <a:ext cx="9313200" cy="2160000"/>
          </a:xfrm>
        </p:spPr>
        <p:txBody>
          <a:bodyPr anchor="b"/>
          <a:lstStyle>
            <a:lvl1pPr algn="ctr">
              <a:defRPr sz="6000" baseline="0"/>
            </a:lvl1pPr>
          </a:lstStyle>
          <a:p>
            <a:r>
              <a:rPr lang="zh-TW" altLang="en-US" dirty="0"/>
              <a:t>按一下以編輯</a:t>
            </a:r>
            <a:r>
              <a:rPr lang="en-US" altLang="zh-TW" dirty="0"/>
              <a:t/>
            </a:r>
            <a:br>
              <a:rPr lang="en-US" altLang="zh-TW" dirty="0"/>
            </a:br>
            <a:r>
              <a:rPr lang="zh-TW" altLang="en-US" dirty="0"/>
              <a:t>母片標題樣式</a:t>
            </a:r>
          </a:p>
        </p:txBody>
      </p:sp>
      <p:sp>
        <p:nvSpPr>
          <p:cNvPr id="3" name="副標題 2">
            <a:extLst>
              <a:ext uri="{FF2B5EF4-FFF2-40B4-BE49-F238E27FC236}">
                <a16:creationId xmlns:a16="http://schemas.microsoft.com/office/drawing/2014/main" id="{1B17EEAE-4A7E-4336-ABE4-F687EA4BA5C8}"/>
              </a:ext>
            </a:extLst>
          </p:cNvPr>
          <p:cNvSpPr>
            <a:spLocks noGrp="1"/>
          </p:cNvSpPr>
          <p:nvPr>
            <p:ph type="subTitle" idx="1"/>
          </p:nvPr>
        </p:nvSpPr>
        <p:spPr>
          <a:xfrm>
            <a:off x="1440000" y="3600000"/>
            <a:ext cx="9313200" cy="1800000"/>
          </a:xfrm>
        </p:spPr>
        <p:txBody>
          <a:bodyPr anchor="ctr" anchorCtr="1"/>
          <a:lstStyle>
            <a:lvl1pPr marL="0" indent="0" algn="ctr">
              <a:lnSpc>
                <a:spcPct val="100000"/>
              </a:lnSpc>
              <a:spcBef>
                <a:spcPts val="600"/>
              </a:spcBef>
              <a:buNone/>
              <a:defRPr sz="2400" kern="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dirty="0"/>
              <a:t>按一下以編輯母片子標題樣式</a:t>
            </a:r>
          </a:p>
        </p:txBody>
      </p:sp>
      <p:sp>
        <p:nvSpPr>
          <p:cNvPr id="4" name="日期版面配置區 3">
            <a:extLst>
              <a:ext uri="{FF2B5EF4-FFF2-40B4-BE49-F238E27FC236}">
                <a16:creationId xmlns:a16="http://schemas.microsoft.com/office/drawing/2014/main" id="{0C6D820E-A548-4A50-ADDF-0D8ECA8423C4}"/>
              </a:ext>
            </a:extLst>
          </p:cNvPr>
          <p:cNvSpPr>
            <a:spLocks noGrp="1"/>
          </p:cNvSpPr>
          <p:nvPr>
            <p:ph type="dt" sz="half" idx="10"/>
          </p:nvPr>
        </p:nvSpPr>
        <p:spPr/>
        <p:txBody>
          <a:bodyPr/>
          <a:lstStyle/>
          <a:p>
            <a:fld id="{AFD55644-17A0-4614-9186-744887942764}" type="datetime1">
              <a:rPr lang="zh-TW" altLang="en-US" smtClean="0"/>
              <a:t>2025/3/7</a:t>
            </a:fld>
            <a:endParaRPr lang="zh-TW" altLang="en-US"/>
          </a:p>
        </p:txBody>
      </p:sp>
      <p:sp>
        <p:nvSpPr>
          <p:cNvPr id="5" name="頁尾版面配置區 4">
            <a:extLst>
              <a:ext uri="{FF2B5EF4-FFF2-40B4-BE49-F238E27FC236}">
                <a16:creationId xmlns:a16="http://schemas.microsoft.com/office/drawing/2014/main" id="{A83E044F-0583-4636-AC22-493832176C0F}"/>
              </a:ext>
            </a:extLst>
          </p:cNvPr>
          <p:cNvSpPr>
            <a:spLocks noGrp="1"/>
          </p:cNvSpPr>
          <p:nvPr>
            <p:ph type="ftr" sz="quarter" idx="11"/>
          </p:nvPr>
        </p:nvSpPr>
        <p:spPr/>
        <p:txBody>
          <a:bodyPr/>
          <a:lstStyle/>
          <a:p>
            <a:endParaRPr lang="zh-TW" altLang="en-US"/>
          </a:p>
        </p:txBody>
      </p:sp>
      <p:sp>
        <p:nvSpPr>
          <p:cNvPr id="6" name="投影片編號版面配置區 5">
            <a:extLst>
              <a:ext uri="{FF2B5EF4-FFF2-40B4-BE49-F238E27FC236}">
                <a16:creationId xmlns:a16="http://schemas.microsoft.com/office/drawing/2014/main" id="{024A4A1B-B40C-4234-BC07-0B975FA767B6}"/>
              </a:ext>
            </a:extLst>
          </p:cNvPr>
          <p:cNvSpPr>
            <a:spLocks noGrp="1"/>
          </p:cNvSpPr>
          <p:nvPr>
            <p:ph type="sldNum" sz="quarter" idx="12"/>
          </p:nvPr>
        </p:nvSpPr>
        <p:spPr/>
        <p:txBody>
          <a:bodyPr/>
          <a:lstStyle/>
          <a:p>
            <a:fld id="{EC42CC9F-AC0C-475C-86EC-8BEEEDCDB379}" type="slidenum">
              <a:rPr lang="zh-TW" altLang="en-US" smtClean="0"/>
              <a:t>‹#›</a:t>
            </a:fld>
            <a:endParaRPr lang="zh-TW" altLang="en-US"/>
          </a:p>
        </p:txBody>
      </p:sp>
    </p:spTree>
    <p:extLst>
      <p:ext uri="{BB962C8B-B14F-4D97-AF65-F5344CB8AC3E}">
        <p14:creationId xmlns:p14="http://schemas.microsoft.com/office/powerpoint/2010/main" val="1505564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205566B1-63C2-4925-895E-BA937B1C9E8C}"/>
              </a:ext>
            </a:extLst>
          </p:cNvPr>
          <p:cNvSpPr>
            <a:spLocks noGrp="1"/>
          </p:cNvSpPr>
          <p:nvPr>
            <p:ph type="title"/>
          </p:nvPr>
        </p:nvSpPr>
        <p:spPr>
          <a:xfrm>
            <a:off x="719400" y="360000"/>
            <a:ext cx="10753200" cy="1325563"/>
          </a:xfrm>
        </p:spPr>
        <p:txBody>
          <a:bodyPr>
            <a:noAutofit/>
          </a:bodyPr>
          <a:lstStyle>
            <a:lvl1pPr>
              <a:defRPr baseline="0"/>
            </a:lvl1pPr>
          </a:lstStyle>
          <a:p>
            <a:r>
              <a:rPr lang="zh-TW" altLang="en-US" dirty="0"/>
              <a:t>按一下以編輯母片標題樣式</a:t>
            </a:r>
          </a:p>
        </p:txBody>
      </p:sp>
      <p:sp>
        <p:nvSpPr>
          <p:cNvPr id="3" name="直排文字版面配置區 2">
            <a:extLst>
              <a:ext uri="{FF2B5EF4-FFF2-40B4-BE49-F238E27FC236}">
                <a16:creationId xmlns:a16="http://schemas.microsoft.com/office/drawing/2014/main" id="{E3AE2EEE-5EBE-4A7B-8EE3-48A67EA04587}"/>
              </a:ext>
            </a:extLst>
          </p:cNvPr>
          <p:cNvSpPr>
            <a:spLocks noGrp="1"/>
          </p:cNvSpPr>
          <p:nvPr>
            <p:ph type="body" orient="vert" idx="1" hasCustomPrompt="1"/>
          </p:nvPr>
        </p:nvSpPr>
        <p:spPr/>
        <p:txBody>
          <a:bodyPr vert="eaVert">
            <a:noAutofit/>
          </a:bodyPr>
          <a:lstStyle>
            <a:lvl1pPr>
              <a:defRPr sz="2400"/>
            </a:lvl1pPr>
            <a:lvl2pPr>
              <a:defRPr sz="2000"/>
            </a:lvl2pPr>
            <a:lvl3pPr>
              <a:defRPr sz="1800"/>
            </a:lvl3pPr>
            <a:lvl4pPr>
              <a:defRPr sz="1600"/>
            </a:lvl4pPr>
            <a:lvl5pPr>
              <a:defRPr sz="1600"/>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日期版面配置區 3">
            <a:extLst>
              <a:ext uri="{FF2B5EF4-FFF2-40B4-BE49-F238E27FC236}">
                <a16:creationId xmlns:a16="http://schemas.microsoft.com/office/drawing/2014/main" id="{4278B57E-BF59-42FB-995E-622D6C2BBEE9}"/>
              </a:ext>
            </a:extLst>
          </p:cNvPr>
          <p:cNvSpPr>
            <a:spLocks noGrp="1"/>
          </p:cNvSpPr>
          <p:nvPr>
            <p:ph type="dt" sz="half" idx="10"/>
          </p:nvPr>
        </p:nvSpPr>
        <p:spPr/>
        <p:txBody>
          <a:bodyPr>
            <a:noAutofit/>
          </a:bodyPr>
          <a:lstStyle/>
          <a:p>
            <a:fld id="{A120097B-B9B4-4F13-B874-9630AA72A656}" type="datetime1">
              <a:rPr lang="zh-TW" altLang="en-US" smtClean="0"/>
              <a:t>2025/3/7</a:t>
            </a:fld>
            <a:endParaRPr lang="zh-TW" altLang="en-US"/>
          </a:p>
        </p:txBody>
      </p:sp>
      <p:sp>
        <p:nvSpPr>
          <p:cNvPr id="5" name="頁尾版面配置區 4">
            <a:extLst>
              <a:ext uri="{FF2B5EF4-FFF2-40B4-BE49-F238E27FC236}">
                <a16:creationId xmlns:a16="http://schemas.microsoft.com/office/drawing/2014/main" id="{1E15B8C7-0F1F-48E5-8996-620026B08EB4}"/>
              </a:ext>
            </a:extLst>
          </p:cNvPr>
          <p:cNvSpPr>
            <a:spLocks noGrp="1"/>
          </p:cNvSpPr>
          <p:nvPr>
            <p:ph type="ftr" sz="quarter" idx="11"/>
          </p:nvPr>
        </p:nvSpPr>
        <p:spPr/>
        <p:txBody>
          <a:bodyPr>
            <a:noAutofit/>
          </a:bodyPr>
          <a:lstStyle/>
          <a:p>
            <a:endParaRPr lang="zh-TW" altLang="en-US"/>
          </a:p>
        </p:txBody>
      </p:sp>
      <p:sp>
        <p:nvSpPr>
          <p:cNvPr id="6" name="投影片編號版面配置區 5">
            <a:extLst>
              <a:ext uri="{FF2B5EF4-FFF2-40B4-BE49-F238E27FC236}">
                <a16:creationId xmlns:a16="http://schemas.microsoft.com/office/drawing/2014/main" id="{CBFF6BC8-12EF-4B61-8C25-1B226B3FC800}"/>
              </a:ext>
            </a:extLst>
          </p:cNvPr>
          <p:cNvSpPr>
            <a:spLocks noGrp="1"/>
          </p:cNvSpPr>
          <p:nvPr>
            <p:ph type="sldNum" sz="quarter" idx="12"/>
          </p:nvPr>
        </p:nvSpPr>
        <p:spPr/>
        <p:txBody>
          <a:bodyPr>
            <a:noAutofit/>
          </a:bodyPr>
          <a:lstStyle/>
          <a:p>
            <a:fld id="{EC42CC9F-AC0C-475C-86EC-8BEEEDCDB379}" type="slidenum">
              <a:rPr lang="zh-TW" altLang="en-US" smtClean="0"/>
              <a:t>‹#›</a:t>
            </a:fld>
            <a:endParaRPr lang="zh-TW" altLang="en-US"/>
          </a:p>
        </p:txBody>
      </p:sp>
    </p:spTree>
    <p:extLst>
      <p:ext uri="{BB962C8B-B14F-4D97-AF65-F5344CB8AC3E}">
        <p14:creationId xmlns:p14="http://schemas.microsoft.com/office/powerpoint/2010/main" val="37809087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a:extLst>
              <a:ext uri="{FF2B5EF4-FFF2-40B4-BE49-F238E27FC236}">
                <a16:creationId xmlns:a16="http://schemas.microsoft.com/office/drawing/2014/main" id="{529901C5-ABB8-4244-8286-84DFB18E7106}"/>
              </a:ext>
            </a:extLst>
          </p:cNvPr>
          <p:cNvSpPr>
            <a:spLocks noGrp="1"/>
          </p:cNvSpPr>
          <p:nvPr>
            <p:ph type="title" orient="vert" hasCustomPrompt="1"/>
          </p:nvPr>
        </p:nvSpPr>
        <p:spPr>
          <a:xfrm>
            <a:off x="10058400" y="360000"/>
            <a:ext cx="1414800" cy="5760000"/>
          </a:xfrm>
        </p:spPr>
        <p:txBody>
          <a:bodyPr vert="eaVert"/>
          <a:lstStyle>
            <a:lvl1pPr algn="ctr">
              <a:defRPr/>
            </a:lvl1pPr>
          </a:lstStyle>
          <a:p>
            <a:r>
              <a:rPr lang="zh-TW" altLang="en-US" dirty="0"/>
              <a:t>按一下以編輯</a:t>
            </a:r>
            <a:r>
              <a:rPr lang="en-US" altLang="zh-TW" dirty="0"/>
              <a:t/>
            </a:r>
            <a:br>
              <a:rPr lang="en-US" altLang="zh-TW" dirty="0"/>
            </a:br>
            <a:r>
              <a:rPr lang="zh-TW" altLang="en-US" dirty="0"/>
              <a:t>母片標題樣式</a:t>
            </a:r>
          </a:p>
        </p:txBody>
      </p:sp>
      <p:sp>
        <p:nvSpPr>
          <p:cNvPr id="3" name="直排文字版面配置區 2">
            <a:extLst>
              <a:ext uri="{FF2B5EF4-FFF2-40B4-BE49-F238E27FC236}">
                <a16:creationId xmlns:a16="http://schemas.microsoft.com/office/drawing/2014/main" id="{71522217-2262-4778-BEAF-A703F3F824BF}"/>
              </a:ext>
            </a:extLst>
          </p:cNvPr>
          <p:cNvSpPr>
            <a:spLocks noGrp="1"/>
          </p:cNvSpPr>
          <p:nvPr>
            <p:ph type="body" orient="vert" idx="1"/>
          </p:nvPr>
        </p:nvSpPr>
        <p:spPr>
          <a:xfrm>
            <a:off x="720000" y="360000"/>
            <a:ext cx="9000000" cy="5760000"/>
          </a:xfrm>
        </p:spPr>
        <p:txBody>
          <a:bodyPr vert="eaVert"/>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日期版面配置區 3">
            <a:extLst>
              <a:ext uri="{FF2B5EF4-FFF2-40B4-BE49-F238E27FC236}">
                <a16:creationId xmlns:a16="http://schemas.microsoft.com/office/drawing/2014/main" id="{0B3BF796-3384-4557-BAE2-B963DF416C7F}"/>
              </a:ext>
            </a:extLst>
          </p:cNvPr>
          <p:cNvSpPr>
            <a:spLocks noGrp="1"/>
          </p:cNvSpPr>
          <p:nvPr>
            <p:ph type="dt" sz="half" idx="10"/>
          </p:nvPr>
        </p:nvSpPr>
        <p:spPr/>
        <p:txBody>
          <a:bodyPr/>
          <a:lstStyle/>
          <a:p>
            <a:fld id="{537010AE-74B6-4DF1-9687-5C31AB1674F4}" type="datetime1">
              <a:rPr lang="zh-TW" altLang="en-US" smtClean="0"/>
              <a:t>2025/3/7</a:t>
            </a:fld>
            <a:endParaRPr lang="zh-TW" altLang="en-US"/>
          </a:p>
        </p:txBody>
      </p:sp>
      <p:sp>
        <p:nvSpPr>
          <p:cNvPr id="5" name="頁尾版面配置區 4">
            <a:extLst>
              <a:ext uri="{FF2B5EF4-FFF2-40B4-BE49-F238E27FC236}">
                <a16:creationId xmlns:a16="http://schemas.microsoft.com/office/drawing/2014/main" id="{7C10CBA5-BFA1-42FC-9365-C0281DA949AB}"/>
              </a:ext>
            </a:extLst>
          </p:cNvPr>
          <p:cNvSpPr>
            <a:spLocks noGrp="1"/>
          </p:cNvSpPr>
          <p:nvPr>
            <p:ph type="ftr" sz="quarter" idx="11"/>
          </p:nvPr>
        </p:nvSpPr>
        <p:spPr/>
        <p:txBody>
          <a:bodyPr/>
          <a:lstStyle/>
          <a:p>
            <a:endParaRPr lang="zh-TW" altLang="en-US"/>
          </a:p>
        </p:txBody>
      </p:sp>
      <p:sp>
        <p:nvSpPr>
          <p:cNvPr id="6" name="投影片編號版面配置區 5">
            <a:extLst>
              <a:ext uri="{FF2B5EF4-FFF2-40B4-BE49-F238E27FC236}">
                <a16:creationId xmlns:a16="http://schemas.microsoft.com/office/drawing/2014/main" id="{11A95DE0-2947-4483-AF6D-722CB814E157}"/>
              </a:ext>
            </a:extLst>
          </p:cNvPr>
          <p:cNvSpPr>
            <a:spLocks noGrp="1"/>
          </p:cNvSpPr>
          <p:nvPr>
            <p:ph type="sldNum" sz="quarter" idx="12"/>
          </p:nvPr>
        </p:nvSpPr>
        <p:spPr>
          <a:xfrm>
            <a:off x="10933200" y="6120000"/>
            <a:ext cx="540000" cy="360000"/>
          </a:xfrm>
        </p:spPr>
        <p:txBody>
          <a:bodyPr/>
          <a:lstStyle/>
          <a:p>
            <a:fld id="{EC42CC9F-AC0C-475C-86EC-8BEEEDCDB379}" type="slidenum">
              <a:rPr lang="zh-TW" altLang="en-US" smtClean="0"/>
              <a:t>‹#›</a:t>
            </a:fld>
            <a:endParaRPr lang="zh-TW" altLang="en-US" dirty="0"/>
          </a:p>
        </p:txBody>
      </p:sp>
    </p:spTree>
    <p:extLst>
      <p:ext uri="{BB962C8B-B14F-4D97-AF65-F5344CB8AC3E}">
        <p14:creationId xmlns:p14="http://schemas.microsoft.com/office/powerpoint/2010/main" val="12485416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內容">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9ED4201-0940-484D-B569-1EDEC491332A}"/>
              </a:ext>
            </a:extLst>
          </p:cNvPr>
          <p:cNvSpPr>
            <a:spLocks noGrp="1"/>
          </p:cNvSpPr>
          <p:nvPr>
            <p:ph type="title"/>
          </p:nvPr>
        </p:nvSpPr>
        <p:spPr>
          <a:xfrm>
            <a:off x="719400" y="360000"/>
            <a:ext cx="10753200" cy="1325563"/>
          </a:xfrm>
        </p:spPr>
        <p:txBody>
          <a:bodyPr>
            <a:noAutofit/>
          </a:bodyPr>
          <a:lstStyle>
            <a:lvl1pPr>
              <a:defRPr baseline="0"/>
            </a:lvl1pPr>
          </a:lstStyle>
          <a:p>
            <a:r>
              <a:rPr lang="zh-TW" altLang="en-US"/>
              <a:t>按一下以編輯母片標題樣式</a:t>
            </a:r>
          </a:p>
        </p:txBody>
      </p:sp>
      <p:sp>
        <p:nvSpPr>
          <p:cNvPr id="3" name="內容版面配置區 2">
            <a:extLst>
              <a:ext uri="{FF2B5EF4-FFF2-40B4-BE49-F238E27FC236}">
                <a16:creationId xmlns:a16="http://schemas.microsoft.com/office/drawing/2014/main" id="{0A3018C7-878C-4709-9A54-8C8C59FF64D0}"/>
              </a:ext>
            </a:extLst>
          </p:cNvPr>
          <p:cNvSpPr>
            <a:spLocks noGrp="1"/>
          </p:cNvSpPr>
          <p:nvPr>
            <p:ph idx="1" hasCustomPrompt="1"/>
          </p:nvPr>
        </p:nvSpPr>
        <p:spPr>
          <a:xfrm>
            <a:off x="720000" y="1800000"/>
            <a:ext cx="10753200" cy="4320000"/>
          </a:xfrm>
        </p:spPr>
        <p:txBody>
          <a:bodyPr>
            <a:noAutofit/>
          </a:bodyPr>
          <a:lstStyle>
            <a:lvl1pPr>
              <a:defRPr kern="0" baseline="0"/>
            </a:lvl1pPr>
            <a:lvl2pPr>
              <a:defRPr kern="0" baseline="0"/>
            </a:lvl2pPr>
            <a:lvl3pPr>
              <a:defRPr kern="0" baseline="0"/>
            </a:lvl3pPr>
            <a:lvl4pPr>
              <a:defRPr kern="0" baseline="0"/>
            </a:lvl4pPr>
            <a:lvl5pPr>
              <a:defRPr kern="0" baseline="0"/>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日期版面配置區 3">
            <a:extLst>
              <a:ext uri="{FF2B5EF4-FFF2-40B4-BE49-F238E27FC236}">
                <a16:creationId xmlns:a16="http://schemas.microsoft.com/office/drawing/2014/main" id="{E9C68F81-3039-4583-B0D6-C075087BEEBD}"/>
              </a:ext>
            </a:extLst>
          </p:cNvPr>
          <p:cNvSpPr>
            <a:spLocks noGrp="1"/>
          </p:cNvSpPr>
          <p:nvPr>
            <p:ph type="dt" sz="half" idx="10"/>
          </p:nvPr>
        </p:nvSpPr>
        <p:spPr>
          <a:xfrm>
            <a:off x="720000" y="6120000"/>
            <a:ext cx="1260000" cy="360000"/>
          </a:xfrm>
        </p:spPr>
        <p:txBody>
          <a:bodyPr>
            <a:noAutofit/>
          </a:bodyPr>
          <a:lstStyle/>
          <a:p>
            <a:fld id="{0C99E9CF-B816-481F-ACE2-223B7BC879CA}" type="datetime1">
              <a:rPr lang="zh-TW" altLang="en-US" smtClean="0"/>
              <a:t>2025/3/7</a:t>
            </a:fld>
            <a:endParaRPr lang="zh-TW" altLang="en-US"/>
          </a:p>
        </p:txBody>
      </p:sp>
      <p:sp>
        <p:nvSpPr>
          <p:cNvPr id="5" name="頁尾版面配置區 4">
            <a:extLst>
              <a:ext uri="{FF2B5EF4-FFF2-40B4-BE49-F238E27FC236}">
                <a16:creationId xmlns:a16="http://schemas.microsoft.com/office/drawing/2014/main" id="{81A049C8-6AB8-4F8C-84E7-88C2225DC416}"/>
              </a:ext>
            </a:extLst>
          </p:cNvPr>
          <p:cNvSpPr>
            <a:spLocks noGrp="1"/>
          </p:cNvSpPr>
          <p:nvPr>
            <p:ph type="ftr" sz="quarter" idx="11"/>
          </p:nvPr>
        </p:nvSpPr>
        <p:spPr>
          <a:xfrm>
            <a:off x="3936000" y="6120000"/>
            <a:ext cx="4320000" cy="360000"/>
          </a:xfrm>
        </p:spPr>
        <p:txBody>
          <a:bodyPr>
            <a:noAutofit/>
          </a:bodyPr>
          <a:lstStyle/>
          <a:p>
            <a:endParaRPr lang="zh-TW" altLang="en-US"/>
          </a:p>
        </p:txBody>
      </p:sp>
      <p:sp>
        <p:nvSpPr>
          <p:cNvPr id="6" name="投影片編號版面配置區 5">
            <a:extLst>
              <a:ext uri="{FF2B5EF4-FFF2-40B4-BE49-F238E27FC236}">
                <a16:creationId xmlns:a16="http://schemas.microsoft.com/office/drawing/2014/main" id="{B488C4F6-5138-414D-81CF-063FEC14BA70}"/>
              </a:ext>
            </a:extLst>
          </p:cNvPr>
          <p:cNvSpPr>
            <a:spLocks noGrp="1"/>
          </p:cNvSpPr>
          <p:nvPr>
            <p:ph type="sldNum" sz="quarter" idx="12"/>
          </p:nvPr>
        </p:nvSpPr>
        <p:spPr>
          <a:xfrm>
            <a:off x="10933200" y="6120000"/>
            <a:ext cx="540000" cy="360000"/>
          </a:xfrm>
        </p:spPr>
        <p:txBody>
          <a:bodyPr>
            <a:noAutofit/>
          </a:bodyPr>
          <a:lstStyle/>
          <a:p>
            <a:fld id="{EC42CC9F-AC0C-475C-86EC-8BEEEDCDB379}" type="slidenum">
              <a:rPr lang="zh-TW" altLang="en-US" smtClean="0"/>
              <a:t>‹#›</a:t>
            </a:fld>
            <a:endParaRPr lang="zh-TW" altLang="en-US"/>
          </a:p>
        </p:txBody>
      </p:sp>
    </p:spTree>
    <p:extLst>
      <p:ext uri="{BB962C8B-B14F-4D97-AF65-F5344CB8AC3E}">
        <p14:creationId xmlns:p14="http://schemas.microsoft.com/office/powerpoint/2010/main" val="5949369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4D13D31-BDFC-44D3-BD1C-1397F8AC0846}"/>
              </a:ext>
            </a:extLst>
          </p:cNvPr>
          <p:cNvSpPr>
            <a:spLocks noGrp="1"/>
          </p:cNvSpPr>
          <p:nvPr>
            <p:ph type="title"/>
          </p:nvPr>
        </p:nvSpPr>
        <p:spPr>
          <a:xfrm>
            <a:off x="719400" y="1440000"/>
            <a:ext cx="10753200" cy="2880000"/>
          </a:xfrm>
        </p:spPr>
        <p:txBody>
          <a:bodyPr anchor="b">
            <a:noAutofit/>
          </a:bodyPr>
          <a:lstStyle>
            <a:lvl1pPr>
              <a:defRPr sz="6000"/>
            </a:lvl1pPr>
          </a:lstStyle>
          <a:p>
            <a:r>
              <a:rPr lang="zh-TW" altLang="en-US" dirty="0"/>
              <a:t>按一下以編輯母片標題樣式</a:t>
            </a:r>
          </a:p>
        </p:txBody>
      </p:sp>
      <p:sp>
        <p:nvSpPr>
          <p:cNvPr id="3" name="文字版面配置區 2">
            <a:extLst>
              <a:ext uri="{FF2B5EF4-FFF2-40B4-BE49-F238E27FC236}">
                <a16:creationId xmlns:a16="http://schemas.microsoft.com/office/drawing/2014/main" id="{7B5BD641-95BA-4D6F-94DF-DBCC0F25942A}"/>
              </a:ext>
            </a:extLst>
          </p:cNvPr>
          <p:cNvSpPr>
            <a:spLocks noGrp="1"/>
          </p:cNvSpPr>
          <p:nvPr>
            <p:ph type="body" idx="1" hasCustomPrompt="1"/>
          </p:nvPr>
        </p:nvSpPr>
        <p:spPr>
          <a:xfrm>
            <a:off x="720000" y="4320000"/>
            <a:ext cx="10753200" cy="1440000"/>
          </a:xfrm>
        </p:spPr>
        <p:txBody>
          <a:bodyPr>
            <a:noAutofit/>
          </a:bodyPr>
          <a:lstStyle>
            <a:lvl1pPr marL="0" indent="0">
              <a:buNone/>
              <a:defRPr sz="2400" baseline="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TW" altLang="en-US"/>
              <a:t>按一下以編輯母片文字樣式</a:t>
            </a:r>
          </a:p>
        </p:txBody>
      </p:sp>
      <p:sp>
        <p:nvSpPr>
          <p:cNvPr id="4" name="日期版面配置區 3">
            <a:extLst>
              <a:ext uri="{FF2B5EF4-FFF2-40B4-BE49-F238E27FC236}">
                <a16:creationId xmlns:a16="http://schemas.microsoft.com/office/drawing/2014/main" id="{8F021D54-574B-4F9E-B269-9B718B70ABD4}"/>
              </a:ext>
            </a:extLst>
          </p:cNvPr>
          <p:cNvSpPr>
            <a:spLocks noGrp="1"/>
          </p:cNvSpPr>
          <p:nvPr>
            <p:ph type="dt" sz="half" idx="10"/>
          </p:nvPr>
        </p:nvSpPr>
        <p:spPr/>
        <p:txBody>
          <a:bodyPr>
            <a:noAutofit/>
          </a:bodyPr>
          <a:lstStyle/>
          <a:p>
            <a:fld id="{05ADE973-DC57-450B-979C-AD5AC51805EC}" type="datetime1">
              <a:rPr lang="zh-TW" altLang="en-US" smtClean="0"/>
              <a:t>2025/3/7</a:t>
            </a:fld>
            <a:endParaRPr lang="zh-TW" altLang="en-US"/>
          </a:p>
        </p:txBody>
      </p:sp>
      <p:sp>
        <p:nvSpPr>
          <p:cNvPr id="5" name="頁尾版面配置區 4">
            <a:extLst>
              <a:ext uri="{FF2B5EF4-FFF2-40B4-BE49-F238E27FC236}">
                <a16:creationId xmlns:a16="http://schemas.microsoft.com/office/drawing/2014/main" id="{20C78720-828C-4E70-BCEA-7A1DC6DBCF1A}"/>
              </a:ext>
            </a:extLst>
          </p:cNvPr>
          <p:cNvSpPr>
            <a:spLocks noGrp="1"/>
          </p:cNvSpPr>
          <p:nvPr>
            <p:ph type="ftr" sz="quarter" idx="11"/>
          </p:nvPr>
        </p:nvSpPr>
        <p:spPr/>
        <p:txBody>
          <a:bodyPr>
            <a:noAutofit/>
          </a:bodyPr>
          <a:lstStyle/>
          <a:p>
            <a:endParaRPr lang="zh-TW" altLang="en-US"/>
          </a:p>
        </p:txBody>
      </p:sp>
      <p:sp>
        <p:nvSpPr>
          <p:cNvPr id="6" name="投影片編號版面配置區 5">
            <a:extLst>
              <a:ext uri="{FF2B5EF4-FFF2-40B4-BE49-F238E27FC236}">
                <a16:creationId xmlns:a16="http://schemas.microsoft.com/office/drawing/2014/main" id="{CB5AF502-7ACE-4794-BC35-1DCDDD8DAFF5}"/>
              </a:ext>
            </a:extLst>
          </p:cNvPr>
          <p:cNvSpPr>
            <a:spLocks noGrp="1"/>
          </p:cNvSpPr>
          <p:nvPr>
            <p:ph type="sldNum" sz="quarter" idx="12"/>
          </p:nvPr>
        </p:nvSpPr>
        <p:spPr/>
        <p:txBody>
          <a:bodyPr>
            <a:noAutofit/>
          </a:bodyPr>
          <a:lstStyle/>
          <a:p>
            <a:fld id="{EC42CC9F-AC0C-475C-86EC-8BEEEDCDB379}" type="slidenum">
              <a:rPr lang="zh-TW" altLang="en-US" smtClean="0"/>
              <a:t>‹#›</a:t>
            </a:fld>
            <a:endParaRPr lang="zh-TW" altLang="en-US"/>
          </a:p>
        </p:txBody>
      </p:sp>
    </p:spTree>
    <p:extLst>
      <p:ext uri="{BB962C8B-B14F-4D97-AF65-F5344CB8AC3E}">
        <p14:creationId xmlns:p14="http://schemas.microsoft.com/office/powerpoint/2010/main" val="40659216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個內容">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DBF9558-AA3C-42A5-B4BB-16752265E3A7}"/>
              </a:ext>
            </a:extLst>
          </p:cNvPr>
          <p:cNvSpPr>
            <a:spLocks noGrp="1"/>
          </p:cNvSpPr>
          <p:nvPr>
            <p:ph type="title"/>
          </p:nvPr>
        </p:nvSpPr>
        <p:spPr>
          <a:xfrm>
            <a:off x="719400" y="360000"/>
            <a:ext cx="10753200" cy="1325563"/>
          </a:xfrm>
        </p:spPr>
        <p:txBody>
          <a:bodyPr>
            <a:noAutofit/>
          </a:bodyPr>
          <a:lstStyle/>
          <a:p>
            <a:r>
              <a:rPr lang="zh-TW" altLang="en-US" dirty="0"/>
              <a:t>按一下以編輯母片標題樣式</a:t>
            </a:r>
          </a:p>
        </p:txBody>
      </p:sp>
      <p:sp>
        <p:nvSpPr>
          <p:cNvPr id="3" name="內容版面配置區 2">
            <a:extLst>
              <a:ext uri="{FF2B5EF4-FFF2-40B4-BE49-F238E27FC236}">
                <a16:creationId xmlns:a16="http://schemas.microsoft.com/office/drawing/2014/main" id="{E21C799F-ED62-46F3-9120-49B364D4D01A}"/>
              </a:ext>
            </a:extLst>
          </p:cNvPr>
          <p:cNvSpPr>
            <a:spLocks noGrp="1"/>
          </p:cNvSpPr>
          <p:nvPr>
            <p:ph sz="half" idx="1" hasCustomPrompt="1"/>
          </p:nvPr>
        </p:nvSpPr>
        <p:spPr>
          <a:xfrm>
            <a:off x="720000" y="1800000"/>
            <a:ext cx="5374800" cy="4320000"/>
          </a:xfrm>
        </p:spPr>
        <p:txBody>
          <a:bodyPr>
            <a:noAutofit/>
          </a:bodyPr>
          <a:lstStyle>
            <a:lvl1pPr>
              <a:defRPr baseline="0"/>
            </a:lvl1pPr>
            <a:lvl2pPr>
              <a:defRPr baseline="0"/>
            </a:lvl2pPr>
            <a:lvl3pPr>
              <a:defRPr baseline="0"/>
            </a:lvl3pPr>
            <a:lvl4pPr>
              <a:defRPr baseline="0"/>
            </a:lvl4pPr>
            <a:lvl5pPr>
              <a:defRPr baseline="0"/>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內容版面配置區 3">
            <a:extLst>
              <a:ext uri="{FF2B5EF4-FFF2-40B4-BE49-F238E27FC236}">
                <a16:creationId xmlns:a16="http://schemas.microsoft.com/office/drawing/2014/main" id="{75A6FC1B-5FFA-4C59-A546-528B025D8829}"/>
              </a:ext>
            </a:extLst>
          </p:cNvPr>
          <p:cNvSpPr>
            <a:spLocks noGrp="1"/>
          </p:cNvSpPr>
          <p:nvPr>
            <p:ph sz="half" idx="2" hasCustomPrompt="1"/>
          </p:nvPr>
        </p:nvSpPr>
        <p:spPr>
          <a:xfrm>
            <a:off x="6097800" y="1800000"/>
            <a:ext cx="5374800" cy="4320000"/>
          </a:xfrm>
        </p:spPr>
        <p:txBody>
          <a:bodyPr>
            <a:noAutofit/>
          </a:body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5" name="日期版面配置區 4">
            <a:extLst>
              <a:ext uri="{FF2B5EF4-FFF2-40B4-BE49-F238E27FC236}">
                <a16:creationId xmlns:a16="http://schemas.microsoft.com/office/drawing/2014/main" id="{D2944DDD-6AD0-4370-8A5C-6CF377CE1107}"/>
              </a:ext>
            </a:extLst>
          </p:cNvPr>
          <p:cNvSpPr>
            <a:spLocks noGrp="1"/>
          </p:cNvSpPr>
          <p:nvPr>
            <p:ph type="dt" sz="half" idx="10"/>
          </p:nvPr>
        </p:nvSpPr>
        <p:spPr/>
        <p:txBody>
          <a:bodyPr>
            <a:noAutofit/>
          </a:bodyPr>
          <a:lstStyle/>
          <a:p>
            <a:fld id="{B955B84E-D1A3-4045-84AC-791BB00934DA}" type="datetime1">
              <a:rPr lang="zh-TW" altLang="en-US" smtClean="0"/>
              <a:t>2025/3/7</a:t>
            </a:fld>
            <a:endParaRPr lang="zh-TW" altLang="en-US"/>
          </a:p>
        </p:txBody>
      </p:sp>
      <p:sp>
        <p:nvSpPr>
          <p:cNvPr id="6" name="頁尾版面配置區 5">
            <a:extLst>
              <a:ext uri="{FF2B5EF4-FFF2-40B4-BE49-F238E27FC236}">
                <a16:creationId xmlns:a16="http://schemas.microsoft.com/office/drawing/2014/main" id="{D4D80AF3-0302-4B5D-8246-C5BEC85356FE}"/>
              </a:ext>
            </a:extLst>
          </p:cNvPr>
          <p:cNvSpPr>
            <a:spLocks noGrp="1"/>
          </p:cNvSpPr>
          <p:nvPr>
            <p:ph type="ftr" sz="quarter" idx="11"/>
          </p:nvPr>
        </p:nvSpPr>
        <p:spPr/>
        <p:txBody>
          <a:bodyPr>
            <a:noAutofit/>
          </a:bodyPr>
          <a:lstStyle/>
          <a:p>
            <a:endParaRPr lang="zh-TW" altLang="en-US"/>
          </a:p>
        </p:txBody>
      </p:sp>
      <p:sp>
        <p:nvSpPr>
          <p:cNvPr id="7" name="投影片編號版面配置區 6">
            <a:extLst>
              <a:ext uri="{FF2B5EF4-FFF2-40B4-BE49-F238E27FC236}">
                <a16:creationId xmlns:a16="http://schemas.microsoft.com/office/drawing/2014/main" id="{24DCF7B8-7B00-4359-ACC1-19ED804C7B77}"/>
              </a:ext>
            </a:extLst>
          </p:cNvPr>
          <p:cNvSpPr>
            <a:spLocks noGrp="1"/>
          </p:cNvSpPr>
          <p:nvPr>
            <p:ph type="sldNum" sz="quarter" idx="12"/>
          </p:nvPr>
        </p:nvSpPr>
        <p:spPr/>
        <p:txBody>
          <a:bodyPr>
            <a:noAutofit/>
          </a:bodyPr>
          <a:lstStyle/>
          <a:p>
            <a:fld id="{EC42CC9F-AC0C-475C-86EC-8BEEEDCDB379}" type="slidenum">
              <a:rPr lang="zh-TW" altLang="en-US" smtClean="0"/>
              <a:t>‹#›</a:t>
            </a:fld>
            <a:endParaRPr lang="zh-TW" altLang="en-US"/>
          </a:p>
        </p:txBody>
      </p:sp>
    </p:spTree>
    <p:extLst>
      <p:ext uri="{BB962C8B-B14F-4D97-AF65-F5344CB8AC3E}">
        <p14:creationId xmlns:p14="http://schemas.microsoft.com/office/powerpoint/2010/main" val="4031203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227B5F4-C925-477E-8359-802977C37CF0}"/>
              </a:ext>
            </a:extLst>
          </p:cNvPr>
          <p:cNvSpPr>
            <a:spLocks noGrp="1"/>
          </p:cNvSpPr>
          <p:nvPr>
            <p:ph type="title"/>
          </p:nvPr>
        </p:nvSpPr>
        <p:spPr>
          <a:xfrm>
            <a:off x="719400" y="360000"/>
            <a:ext cx="10753200" cy="1325563"/>
          </a:xfrm>
        </p:spPr>
        <p:txBody>
          <a:bodyPr>
            <a:noAutofit/>
          </a:bodyPr>
          <a:lstStyle/>
          <a:p>
            <a:r>
              <a:rPr lang="zh-TW" altLang="en-US" dirty="0"/>
              <a:t>按一下以編輯母片標題樣式</a:t>
            </a:r>
          </a:p>
        </p:txBody>
      </p:sp>
      <p:sp>
        <p:nvSpPr>
          <p:cNvPr id="3" name="文字版面配置區 2">
            <a:extLst>
              <a:ext uri="{FF2B5EF4-FFF2-40B4-BE49-F238E27FC236}">
                <a16:creationId xmlns:a16="http://schemas.microsoft.com/office/drawing/2014/main" id="{A5E3EFCF-0F51-41E1-9715-0B8D1288EE0A}"/>
              </a:ext>
            </a:extLst>
          </p:cNvPr>
          <p:cNvSpPr>
            <a:spLocks noGrp="1"/>
          </p:cNvSpPr>
          <p:nvPr>
            <p:ph type="body" idx="1" hasCustomPrompt="1"/>
          </p:nvPr>
        </p:nvSpPr>
        <p:spPr>
          <a:xfrm>
            <a:off x="720000" y="1692000"/>
            <a:ext cx="5374800" cy="460800"/>
          </a:xfrm>
        </p:spPr>
        <p:txBody>
          <a:bodyPr anchor="ctr" anchorCtr="0">
            <a:noAutofit/>
          </a:bodyPr>
          <a:lstStyle>
            <a:lvl1pPr marL="0" indent="0">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dirty="0"/>
              <a:t>按一下以編輯母片文字樣式</a:t>
            </a:r>
          </a:p>
        </p:txBody>
      </p:sp>
      <p:sp>
        <p:nvSpPr>
          <p:cNvPr id="4" name="內容版面配置區 3">
            <a:extLst>
              <a:ext uri="{FF2B5EF4-FFF2-40B4-BE49-F238E27FC236}">
                <a16:creationId xmlns:a16="http://schemas.microsoft.com/office/drawing/2014/main" id="{401410B7-51F7-46B7-90FC-7522DE90DFA7}"/>
              </a:ext>
            </a:extLst>
          </p:cNvPr>
          <p:cNvSpPr>
            <a:spLocks noGrp="1"/>
          </p:cNvSpPr>
          <p:nvPr>
            <p:ph sz="half" idx="2" hasCustomPrompt="1"/>
          </p:nvPr>
        </p:nvSpPr>
        <p:spPr>
          <a:xfrm>
            <a:off x="719999" y="2160000"/>
            <a:ext cx="5374800" cy="3960000"/>
          </a:xfrm>
        </p:spPr>
        <p:txBody>
          <a:bodyPr>
            <a:no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a:extLst>
              <a:ext uri="{FF2B5EF4-FFF2-40B4-BE49-F238E27FC236}">
                <a16:creationId xmlns:a16="http://schemas.microsoft.com/office/drawing/2014/main" id="{7FA694E3-DEA2-480A-ADC2-F67671203B41}"/>
              </a:ext>
            </a:extLst>
          </p:cNvPr>
          <p:cNvSpPr>
            <a:spLocks noGrp="1"/>
          </p:cNvSpPr>
          <p:nvPr>
            <p:ph type="body" sz="quarter" idx="3" hasCustomPrompt="1"/>
          </p:nvPr>
        </p:nvSpPr>
        <p:spPr>
          <a:xfrm>
            <a:off x="6098400" y="1692000"/>
            <a:ext cx="5374800" cy="460800"/>
          </a:xfrm>
        </p:spPr>
        <p:txBody>
          <a:bodyPr anchor="ctr" anchorCtr="0">
            <a:no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dirty="0"/>
              <a:t>按一下以編輯母片文字樣式</a:t>
            </a:r>
          </a:p>
        </p:txBody>
      </p:sp>
      <p:sp>
        <p:nvSpPr>
          <p:cNvPr id="6" name="內容版面配置區 5">
            <a:extLst>
              <a:ext uri="{FF2B5EF4-FFF2-40B4-BE49-F238E27FC236}">
                <a16:creationId xmlns:a16="http://schemas.microsoft.com/office/drawing/2014/main" id="{9E10767F-9819-4134-B8A9-3CF8D2D375E7}"/>
              </a:ext>
            </a:extLst>
          </p:cNvPr>
          <p:cNvSpPr>
            <a:spLocks noGrp="1"/>
          </p:cNvSpPr>
          <p:nvPr>
            <p:ph sz="quarter" idx="4" hasCustomPrompt="1"/>
          </p:nvPr>
        </p:nvSpPr>
        <p:spPr>
          <a:xfrm>
            <a:off x="6098400" y="2160000"/>
            <a:ext cx="5374800" cy="3960000"/>
          </a:xfrm>
        </p:spPr>
        <p:txBody>
          <a:bodyPr>
            <a:no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日期版面配置區 6">
            <a:extLst>
              <a:ext uri="{FF2B5EF4-FFF2-40B4-BE49-F238E27FC236}">
                <a16:creationId xmlns:a16="http://schemas.microsoft.com/office/drawing/2014/main" id="{C9887D4A-3924-4301-90A7-FAF552650502}"/>
              </a:ext>
            </a:extLst>
          </p:cNvPr>
          <p:cNvSpPr>
            <a:spLocks noGrp="1"/>
          </p:cNvSpPr>
          <p:nvPr>
            <p:ph type="dt" sz="half" idx="10"/>
          </p:nvPr>
        </p:nvSpPr>
        <p:spPr/>
        <p:txBody>
          <a:bodyPr>
            <a:noAutofit/>
          </a:bodyPr>
          <a:lstStyle/>
          <a:p>
            <a:fld id="{0A82E043-B18F-4714-B0C8-12210A3B1C46}" type="datetime1">
              <a:rPr lang="zh-TW" altLang="en-US" smtClean="0"/>
              <a:t>2025/3/7</a:t>
            </a:fld>
            <a:endParaRPr lang="zh-TW" altLang="en-US"/>
          </a:p>
        </p:txBody>
      </p:sp>
      <p:sp>
        <p:nvSpPr>
          <p:cNvPr id="8" name="頁尾版面配置區 7">
            <a:extLst>
              <a:ext uri="{FF2B5EF4-FFF2-40B4-BE49-F238E27FC236}">
                <a16:creationId xmlns:a16="http://schemas.microsoft.com/office/drawing/2014/main" id="{266D6272-CBB2-4D8C-9324-4F6DC035410C}"/>
              </a:ext>
            </a:extLst>
          </p:cNvPr>
          <p:cNvSpPr>
            <a:spLocks noGrp="1"/>
          </p:cNvSpPr>
          <p:nvPr>
            <p:ph type="ftr" sz="quarter" idx="11"/>
          </p:nvPr>
        </p:nvSpPr>
        <p:spPr/>
        <p:txBody>
          <a:bodyPr>
            <a:noAutofit/>
          </a:bodyPr>
          <a:lstStyle/>
          <a:p>
            <a:endParaRPr lang="zh-TW" altLang="en-US"/>
          </a:p>
        </p:txBody>
      </p:sp>
      <p:sp>
        <p:nvSpPr>
          <p:cNvPr id="9" name="投影片編號版面配置區 8">
            <a:extLst>
              <a:ext uri="{FF2B5EF4-FFF2-40B4-BE49-F238E27FC236}">
                <a16:creationId xmlns:a16="http://schemas.microsoft.com/office/drawing/2014/main" id="{9A850F60-B3F2-4BE9-80C8-B35DE5DF755E}"/>
              </a:ext>
            </a:extLst>
          </p:cNvPr>
          <p:cNvSpPr>
            <a:spLocks noGrp="1"/>
          </p:cNvSpPr>
          <p:nvPr>
            <p:ph type="sldNum" sz="quarter" idx="12"/>
          </p:nvPr>
        </p:nvSpPr>
        <p:spPr/>
        <p:txBody>
          <a:bodyPr>
            <a:noAutofit/>
          </a:bodyPr>
          <a:lstStyle/>
          <a:p>
            <a:fld id="{EC42CC9F-AC0C-475C-86EC-8BEEEDCDB379}" type="slidenum">
              <a:rPr lang="zh-TW" altLang="en-US" smtClean="0"/>
              <a:t>‹#›</a:t>
            </a:fld>
            <a:endParaRPr lang="zh-TW" altLang="en-US"/>
          </a:p>
        </p:txBody>
      </p:sp>
    </p:spTree>
    <p:extLst>
      <p:ext uri="{BB962C8B-B14F-4D97-AF65-F5344CB8AC3E}">
        <p14:creationId xmlns:p14="http://schemas.microsoft.com/office/powerpoint/2010/main" val="10988331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5F0D6320-F28E-4E58-98CE-CE4F4AEF97C8}"/>
              </a:ext>
            </a:extLst>
          </p:cNvPr>
          <p:cNvSpPr>
            <a:spLocks noGrp="1"/>
          </p:cNvSpPr>
          <p:nvPr>
            <p:ph type="title"/>
          </p:nvPr>
        </p:nvSpPr>
        <p:spPr/>
        <p:txBody>
          <a:bodyPr>
            <a:noAutofit/>
          </a:bodyPr>
          <a:lstStyle/>
          <a:p>
            <a:r>
              <a:rPr lang="zh-TW" altLang="en-US"/>
              <a:t>按一下以編輯母片標題樣式</a:t>
            </a:r>
          </a:p>
        </p:txBody>
      </p:sp>
      <p:sp>
        <p:nvSpPr>
          <p:cNvPr id="3" name="日期版面配置區 2">
            <a:extLst>
              <a:ext uri="{FF2B5EF4-FFF2-40B4-BE49-F238E27FC236}">
                <a16:creationId xmlns:a16="http://schemas.microsoft.com/office/drawing/2014/main" id="{85D3FD0D-920E-49F4-AACE-685BA350B74E}"/>
              </a:ext>
            </a:extLst>
          </p:cNvPr>
          <p:cNvSpPr>
            <a:spLocks noGrp="1"/>
          </p:cNvSpPr>
          <p:nvPr>
            <p:ph type="dt" sz="half" idx="10"/>
          </p:nvPr>
        </p:nvSpPr>
        <p:spPr/>
        <p:txBody>
          <a:bodyPr>
            <a:noAutofit/>
          </a:bodyPr>
          <a:lstStyle/>
          <a:p>
            <a:fld id="{720BA4BC-E427-403C-B68B-26FE27C52E38}" type="datetime1">
              <a:rPr lang="zh-TW" altLang="en-US" smtClean="0"/>
              <a:t>2025/3/7</a:t>
            </a:fld>
            <a:endParaRPr lang="zh-TW" altLang="en-US"/>
          </a:p>
        </p:txBody>
      </p:sp>
      <p:sp>
        <p:nvSpPr>
          <p:cNvPr id="4" name="頁尾版面配置區 3">
            <a:extLst>
              <a:ext uri="{FF2B5EF4-FFF2-40B4-BE49-F238E27FC236}">
                <a16:creationId xmlns:a16="http://schemas.microsoft.com/office/drawing/2014/main" id="{7055FFB5-7A82-4CD1-98EA-64B38DF4BFC5}"/>
              </a:ext>
            </a:extLst>
          </p:cNvPr>
          <p:cNvSpPr>
            <a:spLocks noGrp="1"/>
          </p:cNvSpPr>
          <p:nvPr>
            <p:ph type="ftr" sz="quarter" idx="11"/>
          </p:nvPr>
        </p:nvSpPr>
        <p:spPr/>
        <p:txBody>
          <a:bodyPr>
            <a:noAutofit/>
          </a:bodyPr>
          <a:lstStyle/>
          <a:p>
            <a:endParaRPr lang="zh-TW" altLang="en-US"/>
          </a:p>
        </p:txBody>
      </p:sp>
      <p:sp>
        <p:nvSpPr>
          <p:cNvPr id="5" name="投影片編號版面配置區 4">
            <a:extLst>
              <a:ext uri="{FF2B5EF4-FFF2-40B4-BE49-F238E27FC236}">
                <a16:creationId xmlns:a16="http://schemas.microsoft.com/office/drawing/2014/main" id="{270B4162-27ED-497D-8FB3-04BA58F2EDE8}"/>
              </a:ext>
            </a:extLst>
          </p:cNvPr>
          <p:cNvSpPr>
            <a:spLocks noGrp="1"/>
          </p:cNvSpPr>
          <p:nvPr>
            <p:ph type="sldNum" sz="quarter" idx="12"/>
          </p:nvPr>
        </p:nvSpPr>
        <p:spPr/>
        <p:txBody>
          <a:bodyPr>
            <a:noAutofit/>
          </a:bodyPr>
          <a:lstStyle/>
          <a:p>
            <a:fld id="{EC42CC9F-AC0C-475C-86EC-8BEEEDCDB379}" type="slidenum">
              <a:rPr lang="zh-TW" altLang="en-US" smtClean="0"/>
              <a:t>‹#›</a:t>
            </a:fld>
            <a:endParaRPr lang="zh-TW" altLang="en-US"/>
          </a:p>
        </p:txBody>
      </p:sp>
    </p:spTree>
    <p:extLst>
      <p:ext uri="{BB962C8B-B14F-4D97-AF65-F5344CB8AC3E}">
        <p14:creationId xmlns:p14="http://schemas.microsoft.com/office/powerpoint/2010/main" val="42183594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a:extLst>
              <a:ext uri="{FF2B5EF4-FFF2-40B4-BE49-F238E27FC236}">
                <a16:creationId xmlns:a16="http://schemas.microsoft.com/office/drawing/2014/main" id="{040B1DB2-2161-4668-B34E-30A6EBEFA4D2}"/>
              </a:ext>
            </a:extLst>
          </p:cNvPr>
          <p:cNvSpPr>
            <a:spLocks noGrp="1"/>
          </p:cNvSpPr>
          <p:nvPr>
            <p:ph type="dt" sz="half" idx="10"/>
          </p:nvPr>
        </p:nvSpPr>
        <p:spPr/>
        <p:txBody>
          <a:bodyPr/>
          <a:lstStyle/>
          <a:p>
            <a:fld id="{9F028744-18FD-49C3-BA77-53947FB94FB8}" type="datetime1">
              <a:rPr lang="zh-TW" altLang="en-US" smtClean="0"/>
              <a:t>2025/3/7</a:t>
            </a:fld>
            <a:endParaRPr lang="zh-TW" altLang="en-US"/>
          </a:p>
        </p:txBody>
      </p:sp>
      <p:sp>
        <p:nvSpPr>
          <p:cNvPr id="3" name="頁尾版面配置區 2">
            <a:extLst>
              <a:ext uri="{FF2B5EF4-FFF2-40B4-BE49-F238E27FC236}">
                <a16:creationId xmlns:a16="http://schemas.microsoft.com/office/drawing/2014/main" id="{2EA8497E-CFC0-4C4B-BED5-25D9772B3FAF}"/>
              </a:ext>
            </a:extLst>
          </p:cNvPr>
          <p:cNvSpPr>
            <a:spLocks noGrp="1"/>
          </p:cNvSpPr>
          <p:nvPr>
            <p:ph type="ftr" sz="quarter" idx="11"/>
          </p:nvPr>
        </p:nvSpPr>
        <p:spPr/>
        <p:txBody>
          <a:bodyPr/>
          <a:lstStyle/>
          <a:p>
            <a:endParaRPr lang="zh-TW" altLang="en-US"/>
          </a:p>
        </p:txBody>
      </p:sp>
      <p:sp>
        <p:nvSpPr>
          <p:cNvPr id="4" name="投影片編號版面配置區 3">
            <a:extLst>
              <a:ext uri="{FF2B5EF4-FFF2-40B4-BE49-F238E27FC236}">
                <a16:creationId xmlns:a16="http://schemas.microsoft.com/office/drawing/2014/main" id="{DB15F385-6AFA-4D3C-B1AA-F8516525AE35}"/>
              </a:ext>
            </a:extLst>
          </p:cNvPr>
          <p:cNvSpPr>
            <a:spLocks noGrp="1"/>
          </p:cNvSpPr>
          <p:nvPr>
            <p:ph type="sldNum" sz="quarter" idx="12"/>
          </p:nvPr>
        </p:nvSpPr>
        <p:spPr/>
        <p:txBody>
          <a:bodyPr/>
          <a:lstStyle/>
          <a:p>
            <a:fld id="{EC42CC9F-AC0C-475C-86EC-8BEEEDCDB379}" type="slidenum">
              <a:rPr lang="zh-TW" altLang="en-US" smtClean="0"/>
              <a:t>‹#›</a:t>
            </a:fld>
            <a:endParaRPr lang="zh-TW" altLang="en-US"/>
          </a:p>
        </p:txBody>
      </p:sp>
    </p:spTree>
    <p:extLst>
      <p:ext uri="{BB962C8B-B14F-4D97-AF65-F5344CB8AC3E}">
        <p14:creationId xmlns:p14="http://schemas.microsoft.com/office/powerpoint/2010/main" val="15494638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輔助字幕的內容">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B246057-CF3A-48A0-B766-948B5CC6F139}"/>
              </a:ext>
            </a:extLst>
          </p:cNvPr>
          <p:cNvSpPr>
            <a:spLocks noGrp="1"/>
          </p:cNvSpPr>
          <p:nvPr>
            <p:ph type="title" hasCustomPrompt="1"/>
          </p:nvPr>
        </p:nvSpPr>
        <p:spPr>
          <a:xfrm>
            <a:off x="720000" y="720000"/>
            <a:ext cx="3600000" cy="1620000"/>
          </a:xfrm>
        </p:spPr>
        <p:txBody>
          <a:bodyPr anchor="b" anchorCtr="0">
            <a:noAutofit/>
          </a:bodyPr>
          <a:lstStyle>
            <a:lvl1pPr algn="ctr">
              <a:defRPr sz="3200" baseline="0"/>
            </a:lvl1pPr>
          </a:lstStyle>
          <a:p>
            <a:r>
              <a:rPr lang="zh-TW" altLang="en-US" dirty="0"/>
              <a:t>按一下以編輯</a:t>
            </a:r>
            <a:r>
              <a:rPr lang="en-US" altLang="zh-TW" dirty="0"/>
              <a:t/>
            </a:r>
            <a:br>
              <a:rPr lang="en-US" altLang="zh-TW" dirty="0"/>
            </a:br>
            <a:r>
              <a:rPr lang="zh-TW" altLang="en-US" dirty="0"/>
              <a:t>母片標題樣式</a:t>
            </a:r>
          </a:p>
        </p:txBody>
      </p:sp>
      <p:sp>
        <p:nvSpPr>
          <p:cNvPr id="3" name="內容版面配置區 2">
            <a:extLst>
              <a:ext uri="{FF2B5EF4-FFF2-40B4-BE49-F238E27FC236}">
                <a16:creationId xmlns:a16="http://schemas.microsoft.com/office/drawing/2014/main" id="{5848113B-4065-4AA3-BDB4-463600FDD3B6}"/>
              </a:ext>
            </a:extLst>
          </p:cNvPr>
          <p:cNvSpPr>
            <a:spLocks noGrp="1"/>
          </p:cNvSpPr>
          <p:nvPr>
            <p:ph idx="1" hasCustomPrompt="1"/>
          </p:nvPr>
        </p:nvSpPr>
        <p:spPr>
          <a:xfrm>
            <a:off x="4680000" y="900000"/>
            <a:ext cx="6480000" cy="5040000"/>
          </a:xfrm>
        </p:spPr>
        <p:txBody>
          <a:bodyPr>
            <a:noAutofit/>
          </a:bodyPr>
          <a:lstStyle>
            <a:lvl1pPr>
              <a:defRPr sz="3200" baseline="0"/>
            </a:lvl1pPr>
            <a:lvl2pPr>
              <a:defRPr sz="2800" baseline="0"/>
            </a:lvl2pPr>
            <a:lvl3pPr>
              <a:defRPr sz="2400" baseline="0"/>
            </a:lvl3pPr>
            <a:lvl4pPr>
              <a:defRPr sz="2000" baseline="0"/>
            </a:lvl4pPr>
            <a:lvl5pPr>
              <a:defRPr sz="1800" baseline="0"/>
            </a:lvl5pPr>
            <a:lvl6pPr>
              <a:defRPr sz="2000"/>
            </a:lvl6pPr>
            <a:lvl7pPr>
              <a:defRPr sz="2000"/>
            </a:lvl7pPr>
            <a:lvl8pPr>
              <a:defRPr sz="2000"/>
            </a:lvl8pPr>
            <a:lvl9pPr>
              <a:defRPr sz="2000"/>
            </a:lvl9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文字版面配置區 3">
            <a:extLst>
              <a:ext uri="{FF2B5EF4-FFF2-40B4-BE49-F238E27FC236}">
                <a16:creationId xmlns:a16="http://schemas.microsoft.com/office/drawing/2014/main" id="{51DE6AE1-8D70-4836-8869-328047EA5C9A}"/>
              </a:ext>
            </a:extLst>
          </p:cNvPr>
          <p:cNvSpPr>
            <a:spLocks noGrp="1"/>
          </p:cNvSpPr>
          <p:nvPr>
            <p:ph type="body" sz="half" idx="2" hasCustomPrompt="1"/>
          </p:nvPr>
        </p:nvSpPr>
        <p:spPr>
          <a:xfrm>
            <a:off x="718800" y="2340000"/>
            <a:ext cx="3600000" cy="3600000"/>
          </a:xfrm>
        </p:spPr>
        <p:txBody>
          <a:bodyPr>
            <a:noAutofit/>
          </a:bodyPr>
          <a:lstStyle>
            <a:lvl1pPr marL="0" indent="0">
              <a:buNone/>
              <a:defRPr sz="16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按一下以編輯母片文字樣式</a:t>
            </a:r>
          </a:p>
        </p:txBody>
      </p:sp>
      <p:sp>
        <p:nvSpPr>
          <p:cNvPr id="5" name="日期版面配置區 4">
            <a:extLst>
              <a:ext uri="{FF2B5EF4-FFF2-40B4-BE49-F238E27FC236}">
                <a16:creationId xmlns:a16="http://schemas.microsoft.com/office/drawing/2014/main" id="{E0EF3EB4-8AE7-4294-B932-E52527FA2D98}"/>
              </a:ext>
            </a:extLst>
          </p:cNvPr>
          <p:cNvSpPr>
            <a:spLocks noGrp="1"/>
          </p:cNvSpPr>
          <p:nvPr>
            <p:ph type="dt" sz="half" idx="10"/>
          </p:nvPr>
        </p:nvSpPr>
        <p:spPr/>
        <p:txBody>
          <a:bodyPr>
            <a:noAutofit/>
          </a:bodyPr>
          <a:lstStyle/>
          <a:p>
            <a:fld id="{DD4CC31A-851D-428F-932C-61126F4D0A1D}" type="datetime1">
              <a:rPr lang="zh-TW" altLang="en-US" smtClean="0"/>
              <a:t>2025/3/7</a:t>
            </a:fld>
            <a:endParaRPr lang="zh-TW" altLang="en-US"/>
          </a:p>
        </p:txBody>
      </p:sp>
      <p:sp>
        <p:nvSpPr>
          <p:cNvPr id="6" name="頁尾版面配置區 5">
            <a:extLst>
              <a:ext uri="{FF2B5EF4-FFF2-40B4-BE49-F238E27FC236}">
                <a16:creationId xmlns:a16="http://schemas.microsoft.com/office/drawing/2014/main" id="{56687777-5909-41BB-8F24-4693920C9906}"/>
              </a:ext>
            </a:extLst>
          </p:cNvPr>
          <p:cNvSpPr>
            <a:spLocks noGrp="1"/>
          </p:cNvSpPr>
          <p:nvPr>
            <p:ph type="ftr" sz="quarter" idx="11"/>
          </p:nvPr>
        </p:nvSpPr>
        <p:spPr/>
        <p:txBody>
          <a:bodyPr>
            <a:noAutofit/>
          </a:bodyPr>
          <a:lstStyle/>
          <a:p>
            <a:endParaRPr lang="zh-TW" altLang="en-US"/>
          </a:p>
        </p:txBody>
      </p:sp>
      <p:sp>
        <p:nvSpPr>
          <p:cNvPr id="7" name="投影片編號版面配置區 6">
            <a:extLst>
              <a:ext uri="{FF2B5EF4-FFF2-40B4-BE49-F238E27FC236}">
                <a16:creationId xmlns:a16="http://schemas.microsoft.com/office/drawing/2014/main" id="{43D61178-1BEE-47D6-806B-9AC51EEA04B7}"/>
              </a:ext>
            </a:extLst>
          </p:cNvPr>
          <p:cNvSpPr>
            <a:spLocks noGrp="1"/>
          </p:cNvSpPr>
          <p:nvPr>
            <p:ph type="sldNum" sz="quarter" idx="12"/>
          </p:nvPr>
        </p:nvSpPr>
        <p:spPr/>
        <p:txBody>
          <a:bodyPr>
            <a:noAutofit/>
          </a:bodyPr>
          <a:lstStyle/>
          <a:p>
            <a:fld id="{EC42CC9F-AC0C-475C-86EC-8BEEEDCDB379}" type="slidenum">
              <a:rPr lang="zh-TW" altLang="en-US" smtClean="0"/>
              <a:t>‹#›</a:t>
            </a:fld>
            <a:endParaRPr lang="zh-TW" altLang="en-US"/>
          </a:p>
        </p:txBody>
      </p:sp>
    </p:spTree>
    <p:extLst>
      <p:ext uri="{BB962C8B-B14F-4D97-AF65-F5344CB8AC3E}">
        <p14:creationId xmlns:p14="http://schemas.microsoft.com/office/powerpoint/2010/main" val="1399369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輔助字幕的圖片">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A8EF4C2-6893-4786-B52E-6B21D5E29C86}"/>
              </a:ext>
            </a:extLst>
          </p:cNvPr>
          <p:cNvSpPr>
            <a:spLocks noGrp="1"/>
          </p:cNvSpPr>
          <p:nvPr>
            <p:ph type="title" hasCustomPrompt="1"/>
          </p:nvPr>
        </p:nvSpPr>
        <p:spPr>
          <a:xfrm>
            <a:off x="720000" y="720000"/>
            <a:ext cx="3600000" cy="1620000"/>
          </a:xfrm>
        </p:spPr>
        <p:txBody>
          <a:bodyPr anchor="b">
            <a:noAutofit/>
          </a:bodyPr>
          <a:lstStyle>
            <a:lvl1pPr algn="ctr">
              <a:defRPr sz="3200" baseline="0"/>
            </a:lvl1pPr>
          </a:lstStyle>
          <a:p>
            <a:r>
              <a:rPr lang="zh-TW" altLang="en-US" dirty="0"/>
              <a:t>按一下以編輯</a:t>
            </a:r>
            <a:r>
              <a:rPr lang="en-US" altLang="zh-TW" dirty="0"/>
              <a:t/>
            </a:r>
            <a:br>
              <a:rPr lang="en-US" altLang="zh-TW" dirty="0"/>
            </a:br>
            <a:r>
              <a:rPr lang="zh-TW" altLang="en-US" dirty="0"/>
              <a:t>母片標題樣式</a:t>
            </a:r>
          </a:p>
        </p:txBody>
      </p:sp>
      <p:sp>
        <p:nvSpPr>
          <p:cNvPr id="3" name="圖片版面配置區 2">
            <a:extLst>
              <a:ext uri="{FF2B5EF4-FFF2-40B4-BE49-F238E27FC236}">
                <a16:creationId xmlns:a16="http://schemas.microsoft.com/office/drawing/2014/main" id="{B4F57C23-8DFC-4EA6-BD63-2F53F8EA8B9E}"/>
              </a:ext>
            </a:extLst>
          </p:cNvPr>
          <p:cNvSpPr>
            <a:spLocks noGrp="1"/>
          </p:cNvSpPr>
          <p:nvPr>
            <p:ph type="pic" idx="1"/>
          </p:nvPr>
        </p:nvSpPr>
        <p:spPr>
          <a:xfrm>
            <a:off x="4680000" y="899999"/>
            <a:ext cx="6480000" cy="5040000"/>
          </a:xfrm>
        </p:spPr>
        <p:txBody>
          <a:bodyPr>
            <a:noAutofit/>
          </a:bodyPr>
          <a:lstStyle>
            <a:lvl1pPr marL="0" indent="0">
              <a:buNone/>
              <a:defRPr sz="3200" baseline="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dirty="0"/>
          </a:p>
        </p:txBody>
      </p:sp>
      <p:sp>
        <p:nvSpPr>
          <p:cNvPr id="4" name="文字版面配置區 3">
            <a:extLst>
              <a:ext uri="{FF2B5EF4-FFF2-40B4-BE49-F238E27FC236}">
                <a16:creationId xmlns:a16="http://schemas.microsoft.com/office/drawing/2014/main" id="{CA694655-6ED3-4683-BB12-50ABF4FB0712}"/>
              </a:ext>
            </a:extLst>
          </p:cNvPr>
          <p:cNvSpPr>
            <a:spLocks noGrp="1"/>
          </p:cNvSpPr>
          <p:nvPr>
            <p:ph type="body" sz="half" idx="2" hasCustomPrompt="1"/>
          </p:nvPr>
        </p:nvSpPr>
        <p:spPr>
          <a:xfrm>
            <a:off x="720000" y="2340000"/>
            <a:ext cx="3600000" cy="3600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按一下以編輯母片文字樣式</a:t>
            </a:r>
          </a:p>
        </p:txBody>
      </p:sp>
      <p:sp>
        <p:nvSpPr>
          <p:cNvPr id="5" name="日期版面配置區 4">
            <a:extLst>
              <a:ext uri="{FF2B5EF4-FFF2-40B4-BE49-F238E27FC236}">
                <a16:creationId xmlns:a16="http://schemas.microsoft.com/office/drawing/2014/main" id="{87CB5A49-0770-4525-B55F-27899993D92D}"/>
              </a:ext>
            </a:extLst>
          </p:cNvPr>
          <p:cNvSpPr>
            <a:spLocks noGrp="1"/>
          </p:cNvSpPr>
          <p:nvPr>
            <p:ph type="dt" sz="half" idx="10"/>
          </p:nvPr>
        </p:nvSpPr>
        <p:spPr/>
        <p:txBody>
          <a:bodyPr>
            <a:noAutofit/>
          </a:bodyPr>
          <a:lstStyle/>
          <a:p>
            <a:fld id="{84A5339E-7C00-4881-9887-298ED96EFEAF}" type="datetime1">
              <a:rPr lang="zh-TW" altLang="en-US" smtClean="0"/>
              <a:t>2025/3/7</a:t>
            </a:fld>
            <a:endParaRPr lang="zh-TW" altLang="en-US"/>
          </a:p>
        </p:txBody>
      </p:sp>
      <p:sp>
        <p:nvSpPr>
          <p:cNvPr id="6" name="頁尾版面配置區 5">
            <a:extLst>
              <a:ext uri="{FF2B5EF4-FFF2-40B4-BE49-F238E27FC236}">
                <a16:creationId xmlns:a16="http://schemas.microsoft.com/office/drawing/2014/main" id="{A540EB25-3B40-4C4F-AB37-26D11A81E824}"/>
              </a:ext>
            </a:extLst>
          </p:cNvPr>
          <p:cNvSpPr>
            <a:spLocks noGrp="1"/>
          </p:cNvSpPr>
          <p:nvPr>
            <p:ph type="ftr" sz="quarter" idx="11"/>
          </p:nvPr>
        </p:nvSpPr>
        <p:spPr/>
        <p:txBody>
          <a:bodyPr>
            <a:noAutofit/>
          </a:bodyPr>
          <a:lstStyle/>
          <a:p>
            <a:endParaRPr lang="zh-TW" altLang="en-US"/>
          </a:p>
        </p:txBody>
      </p:sp>
      <p:sp>
        <p:nvSpPr>
          <p:cNvPr id="7" name="投影片編號版面配置區 6">
            <a:extLst>
              <a:ext uri="{FF2B5EF4-FFF2-40B4-BE49-F238E27FC236}">
                <a16:creationId xmlns:a16="http://schemas.microsoft.com/office/drawing/2014/main" id="{B8F59F33-BC60-471B-ABE4-75657C2D0945}"/>
              </a:ext>
            </a:extLst>
          </p:cNvPr>
          <p:cNvSpPr>
            <a:spLocks noGrp="1"/>
          </p:cNvSpPr>
          <p:nvPr>
            <p:ph type="sldNum" sz="quarter" idx="12"/>
          </p:nvPr>
        </p:nvSpPr>
        <p:spPr/>
        <p:txBody>
          <a:bodyPr>
            <a:noAutofit/>
          </a:bodyPr>
          <a:lstStyle/>
          <a:p>
            <a:fld id="{EC42CC9F-AC0C-475C-86EC-8BEEEDCDB379}" type="slidenum">
              <a:rPr lang="zh-TW" altLang="en-US" smtClean="0"/>
              <a:t>‹#›</a:t>
            </a:fld>
            <a:endParaRPr lang="zh-TW" altLang="en-US"/>
          </a:p>
        </p:txBody>
      </p:sp>
    </p:spTree>
    <p:extLst>
      <p:ext uri="{BB962C8B-B14F-4D97-AF65-F5344CB8AC3E}">
        <p14:creationId xmlns:p14="http://schemas.microsoft.com/office/powerpoint/2010/main" val="10161835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標題版面配置區 1">
            <a:extLst>
              <a:ext uri="{FF2B5EF4-FFF2-40B4-BE49-F238E27FC236}">
                <a16:creationId xmlns:a16="http://schemas.microsoft.com/office/drawing/2014/main" id="{98CF0055-05DE-431E-89A0-8E01B7437796}"/>
              </a:ext>
            </a:extLst>
          </p:cNvPr>
          <p:cNvSpPr>
            <a:spLocks noGrp="1"/>
          </p:cNvSpPr>
          <p:nvPr>
            <p:ph type="title"/>
          </p:nvPr>
        </p:nvSpPr>
        <p:spPr>
          <a:xfrm>
            <a:off x="719400" y="360000"/>
            <a:ext cx="10753200" cy="1325563"/>
          </a:xfrm>
          <a:prstGeom prst="rect">
            <a:avLst/>
          </a:prstGeom>
        </p:spPr>
        <p:txBody>
          <a:bodyPr vert="horz" lIns="91440" tIns="45720" rIns="91440" bIns="45720" rtlCol="0" anchor="ctr">
            <a:normAutofit/>
          </a:bodyPr>
          <a:lstStyle/>
          <a:p>
            <a:r>
              <a:rPr lang="zh-TW" altLang="en-US" dirty="0"/>
              <a:t>按一下以編輯母片標題樣式</a:t>
            </a:r>
          </a:p>
        </p:txBody>
      </p:sp>
      <p:sp>
        <p:nvSpPr>
          <p:cNvPr id="3" name="文字版面配置區 2">
            <a:extLst>
              <a:ext uri="{FF2B5EF4-FFF2-40B4-BE49-F238E27FC236}">
                <a16:creationId xmlns:a16="http://schemas.microsoft.com/office/drawing/2014/main" id="{BD627428-387E-4460-BDDF-6E89455B1BE5}"/>
              </a:ext>
            </a:extLst>
          </p:cNvPr>
          <p:cNvSpPr>
            <a:spLocks noGrp="1"/>
          </p:cNvSpPr>
          <p:nvPr>
            <p:ph type="body" idx="1"/>
          </p:nvPr>
        </p:nvSpPr>
        <p:spPr>
          <a:xfrm>
            <a:off x="720000" y="1800000"/>
            <a:ext cx="10753200" cy="4320000"/>
          </a:xfrm>
          <a:prstGeom prst="rect">
            <a:avLst/>
          </a:prstGeom>
        </p:spPr>
        <p:txBody>
          <a:bodyPr vert="horz" lIns="91440" tIns="45720" rIns="91440" bIns="45720" rtlCol="0">
            <a:normAutofit/>
          </a:body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日期版面配置區 3">
            <a:extLst>
              <a:ext uri="{FF2B5EF4-FFF2-40B4-BE49-F238E27FC236}">
                <a16:creationId xmlns:a16="http://schemas.microsoft.com/office/drawing/2014/main" id="{BC2FB8A0-5BF7-4782-A160-0F976C96D465}"/>
              </a:ext>
            </a:extLst>
          </p:cNvPr>
          <p:cNvSpPr>
            <a:spLocks noGrp="1"/>
          </p:cNvSpPr>
          <p:nvPr>
            <p:ph type="dt" sz="half" idx="2"/>
          </p:nvPr>
        </p:nvSpPr>
        <p:spPr>
          <a:xfrm>
            <a:off x="720000" y="6120000"/>
            <a:ext cx="1260000" cy="360000"/>
          </a:xfrm>
          <a:prstGeom prst="rect">
            <a:avLst/>
          </a:prstGeom>
        </p:spPr>
        <p:txBody>
          <a:bodyPr vert="horz" lIns="91440" tIns="45720" rIns="91440" bIns="45720" rtlCol="0" anchor="ctr"/>
          <a:lstStyle>
            <a:lvl1pPr algn="l">
              <a:defRPr sz="1600" kern="0" baseline="0">
                <a:solidFill>
                  <a:schemeClr val="tx1"/>
                </a:solidFill>
              </a:defRPr>
            </a:lvl1pPr>
          </a:lstStyle>
          <a:p>
            <a:fld id="{34D66503-F07B-40A5-8F37-64FEA04F94B3}" type="datetime1">
              <a:rPr lang="zh-TW" altLang="en-US" smtClean="0"/>
              <a:t>2025/3/7</a:t>
            </a:fld>
            <a:endParaRPr lang="zh-TW" altLang="en-US" dirty="0"/>
          </a:p>
        </p:txBody>
      </p:sp>
      <p:sp>
        <p:nvSpPr>
          <p:cNvPr id="5" name="頁尾版面配置區 4">
            <a:extLst>
              <a:ext uri="{FF2B5EF4-FFF2-40B4-BE49-F238E27FC236}">
                <a16:creationId xmlns:a16="http://schemas.microsoft.com/office/drawing/2014/main" id="{BBE651F0-30CC-4F6F-A337-7868F3E8A37D}"/>
              </a:ext>
            </a:extLst>
          </p:cNvPr>
          <p:cNvSpPr>
            <a:spLocks noGrp="1"/>
          </p:cNvSpPr>
          <p:nvPr>
            <p:ph type="ftr" sz="quarter" idx="3"/>
          </p:nvPr>
        </p:nvSpPr>
        <p:spPr>
          <a:xfrm>
            <a:off x="3936000" y="6120000"/>
            <a:ext cx="4320000" cy="360000"/>
          </a:xfrm>
          <a:prstGeom prst="rect">
            <a:avLst/>
          </a:prstGeom>
        </p:spPr>
        <p:txBody>
          <a:bodyPr vert="horz" lIns="91440" tIns="45720" rIns="91440" bIns="45720" rtlCol="0" anchor="ctr"/>
          <a:lstStyle>
            <a:lvl1pPr algn="ctr">
              <a:defRPr sz="1600" kern="0" baseline="0">
                <a:solidFill>
                  <a:schemeClr val="tx1"/>
                </a:solidFill>
              </a:defRPr>
            </a:lvl1pPr>
          </a:lstStyle>
          <a:p>
            <a:endParaRPr lang="zh-TW" altLang="en-US" dirty="0"/>
          </a:p>
        </p:txBody>
      </p:sp>
      <p:sp>
        <p:nvSpPr>
          <p:cNvPr id="6" name="投影片編號版面配置區 5">
            <a:extLst>
              <a:ext uri="{FF2B5EF4-FFF2-40B4-BE49-F238E27FC236}">
                <a16:creationId xmlns:a16="http://schemas.microsoft.com/office/drawing/2014/main" id="{D99EED43-18FD-48FD-B6B5-13DFB890CC8B}"/>
              </a:ext>
            </a:extLst>
          </p:cNvPr>
          <p:cNvSpPr>
            <a:spLocks noGrp="1"/>
          </p:cNvSpPr>
          <p:nvPr>
            <p:ph type="sldNum" sz="quarter" idx="4"/>
          </p:nvPr>
        </p:nvSpPr>
        <p:spPr>
          <a:xfrm>
            <a:off x="10933200" y="6120000"/>
            <a:ext cx="540000" cy="360000"/>
          </a:xfrm>
          <a:prstGeom prst="rect">
            <a:avLst/>
          </a:prstGeom>
        </p:spPr>
        <p:txBody>
          <a:bodyPr vert="horz" lIns="91440" tIns="45720" rIns="91440" bIns="45720" rtlCol="0" anchor="ctr"/>
          <a:lstStyle>
            <a:lvl1pPr algn="r">
              <a:defRPr sz="1600" kern="0" baseline="0">
                <a:solidFill>
                  <a:schemeClr val="tx1"/>
                </a:solidFill>
              </a:defRPr>
            </a:lvl1pPr>
          </a:lstStyle>
          <a:p>
            <a:fld id="{EC42CC9F-AC0C-475C-86EC-8BEEEDCDB379}" type="slidenum">
              <a:rPr lang="zh-TW" altLang="en-US" smtClean="0"/>
              <a:pPr/>
              <a:t>‹#›</a:t>
            </a:fld>
            <a:endParaRPr lang="zh-TW" altLang="en-US"/>
          </a:p>
        </p:txBody>
      </p:sp>
    </p:spTree>
    <p:extLst>
      <p:ext uri="{BB962C8B-B14F-4D97-AF65-F5344CB8AC3E}">
        <p14:creationId xmlns:p14="http://schemas.microsoft.com/office/powerpoint/2010/main" val="11485968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100000"/>
        </a:lnSpc>
        <a:spcBef>
          <a:spcPct val="0"/>
        </a:spcBef>
        <a:buNone/>
        <a:defRPr sz="4000" kern="0" baseline="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600"/>
        </a:spcBef>
        <a:buFont typeface="Arial" panose="020B0604020202020204" pitchFamily="34" charset="0"/>
        <a:buChar char="•"/>
        <a:defRPr sz="2400" kern="0" baseline="0">
          <a:solidFill>
            <a:schemeClr val="tx1"/>
          </a:solidFill>
          <a:latin typeface="+mn-lt"/>
          <a:ea typeface="+mn-ea"/>
          <a:cs typeface="+mn-cs"/>
        </a:defRPr>
      </a:lvl1pPr>
      <a:lvl2pPr marL="460800" indent="-228600" algn="l" defTabSz="914400" rtl="0" eaLnBrk="1" latinLnBrk="0" hangingPunct="1">
        <a:lnSpc>
          <a:spcPct val="100000"/>
        </a:lnSpc>
        <a:spcBef>
          <a:spcPts val="600"/>
        </a:spcBef>
        <a:buFont typeface="Arial" panose="020B0604020202020204" pitchFamily="34" charset="0"/>
        <a:buChar char="•"/>
        <a:defRPr sz="2000" kern="0" baseline="0">
          <a:solidFill>
            <a:schemeClr val="tx1"/>
          </a:solidFill>
          <a:latin typeface="+mn-lt"/>
          <a:ea typeface="+mn-ea"/>
          <a:cs typeface="+mn-cs"/>
        </a:defRPr>
      </a:lvl2pPr>
      <a:lvl3pPr marL="691200" indent="-228600" algn="l" defTabSz="914400" rtl="0" eaLnBrk="1" latinLnBrk="0" hangingPunct="1">
        <a:lnSpc>
          <a:spcPct val="100000"/>
        </a:lnSpc>
        <a:spcBef>
          <a:spcPts val="600"/>
        </a:spcBef>
        <a:buFont typeface="Arial" panose="020B0604020202020204" pitchFamily="34" charset="0"/>
        <a:buChar char="•"/>
        <a:defRPr sz="1800" kern="0" baseline="0">
          <a:solidFill>
            <a:schemeClr val="tx1"/>
          </a:solidFill>
          <a:latin typeface="+mn-lt"/>
          <a:ea typeface="+mn-ea"/>
          <a:cs typeface="+mn-cs"/>
        </a:defRPr>
      </a:lvl3pPr>
      <a:lvl4pPr marL="921600" indent="-228600" algn="l" defTabSz="914400" rtl="0" eaLnBrk="1" latinLnBrk="0" hangingPunct="1">
        <a:lnSpc>
          <a:spcPct val="100000"/>
        </a:lnSpc>
        <a:spcBef>
          <a:spcPts val="600"/>
        </a:spcBef>
        <a:buFont typeface="Arial" panose="020B0604020202020204" pitchFamily="34" charset="0"/>
        <a:buChar char="•"/>
        <a:defRPr sz="1600" kern="0" baseline="0">
          <a:solidFill>
            <a:schemeClr val="tx1"/>
          </a:solidFill>
          <a:latin typeface="+mn-lt"/>
          <a:ea typeface="+mn-ea"/>
          <a:cs typeface="+mn-cs"/>
        </a:defRPr>
      </a:lvl4pPr>
      <a:lvl5pPr marL="1152000" indent="-228600" algn="l" defTabSz="914400" rtl="0" eaLnBrk="1" latinLnBrk="0" hangingPunct="1">
        <a:lnSpc>
          <a:spcPct val="100000"/>
        </a:lnSpc>
        <a:spcBef>
          <a:spcPts val="600"/>
        </a:spcBef>
        <a:buFont typeface="Arial" panose="020B0604020202020204" pitchFamily="34" charset="0"/>
        <a:buChar char="•"/>
        <a:defRPr sz="1400" kern="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hyperlink" Target="https://www.scribd.com/document/396354618/181204-GSA-Chipset-Report-November-2018"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www.ericsson.com/en/reports-and-papers/mobility-report/dataforecasts/mobile-subscriptions-outlook" TargetMode="External"/><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www.ericsson.com/en/reports-and-papers/mobility-report/dataforecasts/mobile-subscriptions-outlook"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hyperlink" Target="https://techblog.comsoc.org/2023/07/10/gsa-5g-device-ecosystem-june-2023-summary"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hyperlink" Target="https://gsacom.com/paper/5g-standalone-september-2024"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hyperlink" Target="https://gsacom.com/paper/5g-standalone-september-2024"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12.png"/><Relationship Id="rId4" Type="http://schemas.openxmlformats.org/officeDocument/2006/relationships/hyperlink" Target="https://gsacom.com/paper/5g-standalone-september-2024"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gsacom.com/paper/5g-standalone-september-2024"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www.ericsson.com/49ed78/assets/local/reports-papers/mobility-report/documents/2024/ericsson-mobility-report-june-2024.pdf"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s://tefficient.com/wp-content/uploads/2024/09/Tefficient-industry-analysis-1-2024-mobile-data-usage-and-revenue-FY-2023-per-country-excl-M2M-17-Sep-2024.pdf"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moda.gov.tw/digital-affairs/digital-service/op-survey/2082"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hyperlink" Target="https://indd.adobe.com/view/30e606cb-9f7f-4a44-90bd-5e1586a6ceef"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hyperlink" Target="https://indd.adobe.com/view/30e606cb-9f7f-4a44-90bd-5e1586a6ceef"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hyperlink" Target="https://report.twnic.tw/2023" TargetMode="Externa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en.wikipedia.org/wiki/Template:Cellular_network_standards" TargetMode="Externa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hyperlink" Target="https://www.cisco.com/c/en/us/solutions/what-is-5g.html" TargetMode="External"/><Relationship Id="rId2" Type="http://schemas.openxmlformats.org/officeDocument/2006/relationships/hyperlink" Target="https://www.qualcomm.com/5g/what-is-5g" TargetMode="Externa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hyperlink" Target="https://aws.amazon.com/what-is/5g"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aws.amazon.com/what-is/5g"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hyperlink" Target="https://en.wikipedia.org/wiki/International_Telecommunication_Union" TargetMode="External"/></Relationships>
</file>

<file path=ppt/slides/_rels/slide33.xml.rels><?xml version="1.0" encoding="UTF-8" standalone="yes"?>
<Relationships xmlns="http://schemas.openxmlformats.org/package/2006/relationships"><Relationship Id="rId8" Type="http://schemas.openxmlformats.org/officeDocument/2006/relationships/hyperlink" Target="https://en.wikipedia.org/wiki/URLLC" TargetMode="External"/><Relationship Id="rId13" Type="http://schemas.openxmlformats.org/officeDocument/2006/relationships/hyperlink" Target="https://en.wikipedia.org/wiki/IMT-2020" TargetMode="External"/><Relationship Id="rId3" Type="http://schemas.openxmlformats.org/officeDocument/2006/relationships/hyperlink" Target="https://en.wikipedia.org/wiki/5G#Application_areas" TargetMode="External"/><Relationship Id="rId7" Type="http://schemas.openxmlformats.org/officeDocument/2006/relationships/hyperlink" Target="https://en.wikipedia.org/wiki/Network_latency" TargetMode="External"/><Relationship Id="rId12" Type="http://schemas.openxmlformats.org/officeDocument/2006/relationships/hyperlink" Target="https://en.wikipedia.org/wiki/Spectrum_efficiency"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https://en.wikipedia.org/wiki/Percentile" TargetMode="External"/><Relationship Id="rId11" Type="http://schemas.openxmlformats.org/officeDocument/2006/relationships/hyperlink" Target="https://en.wikipedia.org/wiki/Efficient_energy_use" TargetMode="External"/><Relationship Id="rId5" Type="http://schemas.openxmlformats.org/officeDocument/2006/relationships/hyperlink" Target="https://en.wikipedia.org/wiki/EMBB" TargetMode="External"/><Relationship Id="rId10" Type="http://schemas.openxmlformats.org/officeDocument/2006/relationships/hyperlink" Target="https://en.wikipedia.org/wiki/MMTC_(telecommunication)" TargetMode="External"/><Relationship Id="rId4" Type="http://schemas.openxmlformats.org/officeDocument/2006/relationships/hyperlink" Target="https://en.wikipedia.org/wiki/Bit_rate" TargetMode="External"/><Relationship Id="rId9" Type="http://schemas.openxmlformats.org/officeDocument/2006/relationships/hyperlink" Target="https://en.wikipedia.org/wiki/Quality_of_service"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www.researchgate.net/figure/The-triangle-of-5G-applications-source-ETRI-graphic-from-ITU-R-IMT-2020-requirements_fig1_335372990" TargetMode="External"/><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blog.taiwan5g.com/2016/06/itu-r-5g-4g.html" TargetMode="Externa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hyperlink" Target="https://www.qualcomm.com/5g/what-is-5g" TargetMode="External"/><Relationship Id="rId2" Type="http://schemas.openxmlformats.org/officeDocument/2006/relationships/hyperlink" Target="https://www.qualcomm.com/research"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s://en.wikipedia.org/wiki/3GPP#Market_Representation_Partners" TargetMode="External"/><Relationship Id="rId7" Type="http://schemas.openxmlformats.org/officeDocument/2006/relationships/image" Target="../media/image29.gif"/><Relationship Id="rId2" Type="http://schemas.openxmlformats.org/officeDocument/2006/relationships/hyperlink" Target="https://en.wikipedia.org/wiki/3GPP#Organizational_Partners" TargetMode="Externa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hyperlink" Target="https://en.wikipedia.org/wiki/3GPP" TargetMode="External"/><Relationship Id="rId4" Type="http://schemas.openxmlformats.org/officeDocument/2006/relationships/hyperlink" Target="https://en.wikipedia.org/wiki/Radio_Access_Network" TargetMode="External"/></Relationships>
</file>

<file path=ppt/slides/_rels/slide38.xml.rels><?xml version="1.0" encoding="UTF-8" standalone="yes"?>
<Relationships xmlns="http://schemas.openxmlformats.org/package/2006/relationships"><Relationship Id="rId8" Type="http://schemas.openxmlformats.org/officeDocument/2006/relationships/hyperlink" Target="https://en.wikipedia.org/wiki/European_Telecommunications_Standards_Institute" TargetMode="External"/><Relationship Id="rId13" Type="http://schemas.openxmlformats.org/officeDocument/2006/relationships/hyperlink" Target="http://www.tta.or.kr/" TargetMode="External"/><Relationship Id="rId3" Type="http://schemas.openxmlformats.org/officeDocument/2006/relationships/hyperlink" Target="http://www.arib.or.jp/" TargetMode="External"/><Relationship Id="rId7" Type="http://schemas.openxmlformats.org/officeDocument/2006/relationships/hyperlink" Target="http://www.ccsa.org.cn/" TargetMode="External"/><Relationship Id="rId12" Type="http://schemas.openxmlformats.org/officeDocument/2006/relationships/hyperlink" Target="https://en.wikipedia.org/w/index.php?title=Telecommunications_Technology_Association&amp;action=edit&amp;redlink=1" TargetMode="External"/><Relationship Id="rId2" Type="http://schemas.openxmlformats.org/officeDocument/2006/relationships/hyperlink" Target="https://en.wikipedia.org/wiki/Association_of_Radio_Industries_and_Businesses" TargetMode="External"/><Relationship Id="rId16" Type="http://schemas.openxmlformats.org/officeDocument/2006/relationships/hyperlink" Target="https://en.wikipedia.org/wiki/3GPP" TargetMode="External"/><Relationship Id="rId1" Type="http://schemas.openxmlformats.org/officeDocument/2006/relationships/slideLayout" Target="../slideLayouts/slideLayout6.xml"/><Relationship Id="rId6" Type="http://schemas.openxmlformats.org/officeDocument/2006/relationships/hyperlink" Target="https://en.wikipedia.org/wiki/China_Communications_Standards_Association" TargetMode="External"/><Relationship Id="rId11" Type="http://schemas.openxmlformats.org/officeDocument/2006/relationships/hyperlink" Target="http://tsdsi.org/" TargetMode="External"/><Relationship Id="rId5" Type="http://schemas.openxmlformats.org/officeDocument/2006/relationships/hyperlink" Target="http://www.atis.org/" TargetMode="External"/><Relationship Id="rId15" Type="http://schemas.openxmlformats.org/officeDocument/2006/relationships/hyperlink" Target="http://www.ttc.or.jp/" TargetMode="External"/><Relationship Id="rId10" Type="http://schemas.openxmlformats.org/officeDocument/2006/relationships/hyperlink" Target="https://en.wikipedia.org/wiki/TSDSI" TargetMode="External"/><Relationship Id="rId4" Type="http://schemas.openxmlformats.org/officeDocument/2006/relationships/hyperlink" Target="https://en.wikipedia.org/wiki/Alliance_for_Telecommunications_Industry_Solutions" TargetMode="External"/><Relationship Id="rId9" Type="http://schemas.openxmlformats.org/officeDocument/2006/relationships/hyperlink" Target="http://www.etsi.org/" TargetMode="External"/><Relationship Id="rId14" Type="http://schemas.openxmlformats.org/officeDocument/2006/relationships/hyperlink" Target="https://en.wikipedia.org/wiki/Telecommunication_Technology_Committee" TargetMode="External"/></Relationships>
</file>

<file path=ppt/slides/_rels/slide39.xml.rels><?xml version="1.0" encoding="UTF-8" standalone="yes"?>
<Relationships xmlns="http://schemas.openxmlformats.org/package/2006/relationships"><Relationship Id="rId8" Type="http://schemas.openxmlformats.org/officeDocument/2006/relationships/hyperlink" Target="https://en.wikipedia.org/wiki/5G" TargetMode="External"/><Relationship Id="rId13" Type="http://schemas.openxmlformats.org/officeDocument/2006/relationships/hyperlink" Target="https://en.wikipedia.org/wiki/Unmanned_Aerial_System" TargetMode="External"/><Relationship Id="rId18" Type="http://schemas.openxmlformats.org/officeDocument/2006/relationships/hyperlink" Target="https://en.wikipedia.org/wiki/3GPP#cite_note-21" TargetMode="External"/><Relationship Id="rId3" Type="http://schemas.openxmlformats.org/officeDocument/2006/relationships/hyperlink" Target="https://en.wikipedia.org/wiki/3GPP#cite_note-:0-8" TargetMode="External"/><Relationship Id="rId7" Type="http://schemas.openxmlformats.org/officeDocument/2006/relationships/hyperlink" Target="https://en.wikipedia.org/wiki/3GPP#cite_note-17" TargetMode="External"/><Relationship Id="rId12" Type="http://schemas.openxmlformats.org/officeDocument/2006/relationships/hyperlink" Target="https://en.wikipedia.org/wiki/Network_slicing" TargetMode="External"/><Relationship Id="rId17" Type="http://schemas.openxmlformats.org/officeDocument/2006/relationships/hyperlink" Target="https://en.wikipedia.org/wiki/3GPP#cite_note-20" TargetMode="External"/><Relationship Id="rId2" Type="http://schemas.openxmlformats.org/officeDocument/2006/relationships/hyperlink" Target="https://en.wikipedia.org/wiki/3GPP#cite_note-7" TargetMode="External"/><Relationship Id="rId16" Type="http://schemas.openxmlformats.org/officeDocument/2006/relationships/hyperlink" Target="https://en.wikipedia.org/wiki/Machine-learning" TargetMode="External"/><Relationship Id="rId20" Type="http://schemas.openxmlformats.org/officeDocument/2006/relationships/hyperlink" Target="https://en.wikipedia.org/wiki/3GPP" TargetMode="External"/><Relationship Id="rId1" Type="http://schemas.openxmlformats.org/officeDocument/2006/relationships/slideLayout" Target="../slideLayouts/slideLayout6.xml"/><Relationship Id="rId6" Type="http://schemas.openxmlformats.org/officeDocument/2006/relationships/hyperlink" Target="https://en.wikipedia.org/wiki/IP_Multimedia_Core_Network_Subsystem" TargetMode="External"/><Relationship Id="rId11" Type="http://schemas.openxmlformats.org/officeDocument/2006/relationships/hyperlink" Target="https://en.wikipedia.org/wiki/Edge_computing" TargetMode="External"/><Relationship Id="rId5" Type="http://schemas.openxmlformats.org/officeDocument/2006/relationships/hyperlink" Target="https://en.wikipedia.org/wiki/V2X" TargetMode="External"/><Relationship Id="rId15" Type="http://schemas.openxmlformats.org/officeDocument/2006/relationships/hyperlink" Target="https://en.wikipedia.org/wiki/5G-Advanced" TargetMode="External"/><Relationship Id="rId10" Type="http://schemas.openxmlformats.org/officeDocument/2006/relationships/hyperlink" Target="https://en.wikipedia.org/wiki/Industrial_Internet_of_Things" TargetMode="External"/><Relationship Id="rId19" Type="http://schemas.openxmlformats.org/officeDocument/2006/relationships/hyperlink" Target="https://en.wikipedia.org/wiki/3GPP#cite_note-22" TargetMode="External"/><Relationship Id="rId4" Type="http://schemas.openxmlformats.org/officeDocument/2006/relationships/hyperlink" Target="https://en.wikipedia.org/wiki/5G_NR" TargetMode="External"/><Relationship Id="rId9" Type="http://schemas.openxmlformats.org/officeDocument/2006/relationships/hyperlink" Target="https://en.wikipedia.org/wiki/3GPP#cite_note-18" TargetMode="External"/><Relationship Id="rId14" Type="http://schemas.openxmlformats.org/officeDocument/2006/relationships/hyperlink" Target="https://en.wikipedia.org/wiki/3GPP#cite_note-ericsson-r17-r18-19" TargetMode="External"/></Relationships>
</file>

<file path=ppt/slides/_rels/slide4.xml.rels><?xml version="1.0" encoding="UTF-8" standalone="yes"?>
<Relationships xmlns="http://schemas.openxmlformats.org/package/2006/relationships"><Relationship Id="rId2" Type="http://schemas.openxmlformats.org/officeDocument/2006/relationships/hyperlink" Target="https://en.wikipedia.org/wiki/Template:Cellular_network_standards" TargetMode="Externa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hyperlink" Target="https://www.3gpp.org/about-us/introducing-3gpp"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hyperlink" Target="https://www.3gpp.org/about-us/introducing-3gpp"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https://www.3gpp.org/about-us/introducing-3gpp" TargetMode="External"/><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hyperlink" Target="https://www.linkedin.com/pulse/3gpp-sa1-completes-its-study-5g-requirements-toon-norp" TargetMode="External"/><Relationship Id="rId2" Type="http://schemas.openxmlformats.org/officeDocument/2006/relationships/notesSlide" Target="../notesSlides/notesSlide23.xml"/><Relationship Id="rId1" Type="http://schemas.openxmlformats.org/officeDocument/2006/relationships/slideLayout" Target="../slideLayouts/slideLayout6.xml"/><Relationship Id="rId5" Type="http://schemas.openxmlformats.org/officeDocument/2006/relationships/hyperlink" Target="http://www.3gpp.org/DynaReport/22891.htm" TargetMode="External"/><Relationship Id="rId4" Type="http://schemas.openxmlformats.org/officeDocument/2006/relationships/image" Target="../media/image33.png"/></Relationships>
</file>

<file path=ppt/slides/_rels/slide4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s://blog.3g4g.co.uk/2017/11/5g-research-presentation-on-urllc.html" TargetMode="Externa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hyperlink" Target="https://www.3gpp.org/news-events/3gpp-news/sys-architecture"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s://www.researchgate.net/figure/GPP-time-lines-pertaining-to-various-Releases_fig1_341738840" TargetMode="External"/><Relationship Id="rId1" Type="http://schemas.openxmlformats.org/officeDocument/2006/relationships/slideLayout" Target="../slideLayouts/slideLayout6.xml"/><Relationship Id="rId4" Type="http://schemas.openxmlformats.org/officeDocument/2006/relationships/hyperlink" Target="https://www.3gpp.org/specifications-technologies/67-releases" TargetMode="External"/></Relationships>
</file>

<file path=ppt/slides/_rels/slide4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hyperlink" Target="https://en.wikipedia.org/wiki/Template:Cellular_network_standards"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1.png"/><Relationship Id="rId4" Type="http://schemas.openxmlformats.org/officeDocument/2006/relationships/hyperlink" Target="https://www.zdnet.com/article/5g-where-we-are-where-were-going-next"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hyperlink" Target="https://www.3gpp.org/specifications-technologies/releases/release-18" TargetMode="External"/></Relationships>
</file>

<file path=ppt/slides/_rels/slide5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hyperlink" Target="https://devopedia.org/3gpp-release" TargetMode="External"/><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hyperlink" Target="https://www.3gpp.org/specifications-technologies/releases/release-19" TargetMode="External"/><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hyperlink" Target="https://www.3gpp.org/technologies/rel-18" TargetMode="External"/></Relationships>
</file>

<file path=ppt/slides/_rels/slide55.xml.rels><?xml version="1.0" encoding="UTF-8" standalone="yes"?>
<Relationships xmlns="http://schemas.openxmlformats.org/package/2006/relationships"><Relationship Id="rId3" Type="http://schemas.openxmlformats.org/officeDocument/2006/relationships/hyperlink" Target="https://www.3gpp.org/technologies/rel-18" TargetMode="External"/><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hyperlink" Target="https://www.3gpp.org/specifications-technologies/releases" TargetMode="External"/><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hyperlink" Target="https://www.3gpp.org/specifications-technologies/releases/release-20" TargetMode="External"/><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hyperlink" Target="https://www.3gpp.org/3gpp-groups/radio-access-networks-ran"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hyperlink" Target="https://5gobservatory.eu/observatory-overview/interactive-5g-scoreboard" TargetMode="External"/><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1.xml"/><Relationship Id="rId1" Type="http://schemas.openxmlformats.org/officeDocument/2006/relationships/slideLayout" Target="../slideLayouts/slideLayout6.xml"/><Relationship Id="rId5" Type="http://schemas.openxmlformats.org/officeDocument/2006/relationships/hyperlink" Target="https://www.fcc.gov/document/2022-communications-marketplace-report" TargetMode="External"/><Relationship Id="rId4" Type="http://schemas.openxmlformats.org/officeDocument/2006/relationships/hyperlink" Target="https://www.policytracker.com/the-policytracker-spectrum-research-service/" TargetMode="External"/></Relationships>
</file>

<file path=ppt/slides/_rels/slide67.xml.rels><?xml version="1.0" encoding="UTF-8" standalone="yes"?>
<Relationships xmlns="http://schemas.openxmlformats.org/package/2006/relationships"><Relationship Id="rId3" Type="http://schemas.openxmlformats.org/officeDocument/2006/relationships/hyperlink" Target="https://www.policytracker.com/the-policytracker-spectrum-research-service/" TargetMode="External"/><Relationship Id="rId2" Type="http://schemas.openxmlformats.org/officeDocument/2006/relationships/image" Target="../media/image52.png"/><Relationship Id="rId1" Type="http://schemas.openxmlformats.org/officeDocument/2006/relationships/slideLayout" Target="../slideLayouts/slideLayout6.xml"/><Relationship Id="rId4" Type="http://schemas.openxmlformats.org/officeDocument/2006/relationships/hyperlink" Target="https://www.fcc.gov/document/2022-communications-marketplace-report" TargetMode="External"/></Relationships>
</file>

<file path=ppt/slides/_rels/slide6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image" Target="../media/image55.pn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3" Type="http://schemas.openxmlformats.org/officeDocument/2006/relationships/hyperlink" Target="https://portal.3gpp.org/desktopmodules/WorkItem/WorkItemDetails.aspx?workitemId=770004" TargetMode="External"/><Relationship Id="rId18" Type="http://schemas.openxmlformats.org/officeDocument/2006/relationships/hyperlink" Target="https://portal.3gpp.org/desktopmodules/WorkItem/WorkItemDetails.aspx?workitemId=790002" TargetMode="External"/><Relationship Id="rId26" Type="http://schemas.openxmlformats.org/officeDocument/2006/relationships/hyperlink" Target="https://portal.3gpp.org/desktopmodules/WorkItem/WorkItemDetails.aspx?workitemId=800052" TargetMode="External"/><Relationship Id="rId39" Type="http://schemas.openxmlformats.org/officeDocument/2006/relationships/hyperlink" Target="https://portal.3gpp.org/desktopmodules/WorkItem/WorkItemDetails.aspx?workitemId=810050" TargetMode="External"/><Relationship Id="rId21" Type="http://schemas.openxmlformats.org/officeDocument/2006/relationships/hyperlink" Target="https://portal.3gpp.org/desktopmodules/WorkItem/WorkItemDetails.aspx?workitemId=790005" TargetMode="External"/><Relationship Id="rId34" Type="http://schemas.openxmlformats.org/officeDocument/2006/relationships/hyperlink" Target="https://portal.3gpp.org/desktopmodules/WorkItem/WorkItemDetails.aspx?workitemId=800010" TargetMode="External"/><Relationship Id="rId42" Type="http://schemas.openxmlformats.org/officeDocument/2006/relationships/hyperlink" Target="https://portal.3gpp.org/desktopmodules/WorkItem/WorkItemDetails.aspx?workitemId=810014" TargetMode="External"/><Relationship Id="rId7" Type="http://schemas.openxmlformats.org/officeDocument/2006/relationships/hyperlink" Target="https://portal.3gpp.org/desktopmodules/WorkItem/WorkItemDetails.aspx?workitemId=730007" TargetMode="External"/><Relationship Id="rId2" Type="http://schemas.openxmlformats.org/officeDocument/2006/relationships/hyperlink" Target="https://portal.3gpp.org/desktopmodules/WorkItem/WorkItemDetails.aspx?workitemId=750004" TargetMode="External"/><Relationship Id="rId16" Type="http://schemas.openxmlformats.org/officeDocument/2006/relationships/hyperlink" Target="https://portal.3gpp.org/desktopmodules/WorkItem/WorkItemDetails.aspx?workitemId=780055" TargetMode="External"/><Relationship Id="rId20" Type="http://schemas.openxmlformats.org/officeDocument/2006/relationships/hyperlink" Target="https://portal.3gpp.org/desktopmodules/WorkItem/WorkItemDetails.aspx?workitemId=790004" TargetMode="External"/><Relationship Id="rId29" Type="http://schemas.openxmlformats.org/officeDocument/2006/relationships/hyperlink" Target="https://portal.3gpp.org/desktopmodules/WorkItem/WorkItemDetails.aspx?workitemId=800005" TargetMode="External"/><Relationship Id="rId41" Type="http://schemas.openxmlformats.org/officeDocument/2006/relationships/hyperlink" Target="https://portal.3gpp.org/desktopmodules/WorkItem/WorkItemDetails.aspx?workitemId=820024" TargetMode="External"/><Relationship Id="rId1" Type="http://schemas.openxmlformats.org/officeDocument/2006/relationships/slideLayout" Target="../slideLayouts/slideLayout6.xml"/><Relationship Id="rId6" Type="http://schemas.openxmlformats.org/officeDocument/2006/relationships/hyperlink" Target="https://portal.3gpp.org/desktopmodules/WorkItem/WorkItemDetails.aspx?workitemId=760007" TargetMode="External"/><Relationship Id="rId11" Type="http://schemas.openxmlformats.org/officeDocument/2006/relationships/hyperlink" Target="https://portal.3gpp.org/desktopmodules/WorkItem/WorkItemDetails.aspx?workitemId=770002" TargetMode="External"/><Relationship Id="rId24" Type="http://schemas.openxmlformats.org/officeDocument/2006/relationships/hyperlink" Target="https://portal.3gpp.org/desktopmodules/WorkItem/WorkItemDetails.aspx?workitemId=800050" TargetMode="External"/><Relationship Id="rId32" Type="http://schemas.openxmlformats.org/officeDocument/2006/relationships/hyperlink" Target="https://portal.3gpp.org/desktopmodules/WorkItem/WorkItemDetails.aspx?workitemId=800008" TargetMode="External"/><Relationship Id="rId37" Type="http://schemas.openxmlformats.org/officeDocument/2006/relationships/hyperlink" Target="https://portal.3gpp.org/desktopmodules/WorkItem/WorkItemDetails.aspx?workitemId=800013" TargetMode="External"/><Relationship Id="rId40" Type="http://schemas.openxmlformats.org/officeDocument/2006/relationships/hyperlink" Target="https://portal.3gpp.org/desktopmodules/WorkItem/WorkItemDetails.aspx?workitemId=810051" TargetMode="External"/><Relationship Id="rId5" Type="http://schemas.openxmlformats.org/officeDocument/2006/relationships/hyperlink" Target="https://portal.3gpp.org/desktopmodules/WorkItem/WorkItemDetails.aspx?workitemId=760006" TargetMode="External"/><Relationship Id="rId15" Type="http://schemas.openxmlformats.org/officeDocument/2006/relationships/hyperlink" Target="https://portal.3gpp.org/desktopmodules/WorkItem/WorkItemDetails.aspx?workitemId=760071" TargetMode="External"/><Relationship Id="rId23" Type="http://schemas.openxmlformats.org/officeDocument/2006/relationships/hyperlink" Target="https://portal.3gpp.org/desktopmodules/WorkItem/WorkItemDetails.aspx?workitemId=800049" TargetMode="External"/><Relationship Id="rId28" Type="http://schemas.openxmlformats.org/officeDocument/2006/relationships/hyperlink" Target="https://portal.3gpp.org/desktopmodules/WorkItem/WorkItemDetails.aspx?workitemId=800004" TargetMode="External"/><Relationship Id="rId36" Type="http://schemas.openxmlformats.org/officeDocument/2006/relationships/hyperlink" Target="https://portal.3gpp.org/desktopmodules/WorkItem/WorkItemDetails.aspx?workitemId=800012" TargetMode="External"/><Relationship Id="rId10" Type="http://schemas.openxmlformats.org/officeDocument/2006/relationships/hyperlink" Target="https://portal.3gpp.org/desktopmodules/WorkItem/WorkItemDetails.aspx?workitemId=780004" TargetMode="External"/><Relationship Id="rId19" Type="http://schemas.openxmlformats.org/officeDocument/2006/relationships/hyperlink" Target="https://portal.3gpp.org/desktopmodules/WorkItem/WorkItemDetails.aspx?workitemId=790003" TargetMode="External"/><Relationship Id="rId31" Type="http://schemas.openxmlformats.org/officeDocument/2006/relationships/hyperlink" Target="https://portal.3gpp.org/desktopmodules/WorkItem/WorkItemDetails.aspx?workitemId=800007" TargetMode="External"/><Relationship Id="rId44" Type="http://schemas.openxmlformats.org/officeDocument/2006/relationships/hyperlink" Target="https://www.3gpp.org/dynareport?code=TSG-WG--S1--wis.htm&amp;Itemid=438" TargetMode="External"/><Relationship Id="rId4" Type="http://schemas.openxmlformats.org/officeDocument/2006/relationships/hyperlink" Target="https://portal.3gpp.org/desktopmodules/WorkItem/WorkItemDetails.aspx?workitemId=760005" TargetMode="External"/><Relationship Id="rId9" Type="http://schemas.openxmlformats.org/officeDocument/2006/relationships/hyperlink" Target="https://portal.3gpp.org/desktopmodules/WorkItem/WorkItemDetails.aspx?workitemId=740001" TargetMode="External"/><Relationship Id="rId14" Type="http://schemas.openxmlformats.org/officeDocument/2006/relationships/hyperlink" Target="https://portal.3gpp.org/desktopmodules/WorkItem/WorkItemDetails.aspx?workitemId=770005" TargetMode="External"/><Relationship Id="rId22" Type="http://schemas.openxmlformats.org/officeDocument/2006/relationships/hyperlink" Target="https://portal.3gpp.org/desktopmodules/WorkItem/WorkItemDetails.aspx?workitemId=790006" TargetMode="External"/><Relationship Id="rId27" Type="http://schemas.openxmlformats.org/officeDocument/2006/relationships/hyperlink" Target="https://portal.3gpp.org/desktopmodules/WorkItem/WorkItemDetails.aspx?workitemId=800054" TargetMode="External"/><Relationship Id="rId30" Type="http://schemas.openxmlformats.org/officeDocument/2006/relationships/hyperlink" Target="https://portal.3gpp.org/desktopmodules/WorkItem/WorkItemDetails.aspx?workitemId=800006" TargetMode="External"/><Relationship Id="rId35" Type="http://schemas.openxmlformats.org/officeDocument/2006/relationships/hyperlink" Target="https://portal.3gpp.org/desktopmodules/WorkItem/WorkItemDetails.aspx?workitemId=800011" TargetMode="External"/><Relationship Id="rId43" Type="http://schemas.openxmlformats.org/officeDocument/2006/relationships/hyperlink" Target="https://portal.3gpp.org/desktopmodules/WorkItem/WorkItemDetails.aspx?workitemId=810015" TargetMode="External"/><Relationship Id="rId8" Type="http://schemas.openxmlformats.org/officeDocument/2006/relationships/hyperlink" Target="https://portal.3gpp.org/desktopmodules/WorkItem/WorkItemDetails.aspx?workitemId=730005" TargetMode="External"/><Relationship Id="rId3" Type="http://schemas.openxmlformats.org/officeDocument/2006/relationships/hyperlink" Target="https://portal.3gpp.org/desktopmodules/WorkItem/WorkItemDetails.aspx?workitemId=760004" TargetMode="External"/><Relationship Id="rId12" Type="http://schemas.openxmlformats.org/officeDocument/2006/relationships/hyperlink" Target="https://portal.3gpp.org/desktopmodules/WorkItem/WorkItemDetails.aspx?workitemId=770003" TargetMode="External"/><Relationship Id="rId17" Type="http://schemas.openxmlformats.org/officeDocument/2006/relationships/hyperlink" Target="https://portal.3gpp.org/desktopmodules/WorkItem/WorkItemDetails.aspx?workitemId=790001" TargetMode="External"/><Relationship Id="rId25" Type="http://schemas.openxmlformats.org/officeDocument/2006/relationships/hyperlink" Target="https://portal.3gpp.org/desktopmodules/WorkItem/WorkItemDetails.aspx?workitemId=800051" TargetMode="External"/><Relationship Id="rId33" Type="http://schemas.openxmlformats.org/officeDocument/2006/relationships/hyperlink" Target="https://portal.3gpp.org/desktopmodules/WorkItem/WorkItemDetails.aspx?workitemId=800009" TargetMode="External"/><Relationship Id="rId38" Type="http://schemas.openxmlformats.org/officeDocument/2006/relationships/hyperlink" Target="https://portal.3gpp.org/desktopmodules/WorkItem/WorkItemDetails.aspx?workitemId=800047" TargetMode="External"/></Relationships>
</file>

<file path=ppt/slides/_rels/slide74.xml.rels><?xml version="1.0" encoding="UTF-8" standalone="yes"?>
<Relationships xmlns="http://schemas.openxmlformats.org/package/2006/relationships"><Relationship Id="rId13" Type="http://schemas.openxmlformats.org/officeDocument/2006/relationships/hyperlink" Target="https://portal.3gpp.org/desktopmodules/WorkItem/WorkItemDetails.aspx?workitemId=840039" TargetMode="External"/><Relationship Id="rId18" Type="http://schemas.openxmlformats.org/officeDocument/2006/relationships/hyperlink" Target="https://portal.3gpp.org/desktopmodules/WorkItem/WorkItemDetails.aspx?workitemId=860008" TargetMode="External"/><Relationship Id="rId26" Type="http://schemas.openxmlformats.org/officeDocument/2006/relationships/hyperlink" Target="https://portal.3gpp.org/desktopmodules/WorkItem/WorkItemDetails.aspx?workitemId=810018" TargetMode="External"/><Relationship Id="rId3" Type="http://schemas.openxmlformats.org/officeDocument/2006/relationships/hyperlink" Target="https://portal.3gpp.org/desktopmodules/WorkItem/WorkItemDetails.aspx?workitemId=850037" TargetMode="External"/><Relationship Id="rId21" Type="http://schemas.openxmlformats.org/officeDocument/2006/relationships/hyperlink" Target="https://portal.3gpp.org/desktopmodules/WorkItem/WorkItemDetails.aspx?workitemId=830019" TargetMode="External"/><Relationship Id="rId7" Type="http://schemas.openxmlformats.org/officeDocument/2006/relationships/hyperlink" Target="https://portal.3gpp.org/desktopmodules/WorkItem/WorkItemDetails.aspx?workitemId=850041" TargetMode="External"/><Relationship Id="rId12" Type="http://schemas.openxmlformats.org/officeDocument/2006/relationships/hyperlink" Target="https://portal.3gpp.org/desktopmodules/WorkItem/WorkItemDetails.aspx?workitemId=840034" TargetMode="External"/><Relationship Id="rId17" Type="http://schemas.openxmlformats.org/officeDocument/2006/relationships/hyperlink" Target="https://portal.3gpp.org/desktopmodules/WorkItem/WorkItemDetails.aspx?workitemId=840043" TargetMode="External"/><Relationship Id="rId25" Type="http://schemas.openxmlformats.org/officeDocument/2006/relationships/hyperlink" Target="https://portal.3gpp.org/desktopmodules/WorkItem/WorkItemDetails.aspx?workitemId=810017" TargetMode="External"/><Relationship Id="rId33" Type="http://schemas.openxmlformats.org/officeDocument/2006/relationships/hyperlink" Target="https://www.3gpp.org/dynareport?code=TSG-WG--S1--wis.htm&amp;Itemid=438" TargetMode="External"/><Relationship Id="rId2" Type="http://schemas.openxmlformats.org/officeDocument/2006/relationships/hyperlink" Target="https://portal.3gpp.org/desktopmodules/WorkItem/WorkItemDetails.aspx?workitemId=850036" TargetMode="External"/><Relationship Id="rId16" Type="http://schemas.openxmlformats.org/officeDocument/2006/relationships/hyperlink" Target="https://portal.3gpp.org/desktopmodules/WorkItem/WorkItemDetails.aspx?workitemId=840042" TargetMode="External"/><Relationship Id="rId20" Type="http://schemas.openxmlformats.org/officeDocument/2006/relationships/hyperlink" Target="https://portal.3gpp.org/desktopmodules/WorkItem/WorkItemDetails.aspx?workitemId=830018" TargetMode="External"/><Relationship Id="rId29" Type="http://schemas.openxmlformats.org/officeDocument/2006/relationships/hyperlink" Target="https://portal.3gpp.org/desktopmodules/WorkItem/WorkItemDetails.aspx?workitemId=920060" TargetMode="External"/><Relationship Id="rId1" Type="http://schemas.openxmlformats.org/officeDocument/2006/relationships/slideLayout" Target="../slideLayouts/slideLayout6.xml"/><Relationship Id="rId6" Type="http://schemas.openxmlformats.org/officeDocument/2006/relationships/hyperlink" Target="https://portal.3gpp.org/desktopmodules/WorkItem/WorkItemDetails.aspx?workitemId=850040" TargetMode="External"/><Relationship Id="rId11" Type="http://schemas.openxmlformats.org/officeDocument/2006/relationships/hyperlink" Target="https://portal.3gpp.org/desktopmodules/WorkItem/WorkItemDetails.aspx?workitemId=840033" TargetMode="External"/><Relationship Id="rId24" Type="http://schemas.openxmlformats.org/officeDocument/2006/relationships/hyperlink" Target="https://portal.3gpp.org/desktopmodules/WorkItem/WorkItemDetails.aspx?workitemId=810016" TargetMode="External"/><Relationship Id="rId32" Type="http://schemas.openxmlformats.org/officeDocument/2006/relationships/hyperlink" Target="https://portal.3gpp.org/desktopmodules/WorkItem/WorkItemDetails.aspx?workitemId=780005" TargetMode="External"/><Relationship Id="rId5" Type="http://schemas.openxmlformats.org/officeDocument/2006/relationships/hyperlink" Target="https://portal.3gpp.org/desktopmodules/WorkItem/WorkItemDetails.aspx?workitemId=850039" TargetMode="External"/><Relationship Id="rId15" Type="http://schemas.openxmlformats.org/officeDocument/2006/relationships/hyperlink" Target="https://portal.3gpp.org/desktopmodules/WorkItem/WorkItemDetails.aspx?workitemId=840041" TargetMode="External"/><Relationship Id="rId23" Type="http://schemas.openxmlformats.org/officeDocument/2006/relationships/hyperlink" Target="https://portal.3gpp.org/desktopmodules/WorkItem/WorkItemDetails.aspx?workitemId=810013" TargetMode="External"/><Relationship Id="rId28" Type="http://schemas.openxmlformats.org/officeDocument/2006/relationships/hyperlink" Target="https://portal.3gpp.org/desktopmodules/WorkItem/WorkItemDetails.aspx?workitemId=800048" TargetMode="External"/><Relationship Id="rId10" Type="http://schemas.openxmlformats.org/officeDocument/2006/relationships/hyperlink" Target="https://portal.3gpp.org/desktopmodules/WorkItem/WorkItemDetails.aspx?workitemId=840032" TargetMode="External"/><Relationship Id="rId19" Type="http://schemas.openxmlformats.org/officeDocument/2006/relationships/hyperlink" Target="https://portal.3gpp.org/desktopmodules/WorkItem/WorkItemDetails.aspx?workitemId=830017" TargetMode="External"/><Relationship Id="rId31" Type="http://schemas.openxmlformats.org/officeDocument/2006/relationships/hyperlink" Target="https://portal.3gpp.org/desktopmodules/WorkItem/WorkItemDetails.aspx?workitemId=800015" TargetMode="External"/><Relationship Id="rId4" Type="http://schemas.openxmlformats.org/officeDocument/2006/relationships/hyperlink" Target="https://portal.3gpp.org/desktopmodules/WorkItem/WorkItemDetails.aspx?workitemId=850038" TargetMode="External"/><Relationship Id="rId9" Type="http://schemas.openxmlformats.org/officeDocument/2006/relationships/hyperlink" Target="https://portal.3gpp.org/desktopmodules/WorkItem/WorkItemDetails.aspx?workitemId=840031" TargetMode="External"/><Relationship Id="rId14" Type="http://schemas.openxmlformats.org/officeDocument/2006/relationships/hyperlink" Target="https://portal.3gpp.org/desktopmodules/WorkItem/WorkItemDetails.aspx?workitemId=840040" TargetMode="External"/><Relationship Id="rId22" Type="http://schemas.openxmlformats.org/officeDocument/2006/relationships/hyperlink" Target="https://portal.3gpp.org/desktopmodules/WorkItem/WorkItemDetails.aspx?workitemId=830020" TargetMode="External"/><Relationship Id="rId27" Type="http://schemas.openxmlformats.org/officeDocument/2006/relationships/hyperlink" Target="https://portal.3gpp.org/desktopmodules/WorkItem/WorkItemDetails.aspx?workitemId=810019" TargetMode="External"/><Relationship Id="rId30" Type="http://schemas.openxmlformats.org/officeDocument/2006/relationships/hyperlink" Target="https://portal.3gpp.org/desktopmodules/WorkItem/WorkItemDetails.aspx?workitemId=800014" TargetMode="External"/><Relationship Id="rId8" Type="http://schemas.openxmlformats.org/officeDocument/2006/relationships/hyperlink" Target="https://portal.3gpp.org/desktopmodules/WorkItem/WorkItemDetails.aspx?workitemId=840030" TargetMode="External"/></Relationships>
</file>

<file path=ppt/slides/_rels/slide75.xml.rels><?xml version="1.0" encoding="UTF-8" standalone="yes"?>
<Relationships xmlns="http://schemas.openxmlformats.org/package/2006/relationships"><Relationship Id="rId13" Type="http://schemas.openxmlformats.org/officeDocument/2006/relationships/hyperlink" Target="https://portal.3gpp.org/desktopmodules/WorkItem/WorkItemDetails.aspx?workitemId=920029" TargetMode="External"/><Relationship Id="rId18" Type="http://schemas.openxmlformats.org/officeDocument/2006/relationships/hyperlink" Target="https://portal.3gpp.org/desktopmodules/WorkItem/WorkItemDetails.aspx?workitemId=920034" TargetMode="External"/><Relationship Id="rId26" Type="http://schemas.openxmlformats.org/officeDocument/2006/relationships/hyperlink" Target="https://portal.3gpp.org/desktopmodules/WorkItem/WorkItemDetails.aspx?workitemId=930026" TargetMode="External"/><Relationship Id="rId39" Type="http://schemas.openxmlformats.org/officeDocument/2006/relationships/hyperlink" Target="https://portal.3gpp.org/desktopmodules/WorkItem/WorkItemDetails.aspx?workitemId=1010027" TargetMode="External"/><Relationship Id="rId21" Type="http://schemas.openxmlformats.org/officeDocument/2006/relationships/hyperlink" Target="https://portal.3gpp.org/desktopmodules/WorkItem/WorkItemDetails.aspx?workitemId=930021" TargetMode="External"/><Relationship Id="rId34" Type="http://schemas.openxmlformats.org/officeDocument/2006/relationships/hyperlink" Target="https://portal.3gpp.org/desktopmodules/WorkItem/WorkItemDetails.aspx?workitemId=880040" TargetMode="External"/><Relationship Id="rId7" Type="http://schemas.openxmlformats.org/officeDocument/2006/relationships/hyperlink" Target="https://portal.3gpp.org/desktopmodules/WorkItem/WorkItemDetails.aspx?workitemId=900028" TargetMode="External"/><Relationship Id="rId2" Type="http://schemas.openxmlformats.org/officeDocument/2006/relationships/hyperlink" Target="https://portal.3gpp.org/desktopmodules/WorkItem/WorkItemDetails.aspx?workitemId=890022" TargetMode="External"/><Relationship Id="rId16" Type="http://schemas.openxmlformats.org/officeDocument/2006/relationships/hyperlink" Target="https://portal.3gpp.org/desktopmodules/WorkItem/WorkItemDetails.aspx?workitemId=920032" TargetMode="External"/><Relationship Id="rId20" Type="http://schemas.openxmlformats.org/officeDocument/2006/relationships/hyperlink" Target="https://portal.3gpp.org/desktopmodules/WorkItem/WorkItemDetails.aspx?workitemId=930020" TargetMode="External"/><Relationship Id="rId29" Type="http://schemas.openxmlformats.org/officeDocument/2006/relationships/hyperlink" Target="https://portal.3gpp.org/desktopmodules/WorkItem/WorkItemDetails.aspx?workitemId=880035" TargetMode="External"/><Relationship Id="rId41" Type="http://schemas.openxmlformats.org/officeDocument/2006/relationships/hyperlink" Target="https://www.3gpp.org/dynareport?code=TSG-WG--S1--wis.htm&amp;Itemid=438" TargetMode="External"/><Relationship Id="rId1" Type="http://schemas.openxmlformats.org/officeDocument/2006/relationships/slideLayout" Target="../slideLayouts/slideLayout6.xml"/><Relationship Id="rId6" Type="http://schemas.openxmlformats.org/officeDocument/2006/relationships/hyperlink" Target="https://portal.3gpp.org/desktopmodules/WorkItem/WorkItemDetails.aspx?workitemId=900027" TargetMode="External"/><Relationship Id="rId11" Type="http://schemas.openxmlformats.org/officeDocument/2006/relationships/hyperlink" Target="https://portal.3gpp.org/desktopmodules/WorkItem/WorkItemDetails.aspx?workitemId=910035" TargetMode="External"/><Relationship Id="rId24" Type="http://schemas.openxmlformats.org/officeDocument/2006/relationships/hyperlink" Target="https://portal.3gpp.org/desktopmodules/WorkItem/WorkItemDetails.aspx?workitemId=930024" TargetMode="External"/><Relationship Id="rId32" Type="http://schemas.openxmlformats.org/officeDocument/2006/relationships/hyperlink" Target="https://portal.3gpp.org/desktopmodules/WorkItem/WorkItemDetails.aspx?workitemId=880038" TargetMode="External"/><Relationship Id="rId37" Type="http://schemas.openxmlformats.org/officeDocument/2006/relationships/hyperlink" Target="https://portal.3gpp.org/desktopmodules/WorkItem/WorkItemDetails.aspx?workitemId=850043" TargetMode="External"/><Relationship Id="rId40" Type="http://schemas.openxmlformats.org/officeDocument/2006/relationships/hyperlink" Target="https://portal.3gpp.org/desktopmodules/WorkItem/WorkItemDetails.aspx?workitemId=960014" TargetMode="External"/><Relationship Id="rId5" Type="http://schemas.openxmlformats.org/officeDocument/2006/relationships/hyperlink" Target="https://portal.3gpp.org/desktopmodules/WorkItem/WorkItemDetails.aspx?workitemId=900026" TargetMode="External"/><Relationship Id="rId15" Type="http://schemas.openxmlformats.org/officeDocument/2006/relationships/hyperlink" Target="https://portal.3gpp.org/desktopmodules/WorkItem/WorkItemDetails.aspx?workitemId=920031" TargetMode="External"/><Relationship Id="rId23" Type="http://schemas.openxmlformats.org/officeDocument/2006/relationships/hyperlink" Target="https://portal.3gpp.org/desktopmodules/WorkItem/WorkItemDetails.aspx?workitemId=930023" TargetMode="External"/><Relationship Id="rId28" Type="http://schemas.openxmlformats.org/officeDocument/2006/relationships/hyperlink" Target="https://portal.3gpp.org/desktopmodules/WorkItem/WorkItemDetails.aspx?workitemId=860010" TargetMode="External"/><Relationship Id="rId36" Type="http://schemas.openxmlformats.org/officeDocument/2006/relationships/hyperlink" Target="https://portal.3gpp.org/desktopmodules/WorkItem/WorkItemDetails.aspx?workitemId=850042" TargetMode="External"/><Relationship Id="rId10" Type="http://schemas.openxmlformats.org/officeDocument/2006/relationships/hyperlink" Target="https://portal.3gpp.org/desktopmodules/WorkItem/WorkItemDetails.aspx?workitemId=910034" TargetMode="External"/><Relationship Id="rId19" Type="http://schemas.openxmlformats.org/officeDocument/2006/relationships/hyperlink" Target="https://portal.3gpp.org/desktopmodules/WorkItem/WorkItemDetails.aspx?workitemId=920035" TargetMode="External"/><Relationship Id="rId31" Type="http://schemas.openxmlformats.org/officeDocument/2006/relationships/hyperlink" Target="https://portal.3gpp.org/desktopmodules/WorkItem/WorkItemDetails.aspx?workitemId=880037" TargetMode="External"/><Relationship Id="rId4" Type="http://schemas.openxmlformats.org/officeDocument/2006/relationships/hyperlink" Target="https://portal.3gpp.org/desktopmodules/WorkItem/WorkItemDetails.aspx?workitemId=890024" TargetMode="External"/><Relationship Id="rId9" Type="http://schemas.openxmlformats.org/officeDocument/2006/relationships/hyperlink" Target="https://portal.3gpp.org/desktopmodules/WorkItem/WorkItemDetails.aspx?workitemId=910033" TargetMode="External"/><Relationship Id="rId14" Type="http://schemas.openxmlformats.org/officeDocument/2006/relationships/hyperlink" Target="https://portal.3gpp.org/desktopmodules/WorkItem/WorkItemDetails.aspx?workitemId=920030" TargetMode="External"/><Relationship Id="rId22" Type="http://schemas.openxmlformats.org/officeDocument/2006/relationships/hyperlink" Target="https://portal.3gpp.org/desktopmodules/WorkItem/WorkItemDetails.aspx?workitemId=930022" TargetMode="External"/><Relationship Id="rId27" Type="http://schemas.openxmlformats.org/officeDocument/2006/relationships/hyperlink" Target="https://portal.3gpp.org/desktopmodules/WorkItem/WorkItemDetails.aspx?workitemId=860009" TargetMode="External"/><Relationship Id="rId30" Type="http://schemas.openxmlformats.org/officeDocument/2006/relationships/hyperlink" Target="https://portal.3gpp.org/desktopmodules/WorkItem/WorkItemDetails.aspx?workitemId=880036" TargetMode="External"/><Relationship Id="rId35" Type="http://schemas.openxmlformats.org/officeDocument/2006/relationships/hyperlink" Target="https://portal.3gpp.org/desktopmodules/WorkItem/WorkItemDetails.aspx?workitemId=880041" TargetMode="External"/><Relationship Id="rId8" Type="http://schemas.openxmlformats.org/officeDocument/2006/relationships/hyperlink" Target="https://portal.3gpp.org/desktopmodules/WorkItem/WorkItemDetails.aspx?workitemId=910032" TargetMode="External"/><Relationship Id="rId3" Type="http://schemas.openxmlformats.org/officeDocument/2006/relationships/hyperlink" Target="https://portal.3gpp.org/desktopmodules/WorkItem/WorkItemDetails.aspx?workitemId=890023" TargetMode="External"/><Relationship Id="rId12" Type="http://schemas.openxmlformats.org/officeDocument/2006/relationships/hyperlink" Target="https://portal.3gpp.org/desktopmodules/WorkItem/WorkItemDetails.aspx?workitemId=910036" TargetMode="External"/><Relationship Id="rId17" Type="http://schemas.openxmlformats.org/officeDocument/2006/relationships/hyperlink" Target="https://portal.3gpp.org/desktopmodules/WorkItem/WorkItemDetails.aspx?workitemId=920033" TargetMode="External"/><Relationship Id="rId25" Type="http://schemas.openxmlformats.org/officeDocument/2006/relationships/hyperlink" Target="https://portal.3gpp.org/desktopmodules/WorkItem/WorkItemDetails.aspx?workitemId=930025" TargetMode="External"/><Relationship Id="rId33" Type="http://schemas.openxmlformats.org/officeDocument/2006/relationships/hyperlink" Target="https://portal.3gpp.org/desktopmodules/WorkItem/WorkItemDetails.aspx?workitemId=880039" TargetMode="External"/><Relationship Id="rId38" Type="http://schemas.openxmlformats.org/officeDocument/2006/relationships/hyperlink" Target="https://portal.3gpp.org/desktopmodules/WorkItem/WorkItemDetails.aspx?workitemId=1010026" TargetMode="External"/></Relationships>
</file>

<file path=ppt/slides/_rels/slide76.xml.rels><?xml version="1.0" encoding="UTF-8" standalone="yes"?>
<Relationships xmlns="http://schemas.openxmlformats.org/package/2006/relationships"><Relationship Id="rId13" Type="http://schemas.openxmlformats.org/officeDocument/2006/relationships/hyperlink" Target="https://portal.3gpp.org/desktopmodules/WorkItem/WorkItemDetails.aspx?workitemId=960020" TargetMode="External"/><Relationship Id="rId18" Type="http://schemas.openxmlformats.org/officeDocument/2006/relationships/hyperlink" Target="https://portal.3gpp.org/desktopmodules/WorkItem/WorkItemDetails.aspx?workitemId=1000024" TargetMode="External"/><Relationship Id="rId26" Type="http://schemas.openxmlformats.org/officeDocument/2006/relationships/hyperlink" Target="https://portal.3gpp.org/desktopmodules/WorkItem/WorkItemDetails.aspx?workitemId=1000032" TargetMode="External"/><Relationship Id="rId39" Type="http://schemas.openxmlformats.org/officeDocument/2006/relationships/hyperlink" Target="https://portal.3gpp.org/desktopmodules/WorkItem/WorkItemDetails.aspx?workitemId=1030041" TargetMode="External"/><Relationship Id="rId21" Type="http://schemas.openxmlformats.org/officeDocument/2006/relationships/hyperlink" Target="https://portal.3gpp.org/desktopmodules/WorkItem/WorkItemDetails.aspx?workitemId=1000027" TargetMode="External"/><Relationship Id="rId34" Type="http://schemas.openxmlformats.org/officeDocument/2006/relationships/hyperlink" Target="https://portal.3gpp.org/desktopmodules/WorkItem/WorkItemDetails.aspx?workitemId=1020032" TargetMode="External"/><Relationship Id="rId42" Type="http://schemas.openxmlformats.org/officeDocument/2006/relationships/hyperlink" Target="https://portal.3gpp.org/desktopmodules/WorkItem/WorkItemDetails.aspx?workitemId=950004" TargetMode="External"/><Relationship Id="rId47" Type="http://schemas.openxmlformats.org/officeDocument/2006/relationships/hyperlink" Target="https://www.3gpp.org/dynareport?code=TSG-WG--S1--wis.htm&amp;Itemid=438" TargetMode="External"/><Relationship Id="rId7" Type="http://schemas.openxmlformats.org/officeDocument/2006/relationships/hyperlink" Target="https://portal.3gpp.org/desktopmodules/WorkItem/WorkItemDetails.aspx?workitemId=990053" TargetMode="External"/><Relationship Id="rId2" Type="http://schemas.openxmlformats.org/officeDocument/2006/relationships/hyperlink" Target="https://portal.3gpp.org/desktopmodules/WorkItem/WorkItemDetails.aspx?workitemId=980108" TargetMode="External"/><Relationship Id="rId16" Type="http://schemas.openxmlformats.org/officeDocument/2006/relationships/hyperlink" Target="https://portal.3gpp.org/desktopmodules/WorkItem/WorkItemDetails.aspx?workitemId=970043" TargetMode="External"/><Relationship Id="rId29" Type="http://schemas.openxmlformats.org/officeDocument/2006/relationships/hyperlink" Target="https://portal.3gpp.org/desktopmodules/WorkItem/WorkItemDetails.aspx?workitemId=1010023" TargetMode="External"/><Relationship Id="rId1" Type="http://schemas.openxmlformats.org/officeDocument/2006/relationships/slideLayout" Target="../slideLayouts/slideLayout6.xml"/><Relationship Id="rId6" Type="http://schemas.openxmlformats.org/officeDocument/2006/relationships/hyperlink" Target="https://portal.3gpp.org/desktopmodules/WorkItem/WorkItemDetails.aspx?workitemId=990052" TargetMode="External"/><Relationship Id="rId11" Type="http://schemas.openxmlformats.org/officeDocument/2006/relationships/hyperlink" Target="https://portal.3gpp.org/desktopmodules/WorkItem/WorkItemDetails.aspx?workitemId=960018" TargetMode="External"/><Relationship Id="rId24" Type="http://schemas.openxmlformats.org/officeDocument/2006/relationships/hyperlink" Target="https://portal.3gpp.org/desktopmodules/WorkItem/WorkItemDetails.aspx?workitemId=1000030" TargetMode="External"/><Relationship Id="rId32" Type="http://schemas.openxmlformats.org/officeDocument/2006/relationships/hyperlink" Target="https://portal.3gpp.org/desktopmodules/WorkItem/WorkItemDetails.aspx?workitemId=1020030" TargetMode="External"/><Relationship Id="rId37" Type="http://schemas.openxmlformats.org/officeDocument/2006/relationships/hyperlink" Target="https://portal.3gpp.org/desktopmodules/WorkItem/WorkItemDetails.aspx?workitemId=1050114" TargetMode="External"/><Relationship Id="rId40" Type="http://schemas.openxmlformats.org/officeDocument/2006/relationships/hyperlink" Target="https://portal.3gpp.org/desktopmodules/WorkItem/WorkItemDetails.aspx?workitemId=850044" TargetMode="External"/><Relationship Id="rId45" Type="http://schemas.openxmlformats.org/officeDocument/2006/relationships/hyperlink" Target="https://portal.3gpp.org/desktopmodules/WorkItem/WorkItemDetails.aspx?workitemId=950007" TargetMode="External"/><Relationship Id="rId5" Type="http://schemas.openxmlformats.org/officeDocument/2006/relationships/hyperlink" Target="https://portal.3gpp.org/desktopmodules/WorkItem/WorkItemDetails.aspx?workitemId=990051" TargetMode="External"/><Relationship Id="rId15" Type="http://schemas.openxmlformats.org/officeDocument/2006/relationships/hyperlink" Target="https://portal.3gpp.org/desktopmodules/WorkItem/WorkItemDetails.aspx?workitemId=970042" TargetMode="External"/><Relationship Id="rId23" Type="http://schemas.openxmlformats.org/officeDocument/2006/relationships/hyperlink" Target="https://portal.3gpp.org/desktopmodules/WorkItem/WorkItemDetails.aspx?workitemId=1000029" TargetMode="External"/><Relationship Id="rId28" Type="http://schemas.openxmlformats.org/officeDocument/2006/relationships/hyperlink" Target="https://portal.3gpp.org/desktopmodules/WorkItem/WorkItemDetails.aspx?workitemId=1010022" TargetMode="External"/><Relationship Id="rId36" Type="http://schemas.openxmlformats.org/officeDocument/2006/relationships/hyperlink" Target="https://portal.3gpp.org/desktopmodules/WorkItem/WorkItemDetails.aspx?workitemId=1050104" TargetMode="External"/><Relationship Id="rId10" Type="http://schemas.openxmlformats.org/officeDocument/2006/relationships/hyperlink" Target="https://portal.3gpp.org/desktopmodules/WorkItem/WorkItemDetails.aspx?workitemId=960017" TargetMode="External"/><Relationship Id="rId19" Type="http://schemas.openxmlformats.org/officeDocument/2006/relationships/hyperlink" Target="https://portal.3gpp.org/desktopmodules/WorkItem/WorkItemDetails.aspx?workitemId=1000025" TargetMode="External"/><Relationship Id="rId31" Type="http://schemas.openxmlformats.org/officeDocument/2006/relationships/hyperlink" Target="https://portal.3gpp.org/desktopmodules/WorkItem/WorkItemDetails.aspx?workitemId=1010025" TargetMode="External"/><Relationship Id="rId44" Type="http://schemas.openxmlformats.org/officeDocument/2006/relationships/hyperlink" Target="https://portal.3gpp.org/desktopmodules/WorkItem/WorkItemDetails.aspx?workitemId=950006" TargetMode="External"/><Relationship Id="rId4" Type="http://schemas.openxmlformats.org/officeDocument/2006/relationships/hyperlink" Target="https://portal.3gpp.org/desktopmodules/WorkItem/WorkItemDetails.aspx?workitemId=990050" TargetMode="External"/><Relationship Id="rId9" Type="http://schemas.openxmlformats.org/officeDocument/2006/relationships/hyperlink" Target="https://portal.3gpp.org/desktopmodules/WorkItem/WorkItemDetails.aspx?workitemId=960016" TargetMode="External"/><Relationship Id="rId14" Type="http://schemas.openxmlformats.org/officeDocument/2006/relationships/hyperlink" Target="https://portal.3gpp.org/desktopmodules/WorkItem/WorkItemDetails.aspx?workitemId=970041" TargetMode="External"/><Relationship Id="rId22" Type="http://schemas.openxmlformats.org/officeDocument/2006/relationships/hyperlink" Target="https://portal.3gpp.org/desktopmodules/WorkItem/WorkItemDetails.aspx?workitemId=1000028" TargetMode="External"/><Relationship Id="rId27" Type="http://schemas.openxmlformats.org/officeDocument/2006/relationships/hyperlink" Target="https://portal.3gpp.org/desktopmodules/WorkItem/WorkItemDetails.aspx?workitemId=1000033" TargetMode="External"/><Relationship Id="rId30" Type="http://schemas.openxmlformats.org/officeDocument/2006/relationships/hyperlink" Target="https://portal.3gpp.org/desktopmodules/WorkItem/WorkItemDetails.aspx?workitemId=1010024" TargetMode="External"/><Relationship Id="rId35" Type="http://schemas.openxmlformats.org/officeDocument/2006/relationships/hyperlink" Target="https://portal.3gpp.org/desktopmodules/WorkItem/WorkItemDetails.aspx?workitemId=1040082" TargetMode="External"/><Relationship Id="rId43" Type="http://schemas.openxmlformats.org/officeDocument/2006/relationships/hyperlink" Target="https://portal.3gpp.org/desktopmodules/WorkItem/WorkItemDetails.aspx?workitemId=950005" TargetMode="External"/><Relationship Id="rId8" Type="http://schemas.openxmlformats.org/officeDocument/2006/relationships/hyperlink" Target="https://portal.3gpp.org/desktopmodules/WorkItem/WorkItemDetails.aspx?workitemId=960015" TargetMode="External"/><Relationship Id="rId3" Type="http://schemas.openxmlformats.org/officeDocument/2006/relationships/hyperlink" Target="https://portal.3gpp.org/desktopmodules/WorkItem/WorkItemDetails.aspx?workitemId=990049" TargetMode="External"/><Relationship Id="rId12" Type="http://schemas.openxmlformats.org/officeDocument/2006/relationships/hyperlink" Target="https://portal.3gpp.org/desktopmodules/WorkItem/WorkItemDetails.aspx?workitemId=960019" TargetMode="External"/><Relationship Id="rId17" Type="http://schemas.openxmlformats.org/officeDocument/2006/relationships/hyperlink" Target="https://portal.3gpp.org/desktopmodules/WorkItem/WorkItemDetails.aspx?workitemId=970044" TargetMode="External"/><Relationship Id="rId25" Type="http://schemas.openxmlformats.org/officeDocument/2006/relationships/hyperlink" Target="https://portal.3gpp.org/desktopmodules/WorkItem/WorkItemDetails.aspx?workitemId=1000031" TargetMode="External"/><Relationship Id="rId33" Type="http://schemas.openxmlformats.org/officeDocument/2006/relationships/hyperlink" Target="https://portal.3gpp.org/desktopmodules/WorkItem/WorkItemDetails.aspx?workitemId=1020031" TargetMode="External"/><Relationship Id="rId38" Type="http://schemas.openxmlformats.org/officeDocument/2006/relationships/hyperlink" Target="https://portal.3gpp.org/desktopmodules/WorkItem/WorkItemDetails.aspx?workitemId=1050115" TargetMode="External"/><Relationship Id="rId46" Type="http://schemas.openxmlformats.org/officeDocument/2006/relationships/hyperlink" Target="https://portal.3gpp.org/desktopmodules/WorkItem/WorkItemDetails.aspx?workitemId=950008" TargetMode="External"/><Relationship Id="rId20" Type="http://schemas.openxmlformats.org/officeDocument/2006/relationships/hyperlink" Target="https://portal.3gpp.org/desktopmodules/WorkItem/WorkItemDetails.aspx?workitemId=1000026" TargetMode="External"/><Relationship Id="rId41" Type="http://schemas.openxmlformats.org/officeDocument/2006/relationships/hyperlink" Target="https://portal.3gpp.org/desktopmodules/WorkItem/WorkItemDetails.aspx?workitemId=950003" TargetMode="External"/></Relationships>
</file>

<file path=ppt/slides/_rels/slide77.xml.rels><?xml version="1.0" encoding="UTF-8" standalone="yes"?>
<Relationships xmlns="http://schemas.openxmlformats.org/package/2006/relationships"><Relationship Id="rId8" Type="http://schemas.openxmlformats.org/officeDocument/2006/relationships/hyperlink" Target="https://portal.3gpp.org/desktopmodules/WorkItem/WorkItemDetails.aspx?workitemId=1050108" TargetMode="External"/><Relationship Id="rId3" Type="http://schemas.openxmlformats.org/officeDocument/2006/relationships/hyperlink" Target="https://portal.3gpp.org/desktopmodules/WorkItem/WorkItemDetails.aspx?workitemId=1030043" TargetMode="External"/><Relationship Id="rId7" Type="http://schemas.openxmlformats.org/officeDocument/2006/relationships/hyperlink" Target="https://portal.3gpp.org/desktopmodules/WorkItem/WorkItemDetails.aspx?workitemId=1050107" TargetMode="External"/><Relationship Id="rId12" Type="http://schemas.openxmlformats.org/officeDocument/2006/relationships/hyperlink" Target="https://www.3gpp.org/dynareport?code=TSG-WG--S1--wis.htm&amp;Itemid=438" TargetMode="External"/><Relationship Id="rId2" Type="http://schemas.openxmlformats.org/officeDocument/2006/relationships/hyperlink" Target="https://portal.3gpp.org/desktopmodules/WorkItem/WorkItemDetails.aspx?workitemId=1030042" TargetMode="External"/><Relationship Id="rId1" Type="http://schemas.openxmlformats.org/officeDocument/2006/relationships/slideLayout" Target="../slideLayouts/slideLayout6.xml"/><Relationship Id="rId6" Type="http://schemas.openxmlformats.org/officeDocument/2006/relationships/hyperlink" Target="https://portal.3gpp.org/desktopmodules/WorkItem/WorkItemDetails.aspx?workitemId=1050106" TargetMode="External"/><Relationship Id="rId11" Type="http://schemas.openxmlformats.org/officeDocument/2006/relationships/hyperlink" Target="https://portal.3gpp.org/desktopmodules/WorkItem/WorkItemDetails.aspx?workitemId=1050111" TargetMode="External"/><Relationship Id="rId5" Type="http://schemas.openxmlformats.org/officeDocument/2006/relationships/hyperlink" Target="https://portal.3gpp.org/desktopmodules/WorkItem/WorkItemDetails.aspx?workitemId=1050105" TargetMode="External"/><Relationship Id="rId10" Type="http://schemas.openxmlformats.org/officeDocument/2006/relationships/hyperlink" Target="https://portal.3gpp.org/desktopmodules/WorkItem/WorkItemDetails.aspx?workitemId=1050110" TargetMode="External"/><Relationship Id="rId4" Type="http://schemas.openxmlformats.org/officeDocument/2006/relationships/hyperlink" Target="https://portal.3gpp.org/desktopmodules/WorkItem/WorkItemDetails.aspx?workitemId=1030044" TargetMode="External"/><Relationship Id="rId9" Type="http://schemas.openxmlformats.org/officeDocument/2006/relationships/hyperlink" Target="https://portal.3gpp.org/desktopmodules/WorkItem/WorkItemDetails.aspx?workitemId=1050109" TargetMode="External"/></Relationships>
</file>

<file path=ppt/slides/_rels/slide78.xml.rels><?xml version="1.0" encoding="UTF-8" standalone="yes"?>
<Relationships xmlns="http://schemas.openxmlformats.org/package/2006/relationships"><Relationship Id="rId3" Type="http://schemas.openxmlformats.org/officeDocument/2006/relationships/hyperlink" Target="https://blog.3g4g.co.uk/2024/08/3gpp-release-18-description-and-summary.html"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hyperlink" Target="https://www.3gpp.org/technologies/ntn-overview"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hyperlink" Target="https://www.3gpp.org/technologies/ntn-overview" TargetMode="External"/><Relationship Id="rId2" Type="http://schemas.openxmlformats.org/officeDocument/2006/relationships/image" Target="../media/image60.png"/><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3" Type="http://schemas.openxmlformats.org/officeDocument/2006/relationships/hyperlink" Target="https://www.3gpp.org/technologies/ntn-overview" TargetMode="External"/><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hyperlink" Target="https://www.3gpp.org/technologies/ntn-overview" TargetMode="External"/><Relationship Id="rId2" Type="http://schemas.openxmlformats.org/officeDocument/2006/relationships/image" Target="../media/image62.png"/><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hyperlink" Target="https://www.3gpp.org/technologies/ntn-overview" TargetMode="Externa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hyperlink" Target="https://www.itu.int/en/ITU-R/study-groups/rsg5/rwp5d/imt-2030/Pages/default.aspx" TargetMode="Externa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hyperlink" Target="https://www.itu.int/pub/R-REP-M.2516" TargetMode="External"/><Relationship Id="rId2" Type="http://schemas.openxmlformats.org/officeDocument/2006/relationships/hyperlink" Target="https://www.itu.int/en/ITU-R/study-groups/rsg5/rwp5d/Pages/default.aspx" TargetMode="External"/><Relationship Id="rId1" Type="http://schemas.openxmlformats.org/officeDocument/2006/relationships/slideLayout" Target="../slideLayouts/slideLayout2.xml"/><Relationship Id="rId5" Type="http://schemas.openxmlformats.org/officeDocument/2006/relationships/hyperlink" Target="https://www.itu.int/en/ITU-R/study-groups/rsg5/rwp5d/imt-2030/Pages/default.aspx" TargetMode="External"/><Relationship Id="rId4" Type="http://schemas.openxmlformats.org/officeDocument/2006/relationships/image" Target="../media/image67.png"/></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3" Type="http://schemas.openxmlformats.org/officeDocument/2006/relationships/hyperlink" Target="https://www.itu.int/md/R19-WP5D-C-1361/en"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hyperlink" Target="https://www.itu.int/en/ITU-R/study-groups/rsg5/rwp5d/imt-2030/Pages/default.aspx" TargetMode="External"/></Relationships>
</file>

<file path=ppt/slides/_rels/slide9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hyperlink" Target="https://www.itu.int/en/ITU-R/study-groups/rsg5/rwp5d/imt-2030/Pages/default.aspx" TargetMode="External"/><Relationship Id="rId2" Type="http://schemas.openxmlformats.org/officeDocument/2006/relationships/hyperlink" Target="https://www.itu.int/en/ITU-R/study-groups/rsg5/rwp5d/Pages/wsp-imt-vision-2030-and-beyond.aspx" TargetMode="Externa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hyperlink" Target="https://www.itu.int/en/ITU-R/study-groups/rsg5/rwp5d/imt-2030/Pages/default.aspx" TargetMode="External"/><Relationship Id="rId2" Type="http://schemas.openxmlformats.org/officeDocument/2006/relationships/image" Target="../media/image69.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231F79C-5FAC-CDB5-9F32-7B68629F7A81}"/>
              </a:ext>
            </a:extLst>
          </p:cNvPr>
          <p:cNvSpPr>
            <a:spLocks noGrp="1"/>
          </p:cNvSpPr>
          <p:nvPr>
            <p:ph type="ctrTitle"/>
          </p:nvPr>
        </p:nvSpPr>
        <p:spPr/>
        <p:txBody>
          <a:bodyPr>
            <a:normAutofit/>
          </a:bodyPr>
          <a:lstStyle/>
          <a:p>
            <a:r>
              <a:rPr lang="zh-TW" altLang="en-US" dirty="0"/>
              <a:t>理論教材</a:t>
            </a:r>
            <a:r>
              <a:rPr lang="en-US" altLang="zh-TW" dirty="0"/>
              <a:t>A-1  </a:t>
            </a:r>
            <a:br>
              <a:rPr lang="en-US" altLang="zh-TW" dirty="0"/>
            </a:br>
            <a:r>
              <a:rPr lang="zh-TW" altLang="en-US" dirty="0"/>
              <a:t>次世代核心網路技術介紹</a:t>
            </a:r>
          </a:p>
        </p:txBody>
      </p:sp>
      <p:sp>
        <p:nvSpPr>
          <p:cNvPr id="3" name="副標題 2">
            <a:extLst>
              <a:ext uri="{FF2B5EF4-FFF2-40B4-BE49-F238E27FC236}">
                <a16:creationId xmlns:a16="http://schemas.microsoft.com/office/drawing/2014/main" id="{EEBEA2D9-8D16-96BE-8BC0-D2704A70D60B}"/>
              </a:ext>
            </a:extLst>
          </p:cNvPr>
          <p:cNvSpPr>
            <a:spLocks noGrp="1"/>
          </p:cNvSpPr>
          <p:nvPr>
            <p:ph type="subTitle" idx="1"/>
          </p:nvPr>
        </p:nvSpPr>
        <p:spPr/>
        <p:txBody>
          <a:bodyPr/>
          <a:lstStyle/>
          <a:p>
            <a:endParaRPr lang="en-US" altLang="zh-TW" dirty="0" smtClean="0"/>
          </a:p>
          <a:p>
            <a:r>
              <a:rPr lang="en-US" altLang="zh-TW" dirty="0"/>
              <a:t>Lin-</a:t>
            </a:r>
            <a:r>
              <a:rPr lang="en-US" altLang="zh-TW" dirty="0" err="1"/>
              <a:t>huang</a:t>
            </a:r>
            <a:r>
              <a:rPr lang="en-US" altLang="zh-TW" dirty="0"/>
              <a:t> Chang</a:t>
            </a:r>
          </a:p>
          <a:p>
            <a:r>
              <a:rPr lang="en" altLang="zh-TW" dirty="0"/>
              <a:t>Department of Computer Science</a:t>
            </a:r>
            <a:endParaRPr lang="en-US" altLang="zh-TW" dirty="0"/>
          </a:p>
          <a:p>
            <a:r>
              <a:rPr lang="en-US" altLang="zh-TW" dirty="0"/>
              <a:t>National Taichung University of Education</a:t>
            </a:r>
          </a:p>
        </p:txBody>
      </p:sp>
      <p:sp>
        <p:nvSpPr>
          <p:cNvPr id="4" name="投影片編號版面配置區 3">
            <a:extLst>
              <a:ext uri="{FF2B5EF4-FFF2-40B4-BE49-F238E27FC236}">
                <a16:creationId xmlns:a16="http://schemas.microsoft.com/office/drawing/2014/main" id="{C54A7BD2-329B-511A-159F-E44CCAEE666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42CC9F-AC0C-475C-86EC-8BEEEDCDB379}" type="slidenum">
              <a:rPr kumimoji="0" lang="zh-TW" altLang="en-US" sz="1600" b="0" i="0" u="none" strike="noStrike" kern="0" cap="none" spc="0" normalizeH="0" baseline="0" noProof="0" smtClean="0">
                <a:ln>
                  <a:noFill/>
                </a:ln>
                <a:solidFill>
                  <a:prstClr val="black"/>
                </a:solidFill>
                <a:effectLst/>
                <a:uLnTx/>
                <a:uFillTx/>
                <a:latin typeface="Arial"/>
                <a:ea typeface="微軟正黑體"/>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TW" altLang="en-US" sz="1600" b="0" i="0" u="none" strike="noStrike" kern="0" cap="none" spc="0" normalizeH="0" baseline="0" noProof="0">
              <a:ln>
                <a:noFill/>
              </a:ln>
              <a:solidFill>
                <a:prstClr val="black"/>
              </a:solidFill>
              <a:effectLst/>
              <a:uLnTx/>
              <a:uFillTx/>
              <a:latin typeface="Arial"/>
              <a:ea typeface="微軟正黑體"/>
              <a:cs typeface="+mn-cs"/>
            </a:endParaRPr>
          </a:p>
        </p:txBody>
      </p:sp>
    </p:spTree>
    <p:extLst>
      <p:ext uri="{BB962C8B-B14F-4D97-AF65-F5344CB8AC3E}">
        <p14:creationId xmlns:p14="http://schemas.microsoft.com/office/powerpoint/2010/main" val="33465844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24B1917-A180-96AE-1BD1-0CA938704543}"/>
              </a:ext>
            </a:extLst>
          </p:cNvPr>
          <p:cNvSpPr>
            <a:spLocks noGrp="1"/>
          </p:cNvSpPr>
          <p:nvPr>
            <p:ph type="title"/>
          </p:nvPr>
        </p:nvSpPr>
        <p:spPr/>
        <p:txBody>
          <a:bodyPr/>
          <a:lstStyle/>
          <a:p>
            <a:r>
              <a:rPr lang="en-US" altLang="zh-TW" dirty="0"/>
              <a:t>Percentage of mobile processors/platforms supporting specific UE categories</a:t>
            </a:r>
            <a:endParaRPr lang="zh-TW" altLang="en-US" dirty="0"/>
          </a:p>
        </p:txBody>
      </p:sp>
      <p:sp>
        <p:nvSpPr>
          <p:cNvPr id="3" name="投影片編號版面配置區 2">
            <a:extLst>
              <a:ext uri="{FF2B5EF4-FFF2-40B4-BE49-F238E27FC236}">
                <a16:creationId xmlns:a16="http://schemas.microsoft.com/office/drawing/2014/main" id="{33881C3F-0C67-58F8-3D32-86000A049C7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42CC9F-AC0C-475C-86EC-8BEEEDCDB379}" type="slidenum">
              <a:rPr kumimoji="0" lang="zh-TW" altLang="en-US" sz="1600" b="0" i="0" u="none" strike="noStrike" kern="0" cap="none" spc="0" normalizeH="0" baseline="0" noProof="0" smtClean="0">
                <a:ln>
                  <a:noFill/>
                </a:ln>
                <a:solidFill>
                  <a:prstClr val="black"/>
                </a:solidFill>
                <a:effectLst/>
                <a:uLnTx/>
                <a:uFillTx/>
                <a:latin typeface="Arial"/>
                <a:ea typeface="微軟正黑體"/>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TW" altLang="en-US" sz="1600" b="0" i="0" u="none" strike="noStrike" kern="0" cap="none" spc="0" normalizeH="0" baseline="0" noProof="0">
              <a:ln>
                <a:noFill/>
              </a:ln>
              <a:solidFill>
                <a:prstClr val="black"/>
              </a:solidFill>
              <a:effectLst/>
              <a:uLnTx/>
              <a:uFillTx/>
              <a:latin typeface="Arial"/>
              <a:ea typeface="微軟正黑體"/>
              <a:cs typeface="+mn-cs"/>
            </a:endParaRPr>
          </a:p>
        </p:txBody>
      </p:sp>
      <p:pic>
        <p:nvPicPr>
          <p:cNvPr id="5" name="圖片 3">
            <a:extLst>
              <a:ext uri="{FF2B5EF4-FFF2-40B4-BE49-F238E27FC236}">
                <a16:creationId xmlns:a16="http://schemas.microsoft.com/office/drawing/2014/main" id="{B2696BA2-D194-BB0A-67DF-6FB56D152B99}"/>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2411294" y="1800000"/>
            <a:ext cx="7369412" cy="4320000"/>
          </a:xfrm>
          <a:prstGeom prst="rect">
            <a:avLst/>
          </a:prstGeom>
        </p:spPr>
      </p:pic>
      <p:sp>
        <p:nvSpPr>
          <p:cNvPr id="6" name="文字方塊 4">
            <a:extLst>
              <a:ext uri="{FF2B5EF4-FFF2-40B4-BE49-F238E27FC236}">
                <a16:creationId xmlns:a16="http://schemas.microsoft.com/office/drawing/2014/main" id="{20C64573-B7AC-FCBC-5A68-014B8FF3FF7B}"/>
              </a:ext>
            </a:extLst>
          </p:cNvPr>
          <p:cNvSpPr txBox="1"/>
          <p:nvPr/>
        </p:nvSpPr>
        <p:spPr>
          <a:xfrm>
            <a:off x="3676107" y="6120000"/>
            <a:ext cx="4839786"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TW" sz="1800" b="0" i="0" u="none" strike="noStrike" kern="0" cap="none" spc="0" normalizeH="0" noProof="0" dirty="0">
                <a:ln>
                  <a:noFill/>
                </a:ln>
                <a:solidFill>
                  <a:prstClr val="black"/>
                </a:solidFill>
                <a:effectLst/>
                <a:uLnTx/>
                <a:uFillTx/>
                <a:cs typeface="Calibri"/>
                <a:sym typeface="Calibri"/>
              </a:rPr>
              <a:t>Source: </a:t>
            </a:r>
            <a:r>
              <a:rPr kumimoji="0" lang="en-US" altLang="zh-TW" sz="1800" b="0" i="0" u="none" strike="noStrike" kern="0" cap="none" spc="0" normalizeH="0" baseline="0" noProof="0" dirty="0">
                <a:ln>
                  <a:noFill/>
                </a:ln>
                <a:solidFill>
                  <a:prstClr val="black"/>
                </a:solidFill>
                <a:effectLst/>
                <a:uLnTx/>
                <a:uFillTx/>
                <a:latin typeface="Arial"/>
                <a:ea typeface="微軟正黑體"/>
                <a:cs typeface="+mn-cs"/>
                <a:hlinkClick r:id="rId4"/>
              </a:rPr>
              <a:t>GSA Chipset Report November 2018</a:t>
            </a:r>
            <a:endParaRPr kumimoji="0" lang="en-US" altLang="zh-TW" sz="1800" b="0" i="0" u="none" strike="noStrike" kern="0" cap="none" spc="0" normalizeH="0" baseline="0" noProof="0" dirty="0">
              <a:ln>
                <a:noFill/>
              </a:ln>
              <a:solidFill>
                <a:srgbClr val="000000"/>
              </a:solidFill>
              <a:effectLst/>
              <a:uLnTx/>
              <a:uFillTx/>
              <a:latin typeface="Arial"/>
              <a:ea typeface="微軟正黑體"/>
              <a:cs typeface="+mn-cs"/>
            </a:endParaRPr>
          </a:p>
        </p:txBody>
      </p:sp>
    </p:spTree>
    <p:extLst>
      <p:ext uri="{BB962C8B-B14F-4D97-AF65-F5344CB8AC3E}">
        <p14:creationId xmlns:p14="http://schemas.microsoft.com/office/powerpoint/2010/main" val="10686732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5A04B53-EDB0-45EB-2049-6879D81382E5}"/>
              </a:ext>
            </a:extLst>
          </p:cNvPr>
          <p:cNvSpPr>
            <a:spLocks noGrp="1"/>
          </p:cNvSpPr>
          <p:nvPr>
            <p:ph type="title"/>
          </p:nvPr>
        </p:nvSpPr>
        <p:spPr/>
        <p:txBody>
          <a:bodyPr/>
          <a:lstStyle/>
          <a:p>
            <a:r>
              <a:rPr lang="en-US" altLang="zh-TW" dirty="0"/>
              <a:t>5G/LTE/TD-LTE subscriptions by technology</a:t>
            </a:r>
            <a:endParaRPr lang="zh-TW" altLang="en-US" dirty="0"/>
          </a:p>
        </p:txBody>
      </p:sp>
      <p:sp>
        <p:nvSpPr>
          <p:cNvPr id="3" name="投影片編號版面配置區 2">
            <a:extLst>
              <a:ext uri="{FF2B5EF4-FFF2-40B4-BE49-F238E27FC236}">
                <a16:creationId xmlns:a16="http://schemas.microsoft.com/office/drawing/2014/main" id="{C825B555-F3C7-5FA2-7D23-DBEAB0E265F7}"/>
              </a:ext>
            </a:extLst>
          </p:cNvPr>
          <p:cNvSpPr>
            <a:spLocks noGrp="1"/>
          </p:cNvSpPr>
          <p:nvPr>
            <p:ph type="sldNum" sz="quarter" idx="12"/>
          </p:nvPr>
        </p:nvSpPr>
        <p:spPr/>
        <p:txBody>
          <a:bodyPr/>
          <a:lstStyle/>
          <a:p>
            <a:fld id="{EC42CC9F-AC0C-475C-86EC-8BEEEDCDB379}" type="slidenum">
              <a:rPr lang="zh-TW" altLang="en-US" smtClean="0"/>
              <a:t>11</a:t>
            </a:fld>
            <a:endParaRPr lang="zh-TW" altLang="en-US"/>
          </a:p>
        </p:txBody>
      </p:sp>
      <p:pic>
        <p:nvPicPr>
          <p:cNvPr id="1026" name="圖片 3">
            <a:extLst>
              <a:ext uri="{FF2B5EF4-FFF2-40B4-BE49-F238E27FC236}">
                <a16:creationId xmlns:a16="http://schemas.microsoft.com/office/drawing/2014/main" id="{F89C514E-E339-7059-B6A6-035119B7CF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2596" y="1799999"/>
            <a:ext cx="8486809" cy="4320000"/>
          </a:xfrm>
          <a:prstGeom prst="rect">
            <a:avLst/>
          </a:prstGeom>
          <a:noFill/>
          <a:extLst>
            <a:ext uri="{909E8E84-426E-40DD-AFC4-6F175D3DCCD1}">
              <a14:hiddenFill xmlns:a14="http://schemas.microsoft.com/office/drawing/2010/main">
                <a:solidFill>
                  <a:srgbClr val="FFFFFF"/>
                </a:solidFill>
              </a14:hiddenFill>
            </a:ext>
          </a:extLst>
        </p:spPr>
      </p:pic>
      <p:sp>
        <p:nvSpPr>
          <p:cNvPr id="4" name="文字方塊 5">
            <a:extLst>
              <a:ext uri="{FF2B5EF4-FFF2-40B4-BE49-F238E27FC236}">
                <a16:creationId xmlns:a16="http://schemas.microsoft.com/office/drawing/2014/main" id="{F3A6F391-50D9-F765-71A1-5F3B074A3911}"/>
              </a:ext>
            </a:extLst>
          </p:cNvPr>
          <p:cNvSpPr txBox="1"/>
          <p:nvPr/>
        </p:nvSpPr>
        <p:spPr>
          <a:xfrm>
            <a:off x="2784838" y="6120000"/>
            <a:ext cx="6622326" cy="369332"/>
          </a:xfrm>
          <a:prstGeom prst="rect">
            <a:avLst/>
          </a:prstGeom>
          <a:noFill/>
        </p:spPr>
        <p:txBody>
          <a:bodyPr wrap="none" rtlCol="0">
            <a:spAutoFit/>
          </a:bodyPr>
          <a:lstStyle/>
          <a:p>
            <a:pPr marL="0" lvl="1" algn="ctr"/>
            <a:r>
              <a:rPr kumimoji="0" lang="fr-FR" altLang="zh-TW" b="0" i="0" u="none" strike="noStrike" kern="0" cap="none" noProof="0" dirty="0">
                <a:ln>
                  <a:noFill/>
                </a:ln>
                <a:solidFill>
                  <a:prstClr val="black"/>
                </a:solidFill>
                <a:effectLst/>
                <a:uLnTx/>
                <a:uFillTx/>
                <a:cs typeface="Calibri"/>
                <a:sym typeface="Calibri"/>
              </a:rPr>
              <a:t>Source: </a:t>
            </a:r>
            <a:r>
              <a:rPr lang="en-US" altLang="zh-TW" kern="0" dirty="0">
                <a:hlinkClick r:id="rId3"/>
              </a:rPr>
              <a:t>Mobile subscriptions outlook– Ericsson Mobility Report</a:t>
            </a:r>
            <a:endParaRPr lang="en-US" altLang="zh-TW" kern="0" dirty="0"/>
          </a:p>
        </p:txBody>
      </p:sp>
    </p:spTree>
    <p:extLst>
      <p:ext uri="{BB962C8B-B14F-4D97-AF65-F5344CB8AC3E}">
        <p14:creationId xmlns:p14="http://schemas.microsoft.com/office/powerpoint/2010/main" val="19122696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313F638-DEF7-8449-2E7B-3BBF88E0083A}"/>
              </a:ext>
            </a:extLst>
          </p:cNvPr>
          <p:cNvSpPr>
            <a:spLocks noGrp="1"/>
          </p:cNvSpPr>
          <p:nvPr>
            <p:ph type="title"/>
          </p:nvPr>
        </p:nvSpPr>
        <p:spPr/>
        <p:txBody>
          <a:bodyPr/>
          <a:lstStyle/>
          <a:p>
            <a:r>
              <a:rPr lang="en-US" altLang="zh-TW" dirty="0"/>
              <a:t>5G</a:t>
            </a:r>
            <a:r>
              <a:rPr lang="zh-TW" altLang="en-US" dirty="0"/>
              <a:t>用戶成長評估</a:t>
            </a:r>
          </a:p>
        </p:txBody>
      </p:sp>
      <p:sp>
        <p:nvSpPr>
          <p:cNvPr id="3" name="內容版面配置區 2">
            <a:extLst>
              <a:ext uri="{FF2B5EF4-FFF2-40B4-BE49-F238E27FC236}">
                <a16:creationId xmlns:a16="http://schemas.microsoft.com/office/drawing/2014/main" id="{B082C3E0-8613-F43D-933A-A6B0B4FD9FE4}"/>
              </a:ext>
            </a:extLst>
          </p:cNvPr>
          <p:cNvSpPr>
            <a:spLocks noGrp="1"/>
          </p:cNvSpPr>
          <p:nvPr>
            <p:ph idx="1"/>
          </p:nvPr>
        </p:nvSpPr>
        <p:spPr>
          <a:xfrm>
            <a:off x="720000" y="1800000"/>
            <a:ext cx="4272000" cy="4320000"/>
          </a:xfrm>
        </p:spPr>
        <p:txBody>
          <a:bodyPr/>
          <a:lstStyle/>
          <a:p>
            <a:r>
              <a:rPr lang="en-US" altLang="zh-TW" dirty="0"/>
              <a:t>2024</a:t>
            </a:r>
            <a:r>
              <a:rPr lang="zh-TW" altLang="en-US" dirty="0"/>
              <a:t>年第一季度，</a:t>
            </a:r>
            <a:r>
              <a:rPr lang="en-US" altLang="zh-TW" dirty="0"/>
              <a:t>5G</a:t>
            </a:r>
            <a:r>
              <a:rPr lang="zh-TW" altLang="en-US" dirty="0"/>
              <a:t>用戶增加了</a:t>
            </a:r>
            <a:r>
              <a:rPr lang="en-US" altLang="zh-TW" dirty="0"/>
              <a:t>1.6</a:t>
            </a:r>
            <a:r>
              <a:rPr lang="zh-TW" altLang="en-US" dirty="0"/>
              <a:t>億，總數超過</a:t>
            </a:r>
            <a:r>
              <a:rPr lang="en-US" altLang="zh-TW" dirty="0"/>
              <a:t>17</a:t>
            </a:r>
            <a:r>
              <a:rPr lang="zh-TW" altLang="en-US" dirty="0"/>
              <a:t>億</a:t>
            </a:r>
            <a:endParaRPr lang="en-US" altLang="zh-TW" dirty="0"/>
          </a:p>
          <a:p>
            <a:r>
              <a:rPr lang="zh-TW" altLang="en-US" dirty="0"/>
              <a:t>服務提供者繼續部署</a:t>
            </a:r>
            <a:r>
              <a:rPr lang="en-US" altLang="zh-TW" dirty="0"/>
              <a:t>5G</a:t>
            </a:r>
            <a:r>
              <a:rPr lang="zh-TW" altLang="en-US" dirty="0"/>
              <a:t>，到目前為止，約有</a:t>
            </a:r>
            <a:r>
              <a:rPr lang="en-US" altLang="zh-TW" dirty="0"/>
              <a:t>300</a:t>
            </a:r>
            <a:r>
              <a:rPr lang="zh-TW" altLang="en-US" dirty="0"/>
              <a:t>家營運商推出了商用網路</a:t>
            </a:r>
            <a:endParaRPr lang="en-US" altLang="zh-TW" dirty="0"/>
          </a:p>
          <a:p>
            <a:r>
              <a:rPr lang="zh-TW" altLang="en-US" dirty="0"/>
              <a:t>預計</a:t>
            </a:r>
            <a:r>
              <a:rPr lang="en-US" altLang="zh-TW" dirty="0"/>
              <a:t>5G</a:t>
            </a:r>
            <a:r>
              <a:rPr lang="zh-TW" altLang="en-US" dirty="0"/>
              <a:t>將在</a:t>
            </a:r>
            <a:r>
              <a:rPr lang="en-US" altLang="zh-TW" dirty="0"/>
              <a:t>2028</a:t>
            </a:r>
            <a:r>
              <a:rPr lang="zh-TW" altLang="en-US" dirty="0"/>
              <a:t>年超過</a:t>
            </a:r>
            <a:r>
              <a:rPr lang="en-US" altLang="zh-TW" dirty="0"/>
              <a:t>4G</a:t>
            </a:r>
            <a:r>
              <a:rPr lang="zh-TW" altLang="en-US" dirty="0"/>
              <a:t>成為佔主導地位</a:t>
            </a:r>
            <a:endParaRPr lang="en-US" altLang="zh-TW" dirty="0"/>
          </a:p>
          <a:p>
            <a:r>
              <a:rPr lang="zh-TW" altLang="en-US" dirty="0"/>
              <a:t>預計到到</a:t>
            </a:r>
            <a:r>
              <a:rPr lang="en-US" altLang="zh-TW" dirty="0"/>
              <a:t>2029</a:t>
            </a:r>
            <a:r>
              <a:rPr lang="zh-TW" altLang="en-US" dirty="0"/>
              <a:t>年底，</a:t>
            </a:r>
            <a:r>
              <a:rPr lang="en-US" altLang="zh-TW" dirty="0"/>
              <a:t>5G</a:t>
            </a:r>
            <a:r>
              <a:rPr lang="zh-TW" altLang="en-US" dirty="0"/>
              <a:t>用戶將達到</a:t>
            </a:r>
            <a:r>
              <a:rPr lang="en-US" altLang="zh-TW" dirty="0"/>
              <a:t>56</a:t>
            </a:r>
            <a:r>
              <a:rPr lang="zh-TW" altLang="en-US" dirty="0"/>
              <a:t>億</a:t>
            </a:r>
          </a:p>
        </p:txBody>
      </p:sp>
      <p:sp>
        <p:nvSpPr>
          <p:cNvPr id="4" name="投影片編號版面配置區 3">
            <a:extLst>
              <a:ext uri="{FF2B5EF4-FFF2-40B4-BE49-F238E27FC236}">
                <a16:creationId xmlns:a16="http://schemas.microsoft.com/office/drawing/2014/main" id="{C750D3BD-C394-295E-BFC3-E24DBBF63EC0}"/>
              </a:ext>
            </a:extLst>
          </p:cNvPr>
          <p:cNvSpPr>
            <a:spLocks noGrp="1"/>
          </p:cNvSpPr>
          <p:nvPr>
            <p:ph type="sldNum" sz="quarter" idx="12"/>
          </p:nvPr>
        </p:nvSpPr>
        <p:spPr/>
        <p:txBody>
          <a:bodyPr/>
          <a:lstStyle/>
          <a:p>
            <a:fld id="{EC42CC9F-AC0C-475C-86EC-8BEEEDCDB379}" type="slidenum">
              <a:rPr lang="zh-TW" altLang="en-US" smtClean="0"/>
              <a:t>12</a:t>
            </a:fld>
            <a:endParaRPr lang="zh-TW" altLang="en-US"/>
          </a:p>
        </p:txBody>
      </p:sp>
      <p:pic>
        <p:nvPicPr>
          <p:cNvPr id="9" name="圖片 4">
            <a:extLst>
              <a:ext uri="{FF2B5EF4-FFF2-40B4-BE49-F238E27FC236}">
                <a16:creationId xmlns:a16="http://schemas.microsoft.com/office/drawing/2014/main" id="{50662EDC-D964-F6A3-C559-BD10CA1DFFD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92600" y="1800000"/>
            <a:ext cx="6480000" cy="4322032"/>
          </a:xfrm>
          <a:prstGeom prst="rect">
            <a:avLst/>
          </a:prstGeom>
        </p:spPr>
      </p:pic>
      <p:sp>
        <p:nvSpPr>
          <p:cNvPr id="5" name="文字方塊 4">
            <a:extLst>
              <a:ext uri="{FF2B5EF4-FFF2-40B4-BE49-F238E27FC236}">
                <a16:creationId xmlns:a16="http://schemas.microsoft.com/office/drawing/2014/main" id="{4716BEE5-A0CC-95FF-6DA5-3501B1862979}"/>
              </a:ext>
            </a:extLst>
          </p:cNvPr>
          <p:cNvSpPr txBox="1"/>
          <p:nvPr/>
        </p:nvSpPr>
        <p:spPr>
          <a:xfrm>
            <a:off x="4086476" y="6120000"/>
            <a:ext cx="4019049" cy="369332"/>
          </a:xfrm>
          <a:prstGeom prst="rect">
            <a:avLst/>
          </a:prstGeom>
          <a:noFill/>
        </p:spPr>
        <p:txBody>
          <a:bodyPr wrap="none" rtlCol="0">
            <a:spAutoFit/>
          </a:bodyPr>
          <a:lstStyle/>
          <a:p>
            <a:pPr marL="0" lvl="1" algn="ctr"/>
            <a:r>
              <a:rPr kumimoji="0" lang="fr-FR" altLang="zh-TW" sz="1800" b="0" i="0" u="none" strike="noStrike" kern="0" cap="none" noProof="0" dirty="0">
                <a:ln>
                  <a:noFill/>
                </a:ln>
                <a:solidFill>
                  <a:prstClr val="black"/>
                </a:solidFill>
                <a:effectLst/>
                <a:uLnTx/>
                <a:uFillTx/>
                <a:cs typeface="Calibri"/>
                <a:sym typeface="Calibri"/>
              </a:rPr>
              <a:t>Source: </a:t>
            </a:r>
            <a:r>
              <a:rPr lang="en-US" altLang="zh-TW" sz="1800" kern="0" dirty="0">
                <a:hlinkClick r:id="rId4"/>
              </a:rPr>
              <a:t>Mobile subscriptions forecast</a:t>
            </a:r>
            <a:endParaRPr lang="en-US" altLang="zh-TW" sz="1800" kern="0" dirty="0"/>
          </a:p>
        </p:txBody>
      </p:sp>
    </p:spTree>
    <p:extLst>
      <p:ext uri="{BB962C8B-B14F-4D97-AF65-F5344CB8AC3E}">
        <p14:creationId xmlns:p14="http://schemas.microsoft.com/office/powerpoint/2010/main" val="11373435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A3188-BE11-4386-4E59-4CAC49BD6165}"/>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DF72F824-FFE3-87AF-92D1-6CF35ED80052}"/>
              </a:ext>
            </a:extLst>
          </p:cNvPr>
          <p:cNvSpPr>
            <a:spLocks noGrp="1"/>
          </p:cNvSpPr>
          <p:nvPr>
            <p:ph type="title"/>
          </p:nvPr>
        </p:nvSpPr>
        <p:spPr/>
        <p:txBody>
          <a:bodyPr/>
          <a:lstStyle/>
          <a:p>
            <a:r>
              <a:rPr lang="en-US" altLang="zh-TW" dirty="0">
                <a:solidFill>
                  <a:srgbClr val="333333"/>
                </a:solidFill>
                <a:effectLst/>
              </a:rPr>
              <a:t>Announced 5G devices June 2023, </a:t>
            </a:r>
            <a:br>
              <a:rPr lang="en-US" altLang="zh-TW" dirty="0">
                <a:solidFill>
                  <a:srgbClr val="333333"/>
                </a:solidFill>
                <a:effectLst/>
              </a:rPr>
            </a:br>
            <a:r>
              <a:rPr lang="en-US" altLang="zh-TW" dirty="0">
                <a:solidFill>
                  <a:srgbClr val="333333"/>
                </a:solidFill>
                <a:effectLst/>
              </a:rPr>
              <a:t>by form factor</a:t>
            </a:r>
            <a:endParaRPr lang="zh-TW" altLang="en-US" dirty="0"/>
          </a:p>
        </p:txBody>
      </p:sp>
      <p:sp>
        <p:nvSpPr>
          <p:cNvPr id="3" name="投影片編號版面配置區 2">
            <a:extLst>
              <a:ext uri="{FF2B5EF4-FFF2-40B4-BE49-F238E27FC236}">
                <a16:creationId xmlns:a16="http://schemas.microsoft.com/office/drawing/2014/main" id="{7A439DE8-7E2E-1D81-5B80-AB31F9A10FF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42CC9F-AC0C-475C-86EC-8BEEEDCDB379}" type="slidenum">
              <a:rPr kumimoji="0" lang="zh-TW" altLang="en-US" sz="1600" b="0" i="0" u="none" strike="noStrike" kern="0" cap="none" spc="0" normalizeH="0" baseline="0" noProof="0" smtClean="0">
                <a:ln>
                  <a:noFill/>
                </a:ln>
                <a:solidFill>
                  <a:prstClr val="black"/>
                </a:solidFill>
                <a:effectLst/>
                <a:uLnTx/>
                <a:uFillTx/>
                <a:latin typeface="Arial"/>
                <a:ea typeface="微軟正黑體"/>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TW" altLang="en-US" sz="1600" b="0" i="0" u="none" strike="noStrike" kern="0" cap="none" spc="0" normalizeH="0" baseline="0" noProof="0">
              <a:ln>
                <a:noFill/>
              </a:ln>
              <a:solidFill>
                <a:prstClr val="black"/>
              </a:solidFill>
              <a:effectLst/>
              <a:uLnTx/>
              <a:uFillTx/>
              <a:latin typeface="Arial"/>
              <a:ea typeface="微軟正黑體"/>
              <a:cs typeface="+mn-cs"/>
            </a:endParaRPr>
          </a:p>
        </p:txBody>
      </p:sp>
      <p:pic>
        <p:nvPicPr>
          <p:cNvPr id="4" name="圖片 3">
            <a:extLst>
              <a:ext uri="{FF2B5EF4-FFF2-40B4-BE49-F238E27FC236}">
                <a16:creationId xmlns:a16="http://schemas.microsoft.com/office/drawing/2014/main" id="{C20DC680-7483-B879-B702-CB506D1F876B}"/>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2496000" y="1800000"/>
            <a:ext cx="7200000" cy="4320000"/>
          </a:xfrm>
          <a:prstGeom prst="rect">
            <a:avLst/>
          </a:prstGeom>
        </p:spPr>
      </p:pic>
      <p:sp>
        <p:nvSpPr>
          <p:cNvPr id="5" name="文字方塊 4">
            <a:extLst>
              <a:ext uri="{FF2B5EF4-FFF2-40B4-BE49-F238E27FC236}">
                <a16:creationId xmlns:a16="http://schemas.microsoft.com/office/drawing/2014/main" id="{02C3E2A8-4352-7099-CF24-D5C362A1F08C}"/>
              </a:ext>
            </a:extLst>
          </p:cNvPr>
          <p:cNvSpPr txBox="1"/>
          <p:nvPr/>
        </p:nvSpPr>
        <p:spPr>
          <a:xfrm>
            <a:off x="3034906" y="6120000"/>
            <a:ext cx="612218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TW" b="0" i="0" u="none" strike="noStrike" kern="0" cap="none" noProof="0" dirty="0">
                <a:ln>
                  <a:noFill/>
                </a:ln>
                <a:solidFill>
                  <a:prstClr val="black"/>
                </a:solidFill>
                <a:effectLst/>
                <a:uLnTx/>
                <a:uFillTx/>
                <a:cs typeface="Calibri"/>
                <a:sym typeface="Calibri"/>
              </a:rPr>
              <a:t>Source: </a:t>
            </a:r>
            <a:r>
              <a:rPr kumimoji="0" lang="en-US" altLang="zh-TW" sz="1800" b="0" i="0" u="none" strike="noStrike" kern="0" cap="none" spc="0" normalizeH="0" baseline="0" noProof="0" dirty="0">
                <a:ln>
                  <a:noFill/>
                </a:ln>
                <a:solidFill>
                  <a:prstClr val="black"/>
                </a:solidFill>
                <a:effectLst/>
                <a:uLnTx/>
                <a:uFillTx/>
                <a:latin typeface="Arial"/>
                <a:ea typeface="微軟正黑體"/>
                <a:cs typeface="+mn-cs"/>
                <a:hlinkClick r:id="rId4"/>
              </a:rPr>
              <a:t>GSA: 5G Device Ecosystem June 2023 Summary</a:t>
            </a:r>
            <a:endParaRPr kumimoji="0" lang="en-US" altLang="zh-TW" sz="1800" b="0" i="0" u="none" strike="noStrike" kern="0" cap="none" spc="0" normalizeH="0" baseline="0" noProof="0" dirty="0">
              <a:ln>
                <a:noFill/>
              </a:ln>
              <a:solidFill>
                <a:srgbClr val="000000"/>
              </a:solidFill>
              <a:effectLst/>
              <a:uLnTx/>
              <a:uFillTx/>
              <a:latin typeface="Arial"/>
              <a:ea typeface="微軟正黑體"/>
              <a:cs typeface="+mn-cs"/>
            </a:endParaRPr>
          </a:p>
        </p:txBody>
      </p:sp>
    </p:spTree>
    <p:extLst>
      <p:ext uri="{BB962C8B-B14F-4D97-AF65-F5344CB8AC3E}">
        <p14:creationId xmlns:p14="http://schemas.microsoft.com/office/powerpoint/2010/main" val="32286935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D23D3B01-19D3-8F60-749C-032262A56242}"/>
              </a:ext>
            </a:extLst>
          </p:cNvPr>
          <p:cNvSpPr>
            <a:spLocks noGrp="1"/>
          </p:cNvSpPr>
          <p:nvPr>
            <p:ph type="title"/>
          </p:nvPr>
        </p:nvSpPr>
        <p:spPr/>
        <p:txBody>
          <a:bodyPr/>
          <a:lstStyle/>
          <a:p>
            <a:r>
              <a:rPr lang="zh-TW" altLang="en-US" dirty="0"/>
              <a:t>投資</a:t>
            </a:r>
            <a:r>
              <a:rPr lang="en-US" altLang="zh-TW" dirty="0"/>
              <a:t>5G SA</a:t>
            </a:r>
            <a:r>
              <a:rPr lang="zh-TW" altLang="en-US" dirty="0"/>
              <a:t>的運營商數量</a:t>
            </a:r>
          </a:p>
        </p:txBody>
      </p:sp>
      <p:sp>
        <p:nvSpPr>
          <p:cNvPr id="3" name="投影片編號版面配置區 2">
            <a:extLst>
              <a:ext uri="{FF2B5EF4-FFF2-40B4-BE49-F238E27FC236}">
                <a16:creationId xmlns:a16="http://schemas.microsoft.com/office/drawing/2014/main" id="{5B8BEF36-ECF4-4A93-39D7-696A0CD9AB5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42CC9F-AC0C-475C-86EC-8BEEEDCDB379}" type="slidenum">
              <a:rPr kumimoji="0" lang="zh-TW" altLang="en-US" sz="1600" b="0" i="0" u="none" strike="noStrike" kern="0" cap="none" spc="0" normalizeH="0" baseline="0" noProof="0" smtClean="0">
                <a:ln>
                  <a:noFill/>
                </a:ln>
                <a:solidFill>
                  <a:prstClr val="black"/>
                </a:solidFill>
                <a:effectLst/>
                <a:uLnTx/>
                <a:uFillTx/>
                <a:latin typeface="Arial"/>
                <a:ea typeface="微軟正黑體"/>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TW" altLang="en-US" sz="1600" b="0" i="0" u="none" strike="noStrike" kern="0" cap="none" spc="0" normalizeH="0" baseline="0" noProof="0">
              <a:ln>
                <a:noFill/>
              </a:ln>
              <a:solidFill>
                <a:prstClr val="black"/>
              </a:solidFill>
              <a:effectLst/>
              <a:uLnTx/>
              <a:uFillTx/>
              <a:latin typeface="Arial"/>
              <a:ea typeface="微軟正黑體"/>
              <a:cs typeface="+mn-cs"/>
            </a:endParaRPr>
          </a:p>
        </p:txBody>
      </p:sp>
      <p:pic>
        <p:nvPicPr>
          <p:cNvPr id="8" name="圖片 3">
            <a:extLst>
              <a:ext uri="{FF2B5EF4-FFF2-40B4-BE49-F238E27FC236}">
                <a16:creationId xmlns:a16="http://schemas.microsoft.com/office/drawing/2014/main" id="{08A3F8C6-9B56-61B0-859A-0926EB4EAAD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08955" y="1800000"/>
            <a:ext cx="8974090" cy="4322439"/>
          </a:xfrm>
          <a:prstGeom prst="rect">
            <a:avLst/>
          </a:prstGeom>
        </p:spPr>
      </p:pic>
      <p:sp>
        <p:nvSpPr>
          <p:cNvPr id="4" name="文字方塊 4">
            <a:extLst>
              <a:ext uri="{FF2B5EF4-FFF2-40B4-BE49-F238E27FC236}">
                <a16:creationId xmlns:a16="http://schemas.microsoft.com/office/drawing/2014/main" id="{CE6BC1F7-CB86-A4BC-0BBA-30ACFC212B2D}"/>
              </a:ext>
            </a:extLst>
          </p:cNvPr>
          <p:cNvSpPr txBox="1"/>
          <p:nvPr/>
        </p:nvSpPr>
        <p:spPr>
          <a:xfrm>
            <a:off x="3575919" y="6120000"/>
            <a:ext cx="504016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TW" sz="1800" b="0" i="0" u="none" strike="noStrike" kern="0" cap="none" spc="0" normalizeH="0" baseline="0" noProof="0" dirty="0">
                <a:ln>
                  <a:noFill/>
                </a:ln>
                <a:solidFill>
                  <a:prstClr val="black"/>
                </a:solidFill>
                <a:effectLst/>
                <a:uLnTx/>
                <a:uFillTx/>
                <a:latin typeface="Arial"/>
                <a:ea typeface="微軟正黑體"/>
                <a:cs typeface="Calibri"/>
                <a:sym typeface="Calibri"/>
              </a:rPr>
              <a:t>Source: </a:t>
            </a:r>
            <a:r>
              <a:rPr kumimoji="0" lang="en-US" altLang="zh-TW" sz="1800" b="0" i="0" u="none" strike="noStrike" kern="0" cap="none" spc="0" normalizeH="0" baseline="0" noProof="0" dirty="0">
                <a:ln>
                  <a:noFill/>
                </a:ln>
                <a:solidFill>
                  <a:prstClr val="black"/>
                </a:solidFill>
                <a:effectLst/>
                <a:uLnTx/>
                <a:uFillTx/>
                <a:latin typeface="Arial"/>
                <a:ea typeface="微軟正黑體"/>
                <a:cs typeface="+mn-cs"/>
                <a:hlinkClick r:id="rId4"/>
              </a:rPr>
              <a:t>5G-Standalone September 2024 | GSA</a:t>
            </a:r>
            <a:endParaRPr kumimoji="0" lang="en-US" altLang="zh-TW" sz="1800" b="0" i="0" u="none" strike="noStrike" kern="0" cap="none" spc="0" normalizeH="0" baseline="0" noProof="0" dirty="0">
              <a:ln>
                <a:noFill/>
              </a:ln>
              <a:solidFill>
                <a:prstClr val="black"/>
              </a:solidFill>
              <a:effectLst/>
              <a:uLnTx/>
              <a:uFillTx/>
              <a:latin typeface="Arial"/>
              <a:ea typeface="微軟正黑體"/>
              <a:cs typeface="+mn-cs"/>
            </a:endParaRPr>
          </a:p>
        </p:txBody>
      </p:sp>
    </p:spTree>
    <p:extLst>
      <p:ext uri="{BB962C8B-B14F-4D97-AF65-F5344CB8AC3E}">
        <p14:creationId xmlns:p14="http://schemas.microsoft.com/office/powerpoint/2010/main" val="31215222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3AF6633E-DD0C-49DC-015A-D61F260F1DCD}"/>
              </a:ext>
            </a:extLst>
          </p:cNvPr>
          <p:cNvSpPr>
            <a:spLocks noGrp="1"/>
          </p:cNvSpPr>
          <p:nvPr>
            <p:ph type="title"/>
          </p:nvPr>
        </p:nvSpPr>
        <p:spPr/>
        <p:txBody>
          <a:bodyPr/>
          <a:lstStyle/>
          <a:p>
            <a:r>
              <a:rPr lang="zh-TW" altLang="en-US" dirty="0"/>
              <a:t>支援</a:t>
            </a:r>
            <a:r>
              <a:rPr lang="en-US" altLang="zh-TW" dirty="0"/>
              <a:t>5G SA</a:t>
            </a:r>
            <a:r>
              <a:rPr lang="zh-TW" altLang="en-US" dirty="0"/>
              <a:t>設備的數量</a:t>
            </a:r>
          </a:p>
        </p:txBody>
      </p:sp>
      <p:sp>
        <p:nvSpPr>
          <p:cNvPr id="3" name="投影片編號版面配置區 2">
            <a:extLst>
              <a:ext uri="{FF2B5EF4-FFF2-40B4-BE49-F238E27FC236}">
                <a16:creationId xmlns:a16="http://schemas.microsoft.com/office/drawing/2014/main" id="{13322F02-18E5-B890-50B4-DD19D2CEBC29}"/>
              </a:ext>
            </a:extLst>
          </p:cNvPr>
          <p:cNvSpPr>
            <a:spLocks noGrp="1"/>
          </p:cNvSpPr>
          <p:nvPr>
            <p:ph type="sldNum" sz="quarter" idx="12"/>
          </p:nvPr>
        </p:nvSpPr>
        <p:spPr/>
        <p:txBody>
          <a:bodyPr/>
          <a:lstStyle/>
          <a:p>
            <a:fld id="{EC42CC9F-AC0C-475C-86EC-8BEEEDCDB379}" type="slidenum">
              <a:rPr lang="zh-TW" altLang="en-US" smtClean="0"/>
              <a:t>15</a:t>
            </a:fld>
            <a:endParaRPr lang="zh-TW" altLang="en-US"/>
          </a:p>
        </p:txBody>
      </p:sp>
      <p:pic>
        <p:nvPicPr>
          <p:cNvPr id="6" name="圖片 3">
            <a:extLst>
              <a:ext uri="{FF2B5EF4-FFF2-40B4-BE49-F238E27FC236}">
                <a16:creationId xmlns:a16="http://schemas.microsoft.com/office/drawing/2014/main" id="{5C58C321-4E15-E586-F9C8-76613AB1A6B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93714" y="1800000"/>
            <a:ext cx="9004572" cy="4316342"/>
          </a:xfrm>
          <a:prstGeom prst="rect">
            <a:avLst/>
          </a:prstGeom>
        </p:spPr>
      </p:pic>
      <p:sp>
        <p:nvSpPr>
          <p:cNvPr id="4" name="文字方塊 4">
            <a:extLst>
              <a:ext uri="{FF2B5EF4-FFF2-40B4-BE49-F238E27FC236}">
                <a16:creationId xmlns:a16="http://schemas.microsoft.com/office/drawing/2014/main" id="{1F2A4BA0-62FE-1AA9-EF1F-4B05B4025502}"/>
              </a:ext>
            </a:extLst>
          </p:cNvPr>
          <p:cNvSpPr txBox="1"/>
          <p:nvPr/>
        </p:nvSpPr>
        <p:spPr>
          <a:xfrm>
            <a:off x="3575919" y="6120000"/>
            <a:ext cx="504016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TW" sz="1800" b="0" i="0" u="none" strike="noStrike" kern="0" cap="none" noProof="0" dirty="0">
                <a:ln>
                  <a:noFill/>
                </a:ln>
                <a:solidFill>
                  <a:prstClr val="black"/>
                </a:solidFill>
                <a:effectLst/>
                <a:uLnTx/>
                <a:uFillTx/>
                <a:cs typeface="Calibri"/>
                <a:sym typeface="Calibri"/>
              </a:rPr>
              <a:t>Source: </a:t>
            </a:r>
            <a:r>
              <a:rPr lang="en-US" altLang="zh-TW" sz="1800" kern="0" dirty="0">
                <a:hlinkClick r:id="rId4"/>
              </a:rPr>
              <a:t>5G-Standalone September 2024 | GSA</a:t>
            </a:r>
            <a:endParaRPr lang="en-US" altLang="zh-TW" sz="1800" kern="0" dirty="0"/>
          </a:p>
        </p:txBody>
      </p:sp>
    </p:spTree>
    <p:extLst>
      <p:ext uri="{BB962C8B-B14F-4D97-AF65-F5344CB8AC3E}">
        <p14:creationId xmlns:p14="http://schemas.microsoft.com/office/powerpoint/2010/main" val="5550522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C1EF239-AA4B-7131-9A78-77D52D0C20A6}"/>
              </a:ext>
            </a:extLst>
          </p:cNvPr>
          <p:cNvSpPr>
            <a:spLocks noGrp="1"/>
          </p:cNvSpPr>
          <p:nvPr>
            <p:ph type="title"/>
          </p:nvPr>
        </p:nvSpPr>
        <p:spPr/>
        <p:txBody>
          <a:bodyPr/>
          <a:lstStyle/>
          <a:p>
            <a:r>
              <a:rPr lang="zh-TW" altLang="en-US" dirty="0"/>
              <a:t>公布和已商用的</a:t>
            </a:r>
            <a:r>
              <a:rPr lang="en-US" altLang="zh-TW" dirty="0"/>
              <a:t>5G SA</a:t>
            </a:r>
            <a:r>
              <a:rPr lang="zh-TW" altLang="en-US" dirty="0"/>
              <a:t>設備（按形態分類）</a:t>
            </a:r>
          </a:p>
        </p:txBody>
      </p:sp>
      <p:sp>
        <p:nvSpPr>
          <p:cNvPr id="3" name="投影片編號版面配置區 2">
            <a:extLst>
              <a:ext uri="{FF2B5EF4-FFF2-40B4-BE49-F238E27FC236}">
                <a16:creationId xmlns:a16="http://schemas.microsoft.com/office/drawing/2014/main" id="{0EAB94DA-1858-25E4-9C92-DF433FBDD55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42CC9F-AC0C-475C-86EC-8BEEEDCDB379}" type="slidenum">
              <a:rPr kumimoji="0" lang="zh-TW" altLang="en-US" sz="1600" b="0" i="0" u="none" strike="noStrike" kern="0" cap="none" spc="0" normalizeH="0" baseline="0" noProof="0" smtClean="0">
                <a:ln>
                  <a:noFill/>
                </a:ln>
                <a:solidFill>
                  <a:prstClr val="black"/>
                </a:solidFill>
                <a:effectLst/>
                <a:uLnTx/>
                <a:uFillTx/>
                <a:latin typeface="Arial"/>
                <a:ea typeface="微軟正黑體"/>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TW" altLang="en-US" sz="1600" b="0" i="0" u="none" strike="noStrike" kern="0" cap="none" spc="0" normalizeH="0" baseline="0" noProof="0">
              <a:ln>
                <a:noFill/>
              </a:ln>
              <a:solidFill>
                <a:prstClr val="black"/>
              </a:solidFill>
              <a:effectLst/>
              <a:uLnTx/>
              <a:uFillTx/>
              <a:latin typeface="Arial"/>
              <a:ea typeface="微軟正黑體"/>
              <a:cs typeface="+mn-cs"/>
            </a:endParaRPr>
          </a:p>
        </p:txBody>
      </p:sp>
      <p:pic>
        <p:nvPicPr>
          <p:cNvPr id="8" name="圖片 3">
            <a:extLst>
              <a:ext uri="{FF2B5EF4-FFF2-40B4-BE49-F238E27FC236}">
                <a16:creationId xmlns:a16="http://schemas.microsoft.com/office/drawing/2014/main" id="{B0B6859D-087B-2769-7C7B-5443987ED10E}"/>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60000" y="1800000"/>
            <a:ext cx="5940000" cy="3600000"/>
          </a:xfrm>
          <a:prstGeom prst="rect">
            <a:avLst/>
          </a:prstGeom>
        </p:spPr>
      </p:pic>
      <p:sp>
        <p:nvSpPr>
          <p:cNvPr id="9" name="文字方塊 4">
            <a:extLst>
              <a:ext uri="{FF2B5EF4-FFF2-40B4-BE49-F238E27FC236}">
                <a16:creationId xmlns:a16="http://schemas.microsoft.com/office/drawing/2014/main" id="{D8673E4F-057C-B671-219C-0207F17C4397}"/>
              </a:ext>
            </a:extLst>
          </p:cNvPr>
          <p:cNvSpPr txBox="1"/>
          <p:nvPr/>
        </p:nvSpPr>
        <p:spPr>
          <a:xfrm>
            <a:off x="3575919" y="6120000"/>
            <a:ext cx="504016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TW" sz="1800" b="0" i="0" u="none" strike="noStrike" kern="0" cap="none" spc="0" normalizeH="0" baseline="0" noProof="0" dirty="0">
                <a:ln>
                  <a:noFill/>
                </a:ln>
                <a:solidFill>
                  <a:prstClr val="black"/>
                </a:solidFill>
                <a:effectLst/>
                <a:uLnTx/>
                <a:uFillTx/>
                <a:latin typeface="Arial"/>
                <a:ea typeface="微軟正黑體"/>
                <a:cs typeface="Calibri"/>
                <a:sym typeface="Calibri"/>
              </a:rPr>
              <a:t>Source: </a:t>
            </a:r>
            <a:r>
              <a:rPr kumimoji="0" lang="en-US" altLang="zh-TW" sz="1800" b="0" i="0" u="none" strike="noStrike" kern="0" cap="none" spc="0" normalizeH="0" baseline="0" noProof="0" dirty="0">
                <a:ln>
                  <a:noFill/>
                </a:ln>
                <a:solidFill>
                  <a:prstClr val="black"/>
                </a:solidFill>
                <a:effectLst/>
                <a:uLnTx/>
                <a:uFillTx/>
                <a:latin typeface="Arial"/>
                <a:ea typeface="微軟正黑體"/>
                <a:cs typeface="+mn-cs"/>
                <a:hlinkClick r:id="rId4"/>
              </a:rPr>
              <a:t>5G-Standalone September 2024 | GSA</a:t>
            </a:r>
            <a:endParaRPr kumimoji="0" lang="en-US" altLang="zh-TW" sz="1800" b="0" i="0" u="none" strike="noStrike" kern="0" cap="none" spc="0" normalizeH="0" baseline="0" noProof="0" dirty="0">
              <a:ln>
                <a:noFill/>
              </a:ln>
              <a:solidFill>
                <a:prstClr val="black"/>
              </a:solidFill>
              <a:effectLst/>
              <a:uLnTx/>
              <a:uFillTx/>
              <a:latin typeface="Arial"/>
              <a:ea typeface="微軟正黑體"/>
              <a:cs typeface="+mn-cs"/>
            </a:endParaRPr>
          </a:p>
        </p:txBody>
      </p:sp>
      <p:pic>
        <p:nvPicPr>
          <p:cNvPr id="4" name="圖片 3">
            <a:extLst>
              <a:ext uri="{FF2B5EF4-FFF2-40B4-BE49-F238E27FC236}">
                <a16:creationId xmlns:a16="http://schemas.microsoft.com/office/drawing/2014/main" id="{515C05FB-EA59-ADBD-2543-4FB85B643A48}"/>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6433200" y="1800000"/>
            <a:ext cx="5400000" cy="3600000"/>
          </a:xfrm>
          <a:prstGeom prst="rect">
            <a:avLst/>
          </a:prstGeom>
        </p:spPr>
      </p:pic>
    </p:spTree>
    <p:extLst>
      <p:ext uri="{BB962C8B-B14F-4D97-AF65-F5344CB8AC3E}">
        <p14:creationId xmlns:p14="http://schemas.microsoft.com/office/powerpoint/2010/main" val="23806960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BAB38F-4D75-1899-A2AA-C80A06F0AB7C}"/>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7FB55A1D-17EC-A3D3-36E3-E86A64040F2E}"/>
              </a:ext>
            </a:extLst>
          </p:cNvPr>
          <p:cNvSpPr>
            <a:spLocks noGrp="1"/>
          </p:cNvSpPr>
          <p:nvPr>
            <p:ph type="title"/>
          </p:nvPr>
        </p:nvSpPr>
        <p:spPr/>
        <p:txBody>
          <a:bodyPr/>
          <a:lstStyle/>
          <a:p>
            <a:r>
              <a:rPr lang="en-US" altLang="zh-TW" dirty="0"/>
              <a:t>Sub-6 GHz</a:t>
            </a:r>
            <a:r>
              <a:rPr lang="zh-TW" altLang="en-US" dirty="0"/>
              <a:t>頻段的支援情況</a:t>
            </a:r>
          </a:p>
        </p:txBody>
      </p:sp>
      <p:sp>
        <p:nvSpPr>
          <p:cNvPr id="3" name="內容版面配置區 2">
            <a:extLst>
              <a:ext uri="{FF2B5EF4-FFF2-40B4-BE49-F238E27FC236}">
                <a16:creationId xmlns:a16="http://schemas.microsoft.com/office/drawing/2014/main" id="{175FD367-9AFE-C329-D16F-FDCB803D1E7A}"/>
              </a:ext>
            </a:extLst>
          </p:cNvPr>
          <p:cNvSpPr>
            <a:spLocks noGrp="1"/>
          </p:cNvSpPr>
          <p:nvPr>
            <p:ph idx="1"/>
          </p:nvPr>
        </p:nvSpPr>
        <p:spPr>
          <a:xfrm>
            <a:off x="6120000" y="1800000"/>
            <a:ext cx="5353200" cy="4320000"/>
          </a:xfrm>
        </p:spPr>
        <p:txBody>
          <a:bodyPr/>
          <a:lstStyle/>
          <a:p>
            <a:r>
              <a:rPr lang="en-US" altLang="zh-TW" dirty="0"/>
              <a:t>6 GHz</a:t>
            </a:r>
            <a:r>
              <a:rPr lang="zh-TW" altLang="en-US" dirty="0"/>
              <a:t>以下</a:t>
            </a:r>
            <a:r>
              <a:rPr lang="en-US" altLang="zh-TW" dirty="0"/>
              <a:t>5G SA</a:t>
            </a:r>
            <a:r>
              <a:rPr lang="zh-TW" altLang="en-US" dirty="0"/>
              <a:t>設備中最受支援的頻段模式在很大程度上與所有</a:t>
            </a:r>
            <a:r>
              <a:rPr lang="en-US" altLang="zh-TW" dirty="0"/>
              <a:t>5G</a:t>
            </a:r>
            <a:r>
              <a:rPr lang="zh-TW" altLang="en-US" dirty="0"/>
              <a:t>設備中最受支援的頻段模式相匹配，已知可滿足</a:t>
            </a:r>
            <a:r>
              <a:rPr lang="en-US" altLang="zh-TW" dirty="0"/>
              <a:t>C</a:t>
            </a:r>
            <a:r>
              <a:rPr lang="zh-TW" altLang="en-US" dirty="0"/>
              <a:t>頻段、</a:t>
            </a:r>
            <a:r>
              <a:rPr lang="en-US" altLang="zh-TW" dirty="0"/>
              <a:t>2.6 GHz</a:t>
            </a:r>
            <a:r>
              <a:rPr lang="zh-TW" altLang="en-US" dirty="0"/>
              <a:t>、</a:t>
            </a:r>
            <a:r>
              <a:rPr lang="en-US" altLang="zh-TW" dirty="0"/>
              <a:t>2 GHz</a:t>
            </a:r>
            <a:r>
              <a:rPr lang="zh-TW" altLang="en-US" dirty="0"/>
              <a:t>、</a:t>
            </a:r>
            <a:r>
              <a:rPr lang="en-US" altLang="zh-TW" dirty="0"/>
              <a:t>1.8 GHz </a:t>
            </a:r>
            <a:r>
              <a:rPr lang="zh-TW" altLang="en-US" dirty="0"/>
              <a:t>和 </a:t>
            </a:r>
            <a:r>
              <a:rPr lang="en-US" altLang="zh-TW" dirty="0"/>
              <a:t>700 MHz</a:t>
            </a:r>
            <a:r>
              <a:rPr lang="zh-TW" altLang="en-US" dirty="0"/>
              <a:t>大多數設備。</a:t>
            </a:r>
          </a:p>
        </p:txBody>
      </p:sp>
      <p:sp>
        <p:nvSpPr>
          <p:cNvPr id="4" name="投影片編號版面配置區 3">
            <a:extLst>
              <a:ext uri="{FF2B5EF4-FFF2-40B4-BE49-F238E27FC236}">
                <a16:creationId xmlns:a16="http://schemas.microsoft.com/office/drawing/2014/main" id="{AB9369AC-35F5-33BB-B8DB-F3668B0E100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42CC9F-AC0C-475C-86EC-8BEEEDCDB379}" type="slidenum">
              <a:rPr kumimoji="0" lang="zh-TW" altLang="en-US" sz="1600" b="0" i="0" u="none" strike="noStrike" kern="0" cap="none" spc="0" normalizeH="0" baseline="0" noProof="0" smtClean="0">
                <a:ln>
                  <a:noFill/>
                </a:ln>
                <a:solidFill>
                  <a:prstClr val="black"/>
                </a:solidFill>
                <a:effectLst/>
                <a:uLnTx/>
                <a:uFillTx/>
                <a:latin typeface="Arial"/>
                <a:ea typeface="微軟正黑體"/>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TW" altLang="en-US" sz="1600" b="0" i="0" u="none" strike="noStrike" kern="0" cap="none" spc="0" normalizeH="0" baseline="0" noProof="0">
              <a:ln>
                <a:noFill/>
              </a:ln>
              <a:solidFill>
                <a:prstClr val="black"/>
              </a:solidFill>
              <a:effectLst/>
              <a:uLnTx/>
              <a:uFillTx/>
              <a:latin typeface="Arial"/>
              <a:ea typeface="微軟正黑體"/>
              <a:cs typeface="+mn-cs"/>
            </a:endParaRPr>
          </a:p>
        </p:txBody>
      </p:sp>
      <p:pic>
        <p:nvPicPr>
          <p:cNvPr id="5" name="圖片 4">
            <a:extLst>
              <a:ext uri="{FF2B5EF4-FFF2-40B4-BE49-F238E27FC236}">
                <a16:creationId xmlns:a16="http://schemas.microsoft.com/office/drawing/2014/main" id="{A5244307-5826-C8F3-DB64-B4B31B3E740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20000" y="1620000"/>
            <a:ext cx="5400000" cy="4860000"/>
          </a:xfrm>
          <a:prstGeom prst="rect">
            <a:avLst/>
          </a:prstGeom>
        </p:spPr>
      </p:pic>
      <p:sp>
        <p:nvSpPr>
          <p:cNvPr id="6" name="文字方塊 5">
            <a:extLst>
              <a:ext uri="{FF2B5EF4-FFF2-40B4-BE49-F238E27FC236}">
                <a16:creationId xmlns:a16="http://schemas.microsoft.com/office/drawing/2014/main" id="{4D9B3ACD-7B77-6152-3BFE-223A900DDA76}"/>
              </a:ext>
            </a:extLst>
          </p:cNvPr>
          <p:cNvSpPr txBox="1"/>
          <p:nvPr/>
        </p:nvSpPr>
        <p:spPr>
          <a:xfrm>
            <a:off x="3575919" y="6120000"/>
            <a:ext cx="504016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TW" sz="1800" b="0" i="0" u="none" strike="noStrike" kern="0" cap="none" spc="0" normalizeH="0" baseline="0" noProof="0" dirty="0">
                <a:ln>
                  <a:noFill/>
                </a:ln>
                <a:solidFill>
                  <a:prstClr val="black"/>
                </a:solidFill>
                <a:effectLst/>
                <a:uLnTx/>
                <a:uFillTx/>
                <a:latin typeface="Arial"/>
                <a:ea typeface="微軟正黑體"/>
                <a:cs typeface="Calibri"/>
                <a:sym typeface="Calibri"/>
              </a:rPr>
              <a:t>Source: </a:t>
            </a:r>
            <a:r>
              <a:rPr kumimoji="0" lang="en-US" altLang="zh-TW" sz="1800" b="0" i="0" u="none" strike="noStrike" kern="0" cap="none" spc="0" normalizeH="0" baseline="0" noProof="0" dirty="0">
                <a:ln>
                  <a:noFill/>
                </a:ln>
                <a:solidFill>
                  <a:prstClr val="black"/>
                </a:solidFill>
                <a:effectLst/>
                <a:uLnTx/>
                <a:uFillTx/>
                <a:latin typeface="Arial"/>
                <a:ea typeface="微軟正黑體"/>
                <a:cs typeface="+mn-cs"/>
                <a:hlinkClick r:id="rId4"/>
              </a:rPr>
              <a:t>5G-Standalone September 2024 | GSA</a:t>
            </a:r>
            <a:endParaRPr kumimoji="0" lang="en-US" altLang="zh-TW" sz="1800" b="0" i="0" u="none" strike="noStrike" kern="0" cap="none" spc="0" normalizeH="0" baseline="0" noProof="0" dirty="0">
              <a:ln>
                <a:noFill/>
              </a:ln>
              <a:solidFill>
                <a:prstClr val="black"/>
              </a:solidFill>
              <a:effectLst/>
              <a:uLnTx/>
              <a:uFillTx/>
              <a:latin typeface="Arial"/>
              <a:ea typeface="微軟正黑體"/>
              <a:cs typeface="+mn-cs"/>
            </a:endParaRPr>
          </a:p>
        </p:txBody>
      </p:sp>
    </p:spTree>
    <p:extLst>
      <p:ext uri="{BB962C8B-B14F-4D97-AF65-F5344CB8AC3E}">
        <p14:creationId xmlns:p14="http://schemas.microsoft.com/office/powerpoint/2010/main" val="20295781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0DACB6A-965F-3F3A-6728-429896D448DE}"/>
              </a:ext>
            </a:extLst>
          </p:cNvPr>
          <p:cNvSpPr>
            <a:spLocks noGrp="1"/>
          </p:cNvSpPr>
          <p:nvPr>
            <p:ph type="title"/>
          </p:nvPr>
        </p:nvSpPr>
        <p:spPr/>
        <p:txBody>
          <a:bodyPr/>
          <a:lstStyle/>
          <a:p>
            <a:r>
              <a:rPr lang="it-IT" altLang="zh-TW" dirty="0"/>
              <a:t>Global mobile network data traffic</a:t>
            </a:r>
            <a:r>
              <a:rPr lang="zh-TW" altLang="en-US" dirty="0"/>
              <a:t> </a:t>
            </a:r>
            <a:r>
              <a:rPr lang="en-US" altLang="zh-TW" dirty="0"/>
              <a:t/>
            </a:r>
            <a:br>
              <a:rPr lang="en-US" altLang="zh-TW" dirty="0"/>
            </a:br>
            <a:r>
              <a:rPr lang="en-US" altLang="zh-TW" dirty="0"/>
              <a:t>(EB</a:t>
            </a:r>
            <a:r>
              <a:rPr lang="zh-TW" altLang="en-US" dirty="0"/>
              <a:t> </a:t>
            </a:r>
            <a:r>
              <a:rPr lang="en-US" altLang="zh-TW" dirty="0"/>
              <a:t>per month)</a:t>
            </a:r>
            <a:endParaRPr lang="zh-TW" altLang="en-US" dirty="0"/>
          </a:p>
        </p:txBody>
      </p:sp>
      <p:sp>
        <p:nvSpPr>
          <p:cNvPr id="3" name="內容版面配置區 2">
            <a:extLst>
              <a:ext uri="{FF2B5EF4-FFF2-40B4-BE49-F238E27FC236}">
                <a16:creationId xmlns:a16="http://schemas.microsoft.com/office/drawing/2014/main" id="{4336B837-E3E3-2485-9925-8B822764F788}"/>
              </a:ext>
            </a:extLst>
          </p:cNvPr>
          <p:cNvSpPr>
            <a:spLocks noGrp="1"/>
          </p:cNvSpPr>
          <p:nvPr>
            <p:ph idx="1"/>
          </p:nvPr>
        </p:nvSpPr>
        <p:spPr>
          <a:xfrm>
            <a:off x="720000" y="1800000"/>
            <a:ext cx="4323268" cy="4320000"/>
          </a:xfrm>
        </p:spPr>
        <p:txBody>
          <a:bodyPr/>
          <a:lstStyle/>
          <a:p>
            <a:r>
              <a:rPr lang="zh-TW" altLang="en-US" sz="2000" dirty="0"/>
              <a:t>預計到</a:t>
            </a:r>
            <a:r>
              <a:rPr lang="en-US" altLang="zh-TW" sz="2000" dirty="0"/>
              <a:t>2029</a:t>
            </a:r>
            <a:r>
              <a:rPr lang="zh-TW" altLang="en-US" sz="2000" dirty="0"/>
              <a:t>年，</a:t>
            </a:r>
            <a:r>
              <a:rPr lang="en-US" altLang="zh-TW" sz="2000" dirty="0"/>
              <a:t>5G</a:t>
            </a:r>
            <a:r>
              <a:rPr lang="zh-TW" altLang="en-US" sz="2000" dirty="0"/>
              <a:t>在行動數據流量中的份額將增長到</a:t>
            </a:r>
            <a:r>
              <a:rPr lang="en-US" altLang="zh-TW" sz="2000" dirty="0"/>
              <a:t>75%</a:t>
            </a:r>
          </a:p>
          <a:p>
            <a:r>
              <a:rPr lang="zh-TW" altLang="en-US" sz="2000" b="0" i="0" dirty="0">
                <a:solidFill>
                  <a:srgbClr val="242424"/>
                </a:solidFill>
                <a:effectLst/>
              </a:rPr>
              <a:t>預計到</a:t>
            </a:r>
            <a:r>
              <a:rPr lang="en-US" altLang="zh-TW" sz="2000" b="0" i="0" dirty="0">
                <a:solidFill>
                  <a:srgbClr val="242424"/>
                </a:solidFill>
                <a:effectLst/>
              </a:rPr>
              <a:t>2029</a:t>
            </a:r>
            <a:r>
              <a:rPr lang="zh-TW" altLang="en-US" sz="2000" b="0" i="0" dirty="0">
                <a:solidFill>
                  <a:srgbClr val="242424"/>
                </a:solidFill>
                <a:effectLst/>
              </a:rPr>
              <a:t>年，行動數據流量將以</a:t>
            </a:r>
            <a:r>
              <a:rPr lang="en-US" altLang="zh-TW" sz="2000" b="0" i="0" dirty="0">
                <a:solidFill>
                  <a:srgbClr val="242424"/>
                </a:solidFill>
                <a:effectLst/>
              </a:rPr>
              <a:t>20%</a:t>
            </a:r>
            <a:r>
              <a:rPr lang="zh-TW" altLang="en-US" sz="2000" b="0" i="0" dirty="0">
                <a:solidFill>
                  <a:srgbClr val="242424"/>
                </a:solidFill>
                <a:effectLst/>
              </a:rPr>
              <a:t>左右的複合年增長率增長</a:t>
            </a:r>
            <a:endParaRPr lang="en-US" altLang="zh-TW" sz="2000" b="0" i="0" dirty="0">
              <a:solidFill>
                <a:srgbClr val="242424"/>
              </a:solidFill>
              <a:effectLst/>
            </a:endParaRPr>
          </a:p>
          <a:p>
            <a:r>
              <a:rPr lang="zh-TW" altLang="en-US" sz="2000" b="0" i="0" dirty="0">
                <a:solidFill>
                  <a:srgbClr val="242424"/>
                </a:solidFill>
                <a:effectLst/>
              </a:rPr>
              <a:t>到</a:t>
            </a:r>
            <a:r>
              <a:rPr lang="en-US" altLang="zh-TW" sz="2000" b="0" i="0" dirty="0">
                <a:solidFill>
                  <a:srgbClr val="242424"/>
                </a:solidFill>
                <a:effectLst/>
              </a:rPr>
              <a:t>2029</a:t>
            </a:r>
            <a:r>
              <a:rPr lang="zh-TW" altLang="en-US" sz="2000" b="0" i="0" dirty="0">
                <a:solidFill>
                  <a:srgbClr val="242424"/>
                </a:solidFill>
                <a:effectLst/>
              </a:rPr>
              <a:t>年底，全球行動網路數據總流量將增長到每月約</a:t>
            </a:r>
            <a:r>
              <a:rPr lang="en-US" altLang="zh-TW" sz="2000" b="0" i="0" dirty="0">
                <a:solidFill>
                  <a:srgbClr val="242424"/>
                </a:solidFill>
                <a:effectLst/>
              </a:rPr>
              <a:t>466 EB</a:t>
            </a:r>
          </a:p>
          <a:p>
            <a:r>
              <a:rPr lang="zh-TW" altLang="en-US" sz="2000" dirty="0"/>
              <a:t>資料來源：</a:t>
            </a:r>
            <a:r>
              <a:rPr lang="en-US" altLang="zh-TW" sz="2000" dirty="0">
                <a:hlinkClick r:id="rId3"/>
              </a:rPr>
              <a:t>Ericsson Mobility Report June 2024</a:t>
            </a:r>
            <a:endParaRPr lang="en-US" altLang="zh-TW" sz="2000" dirty="0"/>
          </a:p>
        </p:txBody>
      </p:sp>
      <p:sp>
        <p:nvSpPr>
          <p:cNvPr id="4" name="投影片編號版面配置區 3">
            <a:extLst>
              <a:ext uri="{FF2B5EF4-FFF2-40B4-BE49-F238E27FC236}">
                <a16:creationId xmlns:a16="http://schemas.microsoft.com/office/drawing/2014/main" id="{7D96C333-ADE9-FAF0-0927-29AFCB5FE71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42CC9F-AC0C-475C-86EC-8BEEEDCDB379}" type="slidenum">
              <a:rPr kumimoji="0" lang="zh-TW" altLang="en-US" sz="1600" b="0" i="0" u="none" strike="noStrike" kern="0" cap="none" spc="0" normalizeH="0" baseline="0" noProof="0" smtClean="0">
                <a:ln>
                  <a:noFill/>
                </a:ln>
                <a:solidFill>
                  <a:prstClr val="black"/>
                </a:solidFill>
                <a:effectLst/>
                <a:uLnTx/>
                <a:uFillTx/>
                <a:latin typeface="Arial"/>
                <a:ea typeface="微軟正黑體"/>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TW" altLang="en-US" sz="1600" b="0" i="0" u="none" strike="noStrike" kern="0" cap="none" spc="0" normalizeH="0" baseline="0" noProof="0">
              <a:ln>
                <a:noFill/>
              </a:ln>
              <a:solidFill>
                <a:prstClr val="black"/>
              </a:solidFill>
              <a:effectLst/>
              <a:uLnTx/>
              <a:uFillTx/>
              <a:latin typeface="Arial"/>
              <a:ea typeface="微軟正黑體"/>
              <a:cs typeface="+mn-cs"/>
            </a:endParaRPr>
          </a:p>
        </p:txBody>
      </p:sp>
      <p:pic>
        <p:nvPicPr>
          <p:cNvPr id="5" name="圖片 4">
            <a:extLst>
              <a:ext uri="{FF2B5EF4-FFF2-40B4-BE49-F238E27FC236}">
                <a16:creationId xmlns:a16="http://schemas.microsoft.com/office/drawing/2014/main" id="{95DBEE78-432D-F455-1543-0EFF0640275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43268" y="1800000"/>
            <a:ext cx="6159932" cy="4320000"/>
          </a:xfrm>
          <a:prstGeom prst="rect">
            <a:avLst/>
          </a:prstGeom>
        </p:spPr>
      </p:pic>
      <p:sp>
        <p:nvSpPr>
          <p:cNvPr id="6" name="文字方塊 5">
            <a:extLst>
              <a:ext uri="{FF2B5EF4-FFF2-40B4-BE49-F238E27FC236}">
                <a16:creationId xmlns:a16="http://schemas.microsoft.com/office/drawing/2014/main" id="{80082691-726D-7ADC-416C-1EB5C6A467E3}"/>
              </a:ext>
            </a:extLst>
          </p:cNvPr>
          <p:cNvSpPr txBox="1"/>
          <p:nvPr/>
        </p:nvSpPr>
        <p:spPr>
          <a:xfrm>
            <a:off x="3759463" y="6120000"/>
            <a:ext cx="4673074"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TW" sz="1800" b="0" i="0" u="none" strike="noStrike" kern="0" cap="none" noProof="0" dirty="0">
                <a:ln>
                  <a:noFill/>
                </a:ln>
                <a:solidFill>
                  <a:prstClr val="black"/>
                </a:solidFill>
                <a:effectLst/>
                <a:uLnTx/>
                <a:uFillTx/>
                <a:cs typeface="Calibri"/>
                <a:sym typeface="Calibri"/>
              </a:rPr>
              <a:t>Source: </a:t>
            </a:r>
            <a:r>
              <a:rPr lang="en-US" altLang="zh-TW" sz="1800" dirty="0">
                <a:hlinkClick r:id="rId3"/>
              </a:rPr>
              <a:t>Ericsson Mobility Report June 2024</a:t>
            </a:r>
            <a:endParaRPr lang="en-US" altLang="zh-TW" sz="1800" kern="0" dirty="0"/>
          </a:p>
        </p:txBody>
      </p:sp>
    </p:spTree>
    <p:extLst>
      <p:ext uri="{BB962C8B-B14F-4D97-AF65-F5344CB8AC3E}">
        <p14:creationId xmlns:p14="http://schemas.microsoft.com/office/powerpoint/2010/main" val="36633781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3AD483D-01D2-F8A1-8869-967F9701700B}"/>
              </a:ext>
            </a:extLst>
          </p:cNvPr>
          <p:cNvSpPr>
            <a:spLocks noGrp="1"/>
          </p:cNvSpPr>
          <p:nvPr>
            <p:ph type="title"/>
          </p:nvPr>
        </p:nvSpPr>
        <p:spPr/>
        <p:txBody>
          <a:bodyPr/>
          <a:lstStyle/>
          <a:p>
            <a:r>
              <a:rPr lang="zh-TW" altLang="en-US" dirty="0"/>
              <a:t>台灣</a:t>
            </a:r>
            <a:r>
              <a:rPr lang="en-US" altLang="zh-TW" dirty="0"/>
              <a:t>4G</a:t>
            </a:r>
            <a:r>
              <a:rPr lang="zh-TW" altLang="en-US" dirty="0"/>
              <a:t>用戶平均上網使用量與去話分鐘變化</a:t>
            </a:r>
          </a:p>
        </p:txBody>
      </p:sp>
      <p:sp>
        <p:nvSpPr>
          <p:cNvPr id="3" name="內容版面配置區 2">
            <a:extLst>
              <a:ext uri="{FF2B5EF4-FFF2-40B4-BE49-F238E27FC236}">
                <a16:creationId xmlns:a16="http://schemas.microsoft.com/office/drawing/2014/main" id="{DDA9D77D-976E-B3CB-705C-316B01ADFBD2}"/>
              </a:ext>
            </a:extLst>
          </p:cNvPr>
          <p:cNvSpPr>
            <a:spLocks noGrp="1"/>
          </p:cNvSpPr>
          <p:nvPr>
            <p:ph idx="1"/>
          </p:nvPr>
        </p:nvSpPr>
        <p:spPr>
          <a:xfrm>
            <a:off x="719400" y="1520867"/>
            <a:ext cx="10753200" cy="4320000"/>
          </a:xfrm>
        </p:spPr>
        <p:txBody>
          <a:bodyPr/>
          <a:lstStyle/>
          <a:p>
            <a:pPr lvl="1"/>
            <a:r>
              <a:rPr lang="en-US" altLang="zh-TW" dirty="0"/>
              <a:t>【</a:t>
            </a:r>
            <a:r>
              <a:rPr lang="zh-TW" altLang="en-US" dirty="0"/>
              <a:t>重上網、輕語音</a:t>
            </a:r>
            <a:r>
              <a:rPr lang="en-US" altLang="zh-TW" dirty="0"/>
              <a:t>】</a:t>
            </a:r>
            <a:r>
              <a:rPr lang="zh-TW" altLang="en-US" dirty="0"/>
              <a:t>的使用趨勢</a:t>
            </a:r>
            <a:endParaRPr lang="en-US" altLang="zh-TW" dirty="0"/>
          </a:p>
          <a:p>
            <a:pPr lvl="2"/>
            <a:r>
              <a:rPr lang="zh-TW" altLang="en-US" dirty="0"/>
              <a:t>平均每月行動數據使用量：</a:t>
            </a:r>
            <a:r>
              <a:rPr lang="en-US" altLang="zh-TW" dirty="0"/>
              <a:t>2018</a:t>
            </a:r>
            <a:r>
              <a:rPr lang="zh-TW" altLang="en-US" dirty="0"/>
              <a:t>年</a:t>
            </a:r>
            <a:r>
              <a:rPr lang="en-US" altLang="zh-TW" dirty="0"/>
              <a:t>7</a:t>
            </a:r>
            <a:r>
              <a:rPr lang="zh-TW" altLang="en-US" dirty="0"/>
              <a:t>月達到</a:t>
            </a:r>
            <a:r>
              <a:rPr lang="en-US" altLang="zh-TW" dirty="0"/>
              <a:t>17.2GB</a:t>
            </a:r>
            <a:r>
              <a:rPr lang="zh-TW" altLang="en-US" dirty="0"/>
              <a:t>，較</a:t>
            </a:r>
            <a:r>
              <a:rPr lang="en-US" altLang="zh-TW" dirty="0"/>
              <a:t>2017</a:t>
            </a:r>
            <a:r>
              <a:rPr lang="zh-TW" altLang="en-US" dirty="0"/>
              <a:t>年</a:t>
            </a:r>
            <a:r>
              <a:rPr lang="en-US" altLang="zh-TW" dirty="0"/>
              <a:t>7</a:t>
            </a:r>
            <a:r>
              <a:rPr lang="zh-TW" altLang="en-US" dirty="0"/>
              <a:t>月</a:t>
            </a:r>
            <a:r>
              <a:rPr lang="en-US" altLang="zh-TW" dirty="0"/>
              <a:t>(14.3GB)</a:t>
            </a:r>
            <a:r>
              <a:rPr lang="zh-TW" altLang="en-US" dirty="0"/>
              <a:t>成長</a:t>
            </a:r>
            <a:r>
              <a:rPr lang="en-US" altLang="zh-TW" dirty="0"/>
              <a:t>20.6%</a:t>
            </a:r>
            <a:r>
              <a:rPr lang="zh-TW" altLang="en-US" dirty="0"/>
              <a:t>。</a:t>
            </a:r>
            <a:endParaRPr lang="en-US" altLang="zh-TW" dirty="0"/>
          </a:p>
          <a:p>
            <a:pPr lvl="2"/>
            <a:r>
              <a:rPr lang="zh-TW" altLang="en-US" b="0" i="0" dirty="0">
                <a:solidFill>
                  <a:srgbClr val="111111"/>
                </a:solidFill>
                <a:effectLst/>
                <a:latin typeface="-apple-system"/>
              </a:rPr>
              <a:t>平均每月去話分鐘數：</a:t>
            </a:r>
            <a:r>
              <a:rPr lang="en-US" altLang="zh-TW" dirty="0"/>
              <a:t> 2018</a:t>
            </a:r>
            <a:r>
              <a:rPr lang="zh-TW" altLang="en-US" dirty="0"/>
              <a:t>年</a:t>
            </a:r>
            <a:r>
              <a:rPr lang="en-US" altLang="zh-TW" dirty="0"/>
              <a:t>7</a:t>
            </a:r>
            <a:r>
              <a:rPr lang="zh-TW" altLang="en-US" dirty="0"/>
              <a:t>月</a:t>
            </a:r>
            <a:r>
              <a:rPr lang="zh-TW" altLang="en-US" b="0" i="0" dirty="0">
                <a:solidFill>
                  <a:srgbClr val="111111"/>
                </a:solidFill>
                <a:effectLst/>
                <a:latin typeface="-apple-system"/>
              </a:rPr>
              <a:t>降至</a:t>
            </a:r>
            <a:r>
              <a:rPr lang="en-US" altLang="zh-TW" b="0" i="0" dirty="0">
                <a:solidFill>
                  <a:srgbClr val="111111"/>
                </a:solidFill>
                <a:effectLst/>
                <a:latin typeface="-apple-system"/>
              </a:rPr>
              <a:t>41.6</a:t>
            </a:r>
            <a:r>
              <a:rPr lang="zh-TW" altLang="en-US" b="0" i="0" dirty="0">
                <a:solidFill>
                  <a:srgbClr val="111111"/>
                </a:solidFill>
                <a:effectLst/>
                <a:latin typeface="-apple-system"/>
              </a:rPr>
              <a:t>分鐘，較</a:t>
            </a:r>
            <a:r>
              <a:rPr lang="en-US" altLang="zh-TW" dirty="0"/>
              <a:t>2017</a:t>
            </a:r>
            <a:r>
              <a:rPr lang="zh-TW" altLang="en-US" dirty="0"/>
              <a:t>年</a:t>
            </a:r>
            <a:r>
              <a:rPr lang="en-US" altLang="zh-TW" dirty="0"/>
              <a:t>7</a:t>
            </a:r>
            <a:r>
              <a:rPr lang="zh-TW" altLang="en-US" dirty="0"/>
              <a:t>月</a:t>
            </a:r>
            <a:r>
              <a:rPr lang="zh-TW" altLang="en-US" b="0" i="0" dirty="0">
                <a:solidFill>
                  <a:srgbClr val="111111"/>
                </a:solidFill>
                <a:effectLst/>
                <a:latin typeface="-apple-system"/>
              </a:rPr>
              <a:t>衰退</a:t>
            </a:r>
            <a:r>
              <a:rPr lang="en-US" altLang="zh-TW" b="0" i="0" dirty="0">
                <a:solidFill>
                  <a:srgbClr val="111111"/>
                </a:solidFill>
                <a:effectLst/>
                <a:latin typeface="-apple-system"/>
              </a:rPr>
              <a:t>28%</a:t>
            </a:r>
            <a:r>
              <a:rPr lang="zh-TW" altLang="en-US" b="0" i="0" dirty="0">
                <a:solidFill>
                  <a:srgbClr val="111111"/>
                </a:solidFill>
                <a:effectLst/>
                <a:latin typeface="-apple-system"/>
              </a:rPr>
              <a:t>。</a:t>
            </a:r>
            <a:endParaRPr lang="en-US" altLang="zh-TW" b="0" i="0" dirty="0">
              <a:solidFill>
                <a:srgbClr val="111111"/>
              </a:solidFill>
              <a:effectLst/>
              <a:latin typeface="-apple-system"/>
            </a:endParaRPr>
          </a:p>
          <a:p>
            <a:pPr lvl="2"/>
            <a:r>
              <a:rPr lang="en-US" altLang="zh-TW" b="1" dirty="0">
                <a:solidFill>
                  <a:srgbClr val="FF0000"/>
                </a:solidFill>
              </a:rPr>
              <a:t>2024</a:t>
            </a:r>
            <a:r>
              <a:rPr lang="zh-TW" altLang="en-US" b="1" dirty="0">
                <a:solidFill>
                  <a:srgbClr val="FF0000"/>
                </a:solidFill>
              </a:rPr>
              <a:t>年第</a:t>
            </a:r>
            <a:r>
              <a:rPr lang="en-US" altLang="zh-TW" b="1" dirty="0">
                <a:solidFill>
                  <a:srgbClr val="FF0000"/>
                </a:solidFill>
              </a:rPr>
              <a:t>1</a:t>
            </a:r>
            <a:r>
              <a:rPr lang="zh-TW" altLang="en-US" b="1" dirty="0">
                <a:solidFill>
                  <a:srgbClr val="FF0000"/>
                </a:solidFill>
              </a:rPr>
              <a:t>季：</a:t>
            </a:r>
            <a:r>
              <a:rPr lang="en-US" altLang="zh-TW" b="1" dirty="0">
                <a:solidFill>
                  <a:srgbClr val="FF0000"/>
                </a:solidFill>
              </a:rPr>
              <a:t>2,098.5</a:t>
            </a:r>
            <a:r>
              <a:rPr lang="zh-TW" altLang="en-US" b="1" dirty="0">
                <a:solidFill>
                  <a:srgbClr val="FF0000"/>
                </a:solidFill>
              </a:rPr>
              <a:t>萬</a:t>
            </a:r>
            <a:r>
              <a:rPr lang="en-US" altLang="zh-TW" b="1" dirty="0">
                <a:solidFill>
                  <a:srgbClr val="FF0000"/>
                </a:solidFill>
              </a:rPr>
              <a:t>4G</a:t>
            </a:r>
            <a:r>
              <a:rPr lang="zh-TW" altLang="en-US" b="1" dirty="0">
                <a:solidFill>
                  <a:srgbClr val="FF0000"/>
                </a:solidFill>
              </a:rPr>
              <a:t>用戶、</a:t>
            </a:r>
            <a:r>
              <a:rPr lang="en-US" altLang="zh-TW" b="1" dirty="0">
                <a:solidFill>
                  <a:srgbClr val="FF0000"/>
                </a:solidFill>
              </a:rPr>
              <a:t>873.5</a:t>
            </a:r>
            <a:r>
              <a:rPr lang="zh-TW" altLang="en-US" b="1" dirty="0">
                <a:solidFill>
                  <a:srgbClr val="FF0000"/>
                </a:solidFill>
              </a:rPr>
              <a:t>萬</a:t>
            </a:r>
            <a:r>
              <a:rPr lang="en-US" altLang="zh-TW" b="1" dirty="0">
                <a:solidFill>
                  <a:srgbClr val="FF0000"/>
                </a:solidFill>
              </a:rPr>
              <a:t>5G</a:t>
            </a:r>
            <a:r>
              <a:rPr lang="zh-TW" altLang="en-US" b="1" dirty="0">
                <a:solidFill>
                  <a:srgbClr val="FF0000"/>
                </a:solidFill>
              </a:rPr>
              <a:t>用戶、數據傳輸量</a:t>
            </a:r>
            <a:r>
              <a:rPr lang="en-US" altLang="zh-TW" b="1" dirty="0">
                <a:solidFill>
                  <a:srgbClr val="FF0000"/>
                </a:solidFill>
              </a:rPr>
              <a:t>2,999.3</a:t>
            </a:r>
            <a:r>
              <a:rPr lang="zh-TW" altLang="en-US" b="1" dirty="0">
                <a:solidFill>
                  <a:srgbClr val="FF0000"/>
                </a:solidFill>
              </a:rPr>
              <a:t> </a:t>
            </a:r>
            <a:r>
              <a:rPr lang="en-US" altLang="zh-TW" b="1" dirty="0" err="1">
                <a:solidFill>
                  <a:srgbClr val="FF0000"/>
                </a:solidFill>
              </a:rPr>
              <a:t>Pbytes</a:t>
            </a:r>
            <a:r>
              <a:rPr lang="zh-TW" altLang="en-US" b="1" dirty="0">
                <a:solidFill>
                  <a:srgbClr val="FF0000"/>
                </a:solidFill>
              </a:rPr>
              <a:t>、去話分鐘數為</a:t>
            </a:r>
            <a:r>
              <a:rPr lang="en-US" altLang="zh-TW" b="1" dirty="0">
                <a:solidFill>
                  <a:srgbClr val="FF0000"/>
                </a:solidFill>
              </a:rPr>
              <a:t>1,736.4</a:t>
            </a:r>
            <a:r>
              <a:rPr lang="zh-TW" altLang="en-US" b="1" dirty="0">
                <a:solidFill>
                  <a:srgbClr val="FF0000"/>
                </a:solidFill>
              </a:rPr>
              <a:t>百萬分鐘數</a:t>
            </a:r>
            <a:endParaRPr lang="en-US" altLang="zh-TW" b="1" dirty="0">
              <a:solidFill>
                <a:srgbClr val="FF0000"/>
              </a:solidFill>
            </a:endParaRPr>
          </a:p>
          <a:p>
            <a:pPr lvl="1"/>
            <a:endParaRPr lang="zh-TW" altLang="en-US" dirty="0"/>
          </a:p>
        </p:txBody>
      </p:sp>
      <p:sp>
        <p:nvSpPr>
          <p:cNvPr id="4" name="投影片編號版面配置區 3">
            <a:extLst>
              <a:ext uri="{FF2B5EF4-FFF2-40B4-BE49-F238E27FC236}">
                <a16:creationId xmlns:a16="http://schemas.microsoft.com/office/drawing/2014/main" id="{B498490D-20A4-F6CC-94E9-F8C4255935A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42CC9F-AC0C-475C-86EC-8BEEEDCDB379}" type="slidenum">
              <a:rPr kumimoji="0" lang="zh-TW" altLang="en-US" sz="1600" b="0" i="0" u="none" strike="noStrike" kern="0" cap="none" spc="0" normalizeH="0" baseline="0" noProof="0" smtClean="0">
                <a:ln>
                  <a:noFill/>
                </a:ln>
                <a:solidFill>
                  <a:prstClr val="black"/>
                </a:solidFill>
                <a:effectLst/>
                <a:uLnTx/>
                <a:uFillTx/>
                <a:latin typeface="Arial"/>
                <a:ea typeface="微軟正黑體"/>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TW" altLang="en-US" sz="1600" b="0" i="0" u="none" strike="noStrike" kern="0" cap="none" spc="0" normalizeH="0" baseline="0" noProof="0">
              <a:ln>
                <a:noFill/>
              </a:ln>
              <a:solidFill>
                <a:prstClr val="black"/>
              </a:solidFill>
              <a:effectLst/>
              <a:uLnTx/>
              <a:uFillTx/>
              <a:latin typeface="Arial"/>
              <a:ea typeface="微軟正黑體"/>
              <a:cs typeface="+mn-cs"/>
            </a:endParaRPr>
          </a:p>
        </p:txBody>
      </p:sp>
      <p:pic>
        <p:nvPicPr>
          <p:cNvPr id="5" name="圖片 4">
            <a:extLst>
              <a:ext uri="{FF2B5EF4-FFF2-40B4-BE49-F238E27FC236}">
                <a16:creationId xmlns:a16="http://schemas.microsoft.com/office/drawing/2014/main" id="{67702487-EFD4-CD06-E281-1718362E5E8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00000" y="3240000"/>
            <a:ext cx="6999494" cy="3240000"/>
          </a:xfrm>
          <a:prstGeom prst="rect">
            <a:avLst/>
          </a:prstGeom>
        </p:spPr>
      </p:pic>
    </p:spTree>
    <p:extLst>
      <p:ext uri="{BB962C8B-B14F-4D97-AF65-F5344CB8AC3E}">
        <p14:creationId xmlns:p14="http://schemas.microsoft.com/office/powerpoint/2010/main" val="38809608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F12ECC7-41A3-7DF8-F6FD-0E72DD3097BB}"/>
              </a:ext>
            </a:extLst>
          </p:cNvPr>
          <p:cNvSpPr>
            <a:spLocks noGrp="1"/>
          </p:cNvSpPr>
          <p:nvPr>
            <p:ph type="title"/>
          </p:nvPr>
        </p:nvSpPr>
        <p:spPr/>
        <p:txBody>
          <a:bodyPr/>
          <a:lstStyle/>
          <a:p>
            <a:r>
              <a:rPr lang="en-US" altLang="zh-TW" b="1" dirty="0"/>
              <a:t>Outline</a:t>
            </a:r>
            <a:endParaRPr lang="zh-TW" altLang="en-US" b="1" dirty="0"/>
          </a:p>
        </p:txBody>
      </p:sp>
      <p:sp>
        <p:nvSpPr>
          <p:cNvPr id="3" name="內容版面配置區 2">
            <a:extLst>
              <a:ext uri="{FF2B5EF4-FFF2-40B4-BE49-F238E27FC236}">
                <a16:creationId xmlns:a16="http://schemas.microsoft.com/office/drawing/2014/main" id="{380BE325-7017-6BB5-3499-64F71797309C}"/>
              </a:ext>
            </a:extLst>
          </p:cNvPr>
          <p:cNvSpPr>
            <a:spLocks noGrp="1"/>
          </p:cNvSpPr>
          <p:nvPr>
            <p:ph idx="1"/>
          </p:nvPr>
        </p:nvSpPr>
        <p:spPr/>
        <p:txBody>
          <a:bodyPr/>
          <a:lstStyle/>
          <a:p>
            <a:pPr marL="228600" lvl="0" indent="-228600" algn="l" rtl="0">
              <a:spcBef>
                <a:spcPts val="0"/>
              </a:spcBef>
              <a:spcAft>
                <a:spcPts val="0"/>
              </a:spcAft>
              <a:buClr>
                <a:srgbClr val="7F7F7F"/>
              </a:buClr>
              <a:buSzPct val="100000"/>
              <a:buChar char="•"/>
            </a:pPr>
            <a:r>
              <a:rPr lang="en-US" altLang="zh-TW" sz="2400" dirty="0"/>
              <a:t>Introduction to Cellular/Mobile Networks</a:t>
            </a:r>
            <a:endParaRPr lang="en-US" altLang="zh-TW" dirty="0"/>
          </a:p>
          <a:p>
            <a:pPr marL="228600" lvl="0" indent="-228600" algn="l" rtl="0">
              <a:spcBef>
                <a:spcPts val="0"/>
              </a:spcBef>
              <a:spcAft>
                <a:spcPts val="0"/>
              </a:spcAft>
              <a:buClr>
                <a:srgbClr val="7F7F7F"/>
              </a:buClr>
              <a:buSzPct val="100000"/>
              <a:buChar char="•"/>
            </a:pPr>
            <a:r>
              <a:rPr lang="en-US" altLang="zh-TW" sz="2400" dirty="0">
                <a:solidFill>
                  <a:srgbClr val="7F7F7F"/>
                </a:solidFill>
              </a:rPr>
              <a:t>Overview of </a:t>
            </a:r>
            <a:r>
              <a:rPr lang="en-US" altLang="zh-TW" sz="2400" dirty="0" smtClean="0">
                <a:solidFill>
                  <a:srgbClr val="7F7F7F"/>
                </a:solidFill>
              </a:rPr>
              <a:t>5G/6G</a:t>
            </a:r>
            <a:endParaRPr lang="en-US" altLang="zh-TW" dirty="0"/>
          </a:p>
          <a:p>
            <a:pPr lvl="1" indent="-228600" algn="l" rtl="0">
              <a:spcBef>
                <a:spcPts val="0"/>
              </a:spcBef>
              <a:spcAft>
                <a:spcPts val="0"/>
              </a:spcAft>
              <a:buClr>
                <a:srgbClr val="7F7F7F"/>
              </a:buClr>
              <a:buSzPct val="100000"/>
              <a:buChar char="•"/>
            </a:pPr>
            <a:r>
              <a:rPr lang="en-US" altLang="zh-TW" sz="2000" dirty="0">
                <a:solidFill>
                  <a:srgbClr val="7F7F7F"/>
                </a:solidFill>
              </a:rPr>
              <a:t>ITU-R IMT-2020 Requirements</a:t>
            </a:r>
            <a:endParaRPr lang="en-US" altLang="zh-TW" dirty="0"/>
          </a:p>
          <a:p>
            <a:pPr lvl="1" indent="-228600" algn="l" rtl="0">
              <a:spcBef>
                <a:spcPts val="0"/>
              </a:spcBef>
              <a:spcAft>
                <a:spcPts val="0"/>
              </a:spcAft>
              <a:buClr>
                <a:srgbClr val="7F7F7F"/>
              </a:buClr>
              <a:buSzPct val="100000"/>
              <a:buChar char="•"/>
            </a:pPr>
            <a:r>
              <a:rPr lang="en-US" altLang="zh-TW" sz="2000" dirty="0">
                <a:solidFill>
                  <a:srgbClr val="7F7F7F"/>
                </a:solidFill>
              </a:rPr>
              <a:t>Features of </a:t>
            </a:r>
            <a:r>
              <a:rPr lang="en-US" altLang="zh-TW" sz="2000" dirty="0" smtClean="0">
                <a:solidFill>
                  <a:srgbClr val="7F7F7F"/>
                </a:solidFill>
              </a:rPr>
              <a:t>5G/6G</a:t>
            </a:r>
            <a:endParaRPr lang="en-US" altLang="zh-TW" dirty="0"/>
          </a:p>
          <a:p>
            <a:pPr lvl="1" indent="-228600" algn="l" rtl="0">
              <a:spcBef>
                <a:spcPts val="0"/>
              </a:spcBef>
              <a:spcAft>
                <a:spcPts val="0"/>
              </a:spcAft>
              <a:buClr>
                <a:srgbClr val="7F7F7F"/>
              </a:buClr>
              <a:buSzPct val="100000"/>
              <a:buChar char="•"/>
            </a:pPr>
            <a:r>
              <a:rPr lang="en-US" altLang="zh-TW" sz="2000" dirty="0">
                <a:solidFill>
                  <a:srgbClr val="7F7F7F"/>
                </a:solidFill>
              </a:rPr>
              <a:t>3GPP Standardization</a:t>
            </a:r>
            <a:endParaRPr lang="en-US" altLang="zh-TW" dirty="0"/>
          </a:p>
          <a:p>
            <a:pPr marL="228600" lvl="0" indent="-228600" algn="l" rtl="0">
              <a:spcBef>
                <a:spcPts val="0"/>
              </a:spcBef>
              <a:spcAft>
                <a:spcPts val="0"/>
              </a:spcAft>
              <a:buClr>
                <a:srgbClr val="7F7F7F"/>
              </a:buClr>
              <a:buSzPct val="100000"/>
              <a:buChar char="•"/>
            </a:pPr>
            <a:r>
              <a:rPr lang="en-US" altLang="zh-TW" sz="2400" dirty="0">
                <a:solidFill>
                  <a:srgbClr val="7F7F7F"/>
                </a:solidFill>
              </a:rPr>
              <a:t>Introduction to 3GPP </a:t>
            </a:r>
            <a:r>
              <a:rPr lang="en-US" altLang="zh-TW" sz="2400" dirty="0" smtClean="0">
                <a:solidFill>
                  <a:srgbClr val="7F7F7F"/>
                </a:solidFill>
              </a:rPr>
              <a:t>5G/6G </a:t>
            </a:r>
            <a:r>
              <a:rPr lang="en-US" altLang="zh-TW" sz="2400" dirty="0">
                <a:solidFill>
                  <a:srgbClr val="7F7F7F"/>
                </a:solidFill>
              </a:rPr>
              <a:t>Specifications</a:t>
            </a:r>
          </a:p>
          <a:p>
            <a:pPr lvl="1">
              <a:spcBef>
                <a:spcPts val="0"/>
              </a:spcBef>
              <a:buClr>
                <a:srgbClr val="7F7F7F"/>
              </a:buClr>
              <a:buSzPct val="100000"/>
            </a:pPr>
            <a:r>
              <a:rPr lang="en-US" altLang="zh-TW" dirty="0" smtClean="0">
                <a:solidFill>
                  <a:srgbClr val="7F7F7F"/>
                </a:solidFill>
              </a:rPr>
              <a:t>5G/6G </a:t>
            </a:r>
            <a:r>
              <a:rPr lang="en-US" altLang="zh-TW" dirty="0">
                <a:solidFill>
                  <a:srgbClr val="7F7F7F"/>
                </a:solidFill>
              </a:rPr>
              <a:t>Requirements and Key Performance Indicators</a:t>
            </a:r>
          </a:p>
          <a:p>
            <a:pPr lvl="1">
              <a:spcBef>
                <a:spcPts val="0"/>
              </a:spcBef>
              <a:buClr>
                <a:srgbClr val="7F7F7F"/>
              </a:buClr>
              <a:buSzPct val="100000"/>
            </a:pPr>
            <a:r>
              <a:rPr lang="en-US" altLang="zh-TW" dirty="0">
                <a:solidFill>
                  <a:srgbClr val="7F7F7F"/>
                </a:solidFill>
              </a:rPr>
              <a:t>The 5G System Architecture</a:t>
            </a:r>
          </a:p>
          <a:p>
            <a:pPr lvl="1">
              <a:spcBef>
                <a:spcPts val="0"/>
              </a:spcBef>
              <a:buClr>
                <a:srgbClr val="7F7F7F"/>
              </a:buClr>
              <a:buSzPct val="100000"/>
            </a:pPr>
            <a:r>
              <a:rPr lang="en-US" altLang="zh-TW" dirty="0" smtClean="0">
                <a:solidFill>
                  <a:srgbClr val="7F7F7F"/>
                </a:solidFill>
              </a:rPr>
              <a:t>5G NR Radio Interface</a:t>
            </a:r>
          </a:p>
          <a:p>
            <a:pPr lvl="1">
              <a:spcBef>
                <a:spcPts val="0"/>
              </a:spcBef>
              <a:buClr>
                <a:srgbClr val="7F7F7F"/>
              </a:buClr>
              <a:buSzPct val="100000"/>
            </a:pPr>
            <a:r>
              <a:rPr lang="en-US" altLang="zh-TW" dirty="0" smtClean="0">
                <a:solidFill>
                  <a:srgbClr val="7F7F7F"/>
                </a:solidFill>
              </a:rPr>
              <a:t>5G Radio Access Network (NG-RAN)</a:t>
            </a:r>
          </a:p>
          <a:p>
            <a:pPr lvl="1">
              <a:spcBef>
                <a:spcPts val="0"/>
              </a:spcBef>
              <a:buClr>
                <a:srgbClr val="7F7F7F"/>
              </a:buClr>
              <a:buSzPct val="100000"/>
            </a:pPr>
            <a:r>
              <a:rPr lang="en-US" altLang="zh-TW" dirty="0" smtClean="0">
                <a:solidFill>
                  <a:srgbClr val="7F7F7F"/>
                </a:solidFill>
              </a:rPr>
              <a:t>5G </a:t>
            </a:r>
            <a:r>
              <a:rPr lang="en-US" altLang="zh-TW" dirty="0">
                <a:solidFill>
                  <a:srgbClr val="7F7F7F"/>
                </a:solidFill>
              </a:rPr>
              <a:t>Core Network</a:t>
            </a:r>
          </a:p>
        </p:txBody>
      </p:sp>
      <p:sp>
        <p:nvSpPr>
          <p:cNvPr id="4" name="投影片編號版面配置區 3">
            <a:extLst>
              <a:ext uri="{FF2B5EF4-FFF2-40B4-BE49-F238E27FC236}">
                <a16:creationId xmlns:a16="http://schemas.microsoft.com/office/drawing/2014/main" id="{E52301B2-1E5C-6C4D-6EF3-3C6480EFE5A2}"/>
              </a:ext>
            </a:extLst>
          </p:cNvPr>
          <p:cNvSpPr>
            <a:spLocks noGrp="1"/>
          </p:cNvSpPr>
          <p:nvPr>
            <p:ph type="sldNum" sz="quarter" idx="12"/>
          </p:nvPr>
        </p:nvSpPr>
        <p:spPr/>
        <p:txBody>
          <a:bodyPr/>
          <a:lstStyle/>
          <a:p>
            <a:fld id="{EC42CC9F-AC0C-475C-86EC-8BEEEDCDB379}" type="slidenum">
              <a:rPr lang="zh-TW" altLang="en-US" smtClean="0"/>
              <a:t>2</a:t>
            </a:fld>
            <a:endParaRPr lang="zh-TW" altLang="en-US"/>
          </a:p>
        </p:txBody>
      </p:sp>
    </p:spTree>
    <p:extLst>
      <p:ext uri="{BB962C8B-B14F-4D97-AF65-F5344CB8AC3E}">
        <p14:creationId xmlns:p14="http://schemas.microsoft.com/office/powerpoint/2010/main" val="6780927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134EDDD-8D3B-1CBE-F1FA-E27411F95C9D}"/>
              </a:ext>
            </a:extLst>
          </p:cNvPr>
          <p:cNvSpPr>
            <a:spLocks noGrp="1"/>
          </p:cNvSpPr>
          <p:nvPr>
            <p:ph type="title"/>
          </p:nvPr>
        </p:nvSpPr>
        <p:spPr/>
        <p:txBody>
          <a:bodyPr/>
          <a:lstStyle/>
          <a:p>
            <a:r>
              <a:rPr lang="en-US" altLang="zh-TW" sz="4000" dirty="0">
                <a:latin typeface="Arial" panose="020B0604020202020204" pitchFamily="34" charset="0"/>
                <a:cs typeface="Arial" panose="020B0604020202020204" pitchFamily="34" charset="0"/>
              </a:rPr>
              <a:t>2023 </a:t>
            </a:r>
            <a:r>
              <a:rPr lang="zh-TW" altLang="en-US" sz="4000" dirty="0">
                <a:latin typeface="Arial" panose="020B0604020202020204" pitchFamily="34" charset="0"/>
                <a:cs typeface="Arial" panose="020B0604020202020204" pitchFamily="34" charset="0"/>
              </a:rPr>
              <a:t>年全年及 </a:t>
            </a:r>
            <a:r>
              <a:rPr lang="en-US" altLang="zh-TW" sz="4000" dirty="0">
                <a:latin typeface="Arial" panose="020B0604020202020204" pitchFamily="34" charset="0"/>
                <a:cs typeface="Arial" panose="020B0604020202020204" pitchFamily="34" charset="0"/>
              </a:rPr>
              <a:t>2023 </a:t>
            </a:r>
            <a:r>
              <a:rPr lang="zh-TW" altLang="en-US" sz="4000" dirty="0">
                <a:latin typeface="Arial" panose="020B0604020202020204" pitchFamily="34" charset="0"/>
                <a:cs typeface="Arial" panose="020B0604020202020204" pitchFamily="34" charset="0"/>
              </a:rPr>
              <a:t>年上半年每張 </a:t>
            </a:r>
            <a:r>
              <a:rPr lang="en-US" altLang="zh-TW" sz="4000" dirty="0">
                <a:latin typeface="Arial" panose="020B0604020202020204" pitchFamily="34" charset="0"/>
                <a:cs typeface="Arial" panose="020B0604020202020204" pitchFamily="34" charset="0"/>
              </a:rPr>
              <a:t>SIM </a:t>
            </a:r>
            <a:r>
              <a:rPr lang="zh-TW" altLang="en-US" sz="4000" dirty="0">
                <a:latin typeface="Arial" panose="020B0604020202020204" pitchFamily="34" charset="0"/>
                <a:cs typeface="Arial" panose="020B0604020202020204" pitchFamily="34" charset="0"/>
              </a:rPr>
              <a:t>卡</a:t>
            </a:r>
            <a:r>
              <a:rPr lang="en-US" altLang="zh-TW" sz="4000" dirty="0">
                <a:latin typeface="Arial" panose="020B0604020202020204" pitchFamily="34" charset="0"/>
                <a:cs typeface="Arial" panose="020B0604020202020204" pitchFamily="34" charset="0"/>
              </a:rPr>
              <a:t/>
            </a:r>
            <a:br>
              <a:rPr lang="en-US" altLang="zh-TW" sz="4000" dirty="0">
                <a:latin typeface="Arial" panose="020B0604020202020204" pitchFamily="34" charset="0"/>
                <a:cs typeface="Arial" panose="020B0604020202020204" pitchFamily="34" charset="0"/>
              </a:rPr>
            </a:br>
            <a:r>
              <a:rPr lang="zh-TW" altLang="en-US" sz="4000" dirty="0">
                <a:latin typeface="Arial" panose="020B0604020202020204" pitchFamily="34" charset="0"/>
                <a:cs typeface="Arial" panose="020B0604020202020204" pitchFamily="34" charset="0"/>
              </a:rPr>
              <a:t>（不包括 </a:t>
            </a:r>
            <a:r>
              <a:rPr lang="en-US" altLang="zh-TW" sz="4000" dirty="0">
                <a:latin typeface="Arial" panose="020B0604020202020204" pitchFamily="34" charset="0"/>
                <a:cs typeface="Arial" panose="020B0604020202020204" pitchFamily="34" charset="0"/>
              </a:rPr>
              <a:t>M2M</a:t>
            </a:r>
            <a:r>
              <a:rPr lang="zh-TW" altLang="en-US" sz="4000" dirty="0">
                <a:latin typeface="Arial" panose="020B0604020202020204" pitchFamily="34" charset="0"/>
                <a:cs typeface="Arial" panose="020B0604020202020204" pitchFamily="34" charset="0"/>
              </a:rPr>
              <a:t>）的每月行動數據使用量</a:t>
            </a:r>
            <a:endParaRPr lang="zh-TW" altLang="en-US" dirty="0"/>
          </a:p>
        </p:txBody>
      </p:sp>
      <p:sp>
        <p:nvSpPr>
          <p:cNvPr id="3" name="內容版面配置區 2">
            <a:extLst>
              <a:ext uri="{FF2B5EF4-FFF2-40B4-BE49-F238E27FC236}">
                <a16:creationId xmlns:a16="http://schemas.microsoft.com/office/drawing/2014/main" id="{2896510F-31F8-9170-1CCC-09DBEBFCB414}"/>
              </a:ext>
            </a:extLst>
          </p:cNvPr>
          <p:cNvSpPr>
            <a:spLocks noGrp="1"/>
          </p:cNvSpPr>
          <p:nvPr>
            <p:ph idx="1"/>
          </p:nvPr>
        </p:nvSpPr>
        <p:spPr>
          <a:xfrm>
            <a:off x="7024391" y="1800000"/>
            <a:ext cx="4448809" cy="4320000"/>
          </a:xfrm>
        </p:spPr>
        <p:txBody>
          <a:bodyPr/>
          <a:lstStyle/>
          <a:p>
            <a:r>
              <a:rPr lang="zh-TW" altLang="en-US" dirty="0"/>
              <a:t>台灣</a:t>
            </a:r>
            <a:r>
              <a:rPr lang="en-US" altLang="zh-TW" dirty="0"/>
              <a:t>(32.0)</a:t>
            </a:r>
            <a:r>
              <a:rPr lang="zh-TW" altLang="en-US" dirty="0"/>
              <a:t>為全球第四，亞洲第一</a:t>
            </a:r>
            <a:endParaRPr lang="en-US" altLang="zh-TW" dirty="0"/>
          </a:p>
          <a:p>
            <a:pPr lvl="1"/>
            <a:r>
              <a:rPr lang="zh-TW" altLang="en-US" dirty="0"/>
              <a:t>約南韓</a:t>
            </a:r>
            <a:r>
              <a:rPr lang="en-US" altLang="zh-TW" dirty="0"/>
              <a:t>(17.3)</a:t>
            </a:r>
            <a:r>
              <a:rPr lang="zh-TW" altLang="en-US" dirty="0"/>
              <a:t>的</a:t>
            </a:r>
            <a:r>
              <a:rPr lang="en-US" altLang="zh-TW" dirty="0"/>
              <a:t>1.8</a:t>
            </a:r>
            <a:r>
              <a:rPr lang="zh-TW" altLang="en-US" dirty="0"/>
              <a:t>倍</a:t>
            </a:r>
            <a:endParaRPr lang="en-US" altLang="zh-TW" dirty="0"/>
          </a:p>
          <a:p>
            <a:pPr lvl="1"/>
            <a:r>
              <a:rPr lang="zh-TW" altLang="en-US" dirty="0"/>
              <a:t>約日本</a:t>
            </a:r>
            <a:r>
              <a:rPr lang="en-US" altLang="zh-TW" dirty="0"/>
              <a:t>(9.8)</a:t>
            </a:r>
            <a:r>
              <a:rPr lang="zh-TW" altLang="en-US" dirty="0"/>
              <a:t>的</a:t>
            </a:r>
            <a:r>
              <a:rPr lang="en-US" altLang="zh-TW" dirty="0"/>
              <a:t>3.3</a:t>
            </a:r>
            <a:r>
              <a:rPr lang="zh-TW" altLang="en-US" dirty="0"/>
              <a:t>倍</a:t>
            </a:r>
            <a:endParaRPr lang="en-US" altLang="zh-TW" dirty="0"/>
          </a:p>
        </p:txBody>
      </p:sp>
      <p:sp>
        <p:nvSpPr>
          <p:cNvPr id="4" name="投影片編號版面配置區 3">
            <a:extLst>
              <a:ext uri="{FF2B5EF4-FFF2-40B4-BE49-F238E27FC236}">
                <a16:creationId xmlns:a16="http://schemas.microsoft.com/office/drawing/2014/main" id="{F19A420B-A972-9129-B121-96944F425B4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42CC9F-AC0C-475C-86EC-8BEEEDCDB379}" type="slidenum">
              <a:rPr kumimoji="0" lang="zh-TW" altLang="en-US" sz="1600" b="0" i="0" u="none" strike="noStrike" kern="0" cap="none" spc="0" normalizeH="0" baseline="0" noProof="0" smtClean="0">
                <a:ln>
                  <a:noFill/>
                </a:ln>
                <a:solidFill>
                  <a:prstClr val="black"/>
                </a:solidFill>
                <a:effectLst/>
                <a:uLnTx/>
                <a:uFillTx/>
                <a:latin typeface="Arial"/>
                <a:ea typeface="微軟正黑體"/>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TW" altLang="en-US" sz="1600" b="0" i="0" u="none" strike="noStrike" kern="0" cap="none" spc="0" normalizeH="0" baseline="0" noProof="0">
              <a:ln>
                <a:noFill/>
              </a:ln>
              <a:solidFill>
                <a:prstClr val="black"/>
              </a:solidFill>
              <a:effectLst/>
              <a:uLnTx/>
              <a:uFillTx/>
              <a:latin typeface="Arial"/>
              <a:ea typeface="微軟正黑體"/>
              <a:cs typeface="+mn-cs"/>
            </a:endParaRPr>
          </a:p>
        </p:txBody>
      </p:sp>
      <p:pic>
        <p:nvPicPr>
          <p:cNvPr id="5" name="圖片 4">
            <a:extLst>
              <a:ext uri="{FF2B5EF4-FFF2-40B4-BE49-F238E27FC236}">
                <a16:creationId xmlns:a16="http://schemas.microsoft.com/office/drawing/2014/main" id="{09BF0040-AA3E-76F0-A442-1D7736DE126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0000" y="1800000"/>
            <a:ext cx="6304391" cy="4320000"/>
          </a:xfrm>
          <a:prstGeom prst="rect">
            <a:avLst/>
          </a:prstGeom>
        </p:spPr>
      </p:pic>
      <p:sp>
        <p:nvSpPr>
          <p:cNvPr id="6" name="文字方塊 5">
            <a:extLst>
              <a:ext uri="{FF2B5EF4-FFF2-40B4-BE49-F238E27FC236}">
                <a16:creationId xmlns:a16="http://schemas.microsoft.com/office/drawing/2014/main" id="{6928A523-85EE-743A-7443-9348F80DF3A2}"/>
              </a:ext>
            </a:extLst>
          </p:cNvPr>
          <p:cNvSpPr txBox="1"/>
          <p:nvPr/>
        </p:nvSpPr>
        <p:spPr>
          <a:xfrm>
            <a:off x="3759463" y="6120000"/>
            <a:ext cx="4673074"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TW" sz="1800" b="0" i="0" u="none" strike="noStrike" kern="0" cap="none" spc="0" normalizeH="0" baseline="0" noProof="0" dirty="0">
                <a:ln>
                  <a:noFill/>
                </a:ln>
                <a:solidFill>
                  <a:prstClr val="black"/>
                </a:solidFill>
                <a:effectLst/>
                <a:uLnTx/>
                <a:uFillTx/>
                <a:latin typeface="Arial"/>
                <a:ea typeface="微軟正黑體"/>
                <a:cs typeface="Calibri"/>
                <a:sym typeface="Calibri"/>
              </a:rPr>
              <a:t>Source: </a:t>
            </a:r>
            <a:r>
              <a:rPr kumimoji="0" lang="en-US" altLang="zh-TW" sz="1800" b="0" i="0" u="none" strike="noStrike" kern="1200" cap="none" spc="0" normalizeH="0" baseline="0" noProof="0" dirty="0">
                <a:ln>
                  <a:noFill/>
                </a:ln>
                <a:solidFill>
                  <a:prstClr val="black"/>
                </a:solidFill>
                <a:effectLst/>
                <a:uLnTx/>
                <a:uFillTx/>
                <a:latin typeface="Arial"/>
                <a:ea typeface="微軟正黑體"/>
                <a:cs typeface="+mn-cs"/>
                <a:hlinkClick r:id="rId4"/>
              </a:rPr>
              <a:t>Change at the top as growth slows</a:t>
            </a:r>
            <a:endParaRPr kumimoji="0" lang="en-US" altLang="zh-TW" sz="1800" b="0" i="0" u="none" strike="noStrike" kern="0" cap="none" spc="0" normalizeH="0" baseline="0" noProof="0" dirty="0">
              <a:ln>
                <a:noFill/>
              </a:ln>
              <a:solidFill>
                <a:prstClr val="black"/>
              </a:solidFill>
              <a:effectLst/>
              <a:uLnTx/>
              <a:uFillTx/>
              <a:latin typeface="Arial"/>
              <a:ea typeface="微軟正黑體"/>
              <a:cs typeface="+mn-cs"/>
            </a:endParaRPr>
          </a:p>
        </p:txBody>
      </p:sp>
    </p:spTree>
    <p:extLst>
      <p:ext uri="{BB962C8B-B14F-4D97-AF65-F5344CB8AC3E}">
        <p14:creationId xmlns:p14="http://schemas.microsoft.com/office/powerpoint/2010/main" val="6977010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BC153D0-B544-55E3-6303-E414880646FA}"/>
              </a:ext>
            </a:extLst>
          </p:cNvPr>
          <p:cNvSpPr>
            <a:spLocks noGrp="1"/>
          </p:cNvSpPr>
          <p:nvPr>
            <p:ph type="title"/>
          </p:nvPr>
        </p:nvSpPr>
        <p:spPr/>
        <p:txBody>
          <a:bodyPr/>
          <a:lstStyle/>
          <a:p>
            <a:r>
              <a:rPr lang="zh-TW" altLang="en-US" dirty="0"/>
              <a:t>持有手機民眾數位機會調查</a:t>
            </a:r>
          </a:p>
        </p:txBody>
      </p:sp>
      <p:sp>
        <p:nvSpPr>
          <p:cNvPr id="3" name="內容版面配置區 2">
            <a:extLst>
              <a:ext uri="{FF2B5EF4-FFF2-40B4-BE49-F238E27FC236}">
                <a16:creationId xmlns:a16="http://schemas.microsoft.com/office/drawing/2014/main" id="{7F43149F-E85E-107A-74F3-7C2985718298}"/>
              </a:ext>
            </a:extLst>
          </p:cNvPr>
          <p:cNvSpPr>
            <a:spLocks noGrp="1"/>
          </p:cNvSpPr>
          <p:nvPr>
            <p:ph idx="1"/>
          </p:nvPr>
        </p:nvSpPr>
        <p:spPr/>
        <p:txBody>
          <a:bodyPr/>
          <a:lstStyle/>
          <a:p>
            <a:r>
              <a:rPr lang="zh-TW" altLang="en-US" dirty="0"/>
              <a:t>手機族曾透過手機行動上網的比率由</a:t>
            </a:r>
            <a:r>
              <a:rPr lang="en-US" altLang="zh-TW" dirty="0"/>
              <a:t>100</a:t>
            </a:r>
            <a:r>
              <a:rPr lang="zh-TW" altLang="en-US" dirty="0"/>
              <a:t>年的</a:t>
            </a:r>
            <a:r>
              <a:rPr lang="en-US" altLang="zh-TW" dirty="0"/>
              <a:t>35.3%</a:t>
            </a:r>
            <a:r>
              <a:rPr lang="zh-TW" altLang="en-US" dirty="0"/>
              <a:t>大幅成長為</a:t>
            </a:r>
            <a:r>
              <a:rPr lang="en-US" altLang="zh-TW" dirty="0"/>
              <a:t>107</a:t>
            </a:r>
            <a:r>
              <a:rPr lang="zh-TW" altLang="en-US" dirty="0"/>
              <a:t>年的</a:t>
            </a:r>
            <a:r>
              <a:rPr lang="en-US" altLang="zh-TW" dirty="0"/>
              <a:t>88.2%</a:t>
            </a:r>
            <a:r>
              <a:rPr lang="zh-TW" altLang="en-US" dirty="0"/>
              <a:t>後，</a:t>
            </a:r>
            <a:r>
              <a:rPr lang="en-US" altLang="zh-TW" dirty="0"/>
              <a:t>108</a:t>
            </a:r>
            <a:r>
              <a:rPr lang="zh-TW" altLang="en-US" dirty="0"/>
              <a:t>年再增為</a:t>
            </a:r>
            <a:r>
              <a:rPr lang="en-US" altLang="zh-TW" dirty="0"/>
              <a:t>89.8%</a:t>
            </a:r>
            <a:r>
              <a:rPr lang="zh-TW" altLang="en-US" dirty="0"/>
              <a:t>。</a:t>
            </a:r>
            <a:endParaRPr lang="en-US" altLang="zh-TW" dirty="0"/>
          </a:p>
          <a:p>
            <a:pPr lvl="1"/>
            <a:r>
              <a:rPr lang="zh-TW" altLang="en-US" dirty="0"/>
              <a:t>採用</a:t>
            </a:r>
            <a:r>
              <a:rPr lang="en-US" altLang="zh-TW" dirty="0"/>
              <a:t>4G</a:t>
            </a:r>
            <a:r>
              <a:rPr lang="zh-TW" altLang="en-US" dirty="0"/>
              <a:t>吃到飽方案連線的比率由</a:t>
            </a:r>
            <a:r>
              <a:rPr lang="en-US" altLang="zh-TW" dirty="0"/>
              <a:t>106</a:t>
            </a:r>
            <a:r>
              <a:rPr lang="zh-TW" altLang="en-US" dirty="0"/>
              <a:t>年的</a:t>
            </a:r>
            <a:r>
              <a:rPr lang="en-US" altLang="zh-TW" dirty="0"/>
              <a:t>61.3%</a:t>
            </a:r>
            <a:r>
              <a:rPr lang="zh-TW" altLang="en-US" dirty="0"/>
              <a:t>、</a:t>
            </a:r>
            <a:r>
              <a:rPr lang="en-US" altLang="zh-TW" dirty="0"/>
              <a:t>107</a:t>
            </a:r>
            <a:r>
              <a:rPr lang="zh-TW" altLang="en-US" dirty="0"/>
              <a:t>年的</a:t>
            </a:r>
            <a:r>
              <a:rPr lang="en-US" altLang="zh-TW" dirty="0"/>
              <a:t>71.6%</a:t>
            </a:r>
            <a:r>
              <a:rPr lang="zh-TW" altLang="en-US" dirty="0"/>
              <a:t>，再增為</a:t>
            </a:r>
            <a:r>
              <a:rPr lang="en-US" altLang="zh-TW" dirty="0"/>
              <a:t>108</a:t>
            </a:r>
            <a:r>
              <a:rPr lang="zh-TW" altLang="en-US" dirty="0"/>
              <a:t>年的</a:t>
            </a:r>
            <a:r>
              <a:rPr lang="en-US" altLang="zh-TW" dirty="0"/>
              <a:t>79.2%</a:t>
            </a:r>
          </a:p>
          <a:p>
            <a:pPr lvl="1"/>
            <a:r>
              <a:rPr lang="en-US" altLang="zh-TW" dirty="0"/>
              <a:t>55.9%</a:t>
            </a:r>
            <a:r>
              <a:rPr lang="zh-TW" altLang="en-US" dirty="0"/>
              <a:t>同時申裝固網及手機行動上網服務的比率和</a:t>
            </a:r>
            <a:r>
              <a:rPr lang="en-US" altLang="zh-TW" dirty="0"/>
              <a:t>107</a:t>
            </a:r>
            <a:r>
              <a:rPr lang="zh-TW" altLang="en-US" dirty="0"/>
              <a:t>年相當 </a:t>
            </a:r>
            <a:endParaRPr lang="en-US" altLang="zh-TW" dirty="0"/>
          </a:p>
          <a:p>
            <a:pPr lvl="1"/>
            <a:r>
              <a:rPr lang="en-US" altLang="zh-TW" dirty="0"/>
              <a:t>31.2%</a:t>
            </a:r>
            <a:r>
              <a:rPr lang="zh-TW" altLang="en-US" dirty="0"/>
              <a:t>僅仰賴手機上網，比</a:t>
            </a:r>
            <a:r>
              <a:rPr lang="en-US" altLang="zh-TW" dirty="0"/>
              <a:t>107</a:t>
            </a:r>
            <a:r>
              <a:rPr lang="zh-TW" altLang="en-US" dirty="0"/>
              <a:t>年成長</a:t>
            </a:r>
            <a:r>
              <a:rPr lang="en-US" altLang="zh-TW" dirty="0"/>
              <a:t>3.2</a:t>
            </a:r>
            <a:r>
              <a:rPr lang="zh-TW" altLang="en-US" dirty="0"/>
              <a:t>個百分點</a:t>
            </a:r>
            <a:endParaRPr lang="en-US" altLang="zh-TW" dirty="0"/>
          </a:p>
          <a:p>
            <a:r>
              <a:rPr lang="zh-TW" altLang="en-US" dirty="0"/>
              <a:t>每天手機上網時間逐年攀升</a:t>
            </a:r>
            <a:endParaRPr lang="en-US" altLang="zh-TW" dirty="0"/>
          </a:p>
          <a:p>
            <a:pPr lvl="1"/>
            <a:endParaRPr lang="en-US" altLang="zh-TW" dirty="0"/>
          </a:p>
          <a:p>
            <a:pPr lvl="1"/>
            <a:endParaRPr lang="en-US" altLang="zh-TW" dirty="0"/>
          </a:p>
          <a:p>
            <a:pPr lvl="1"/>
            <a:r>
              <a:rPr lang="zh-TW" altLang="en-US" dirty="0"/>
              <a:t>女性滑手機雖然從</a:t>
            </a:r>
            <a:r>
              <a:rPr lang="en-US" altLang="zh-TW" dirty="0"/>
              <a:t>107</a:t>
            </a:r>
            <a:r>
              <a:rPr lang="zh-TW" altLang="en-US" dirty="0"/>
              <a:t>年的</a:t>
            </a:r>
            <a:r>
              <a:rPr lang="en-US" altLang="zh-TW" dirty="0"/>
              <a:t>230</a:t>
            </a:r>
            <a:r>
              <a:rPr lang="zh-TW" altLang="en-US" dirty="0"/>
              <a:t>分鐘降為</a:t>
            </a:r>
            <a:r>
              <a:rPr lang="en-US" altLang="zh-TW" dirty="0"/>
              <a:t>211</a:t>
            </a:r>
            <a:r>
              <a:rPr lang="zh-TW" altLang="en-US" dirty="0"/>
              <a:t>分鐘，但仍比男性略多</a:t>
            </a:r>
            <a:r>
              <a:rPr lang="en-US" altLang="zh-TW" dirty="0"/>
              <a:t>8</a:t>
            </a:r>
            <a:r>
              <a:rPr lang="zh-TW" altLang="en-US" dirty="0"/>
              <a:t>分鐘</a:t>
            </a:r>
            <a:endParaRPr lang="en-US" altLang="zh-TW" dirty="0"/>
          </a:p>
          <a:p>
            <a:pPr lvl="1"/>
            <a:r>
              <a:rPr lang="zh-TW" altLang="en-US" dirty="0"/>
              <a:t>各年齡層中，以未滿</a:t>
            </a:r>
            <a:r>
              <a:rPr lang="en-US" altLang="zh-TW" dirty="0"/>
              <a:t>20</a:t>
            </a:r>
            <a:r>
              <a:rPr lang="zh-TW" altLang="en-US" dirty="0"/>
              <a:t>歲手機行動上網族的連網時間最長，由</a:t>
            </a:r>
            <a:r>
              <a:rPr lang="en-US" altLang="zh-TW" dirty="0"/>
              <a:t>107</a:t>
            </a:r>
            <a:r>
              <a:rPr lang="zh-TW" altLang="en-US" dirty="0"/>
              <a:t>年的</a:t>
            </a:r>
            <a:r>
              <a:rPr lang="en-US" altLang="zh-TW" dirty="0"/>
              <a:t>282</a:t>
            </a:r>
            <a:r>
              <a:rPr lang="zh-TW" altLang="en-US" dirty="0"/>
              <a:t>分鐘再增為</a:t>
            </a:r>
            <a:r>
              <a:rPr lang="en-US" altLang="zh-TW" dirty="0"/>
              <a:t>312</a:t>
            </a:r>
            <a:r>
              <a:rPr lang="zh-TW" altLang="en-US" dirty="0"/>
              <a:t>分鐘</a:t>
            </a:r>
            <a:endParaRPr lang="en-US" altLang="zh-TW" dirty="0"/>
          </a:p>
        </p:txBody>
      </p:sp>
      <p:sp>
        <p:nvSpPr>
          <p:cNvPr id="4" name="投影片編號版面配置區 3">
            <a:extLst>
              <a:ext uri="{FF2B5EF4-FFF2-40B4-BE49-F238E27FC236}">
                <a16:creationId xmlns:a16="http://schemas.microsoft.com/office/drawing/2014/main" id="{B0711300-066D-323C-DDB5-55716BE9ABF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42CC9F-AC0C-475C-86EC-8BEEEDCDB379}" type="slidenum">
              <a:rPr kumimoji="0" lang="zh-TW" altLang="en-US" sz="1600" b="0" i="0" u="none" strike="noStrike" kern="0" cap="none" spc="0" normalizeH="0" baseline="0" noProof="0" smtClean="0">
                <a:ln>
                  <a:noFill/>
                </a:ln>
                <a:solidFill>
                  <a:prstClr val="black"/>
                </a:solidFill>
                <a:effectLst/>
                <a:uLnTx/>
                <a:uFillTx/>
                <a:latin typeface="Arial"/>
                <a:ea typeface="微軟正黑體"/>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TW" altLang="en-US" sz="1600" b="0" i="0" u="none" strike="noStrike" kern="0" cap="none" spc="0" normalizeH="0" baseline="0" noProof="0">
              <a:ln>
                <a:noFill/>
              </a:ln>
              <a:solidFill>
                <a:prstClr val="black"/>
              </a:solidFill>
              <a:effectLst/>
              <a:uLnTx/>
              <a:uFillTx/>
              <a:latin typeface="Arial"/>
              <a:ea typeface="微軟正黑體"/>
              <a:cs typeface="+mn-cs"/>
            </a:endParaRPr>
          </a:p>
        </p:txBody>
      </p:sp>
      <p:sp>
        <p:nvSpPr>
          <p:cNvPr id="5" name="文字方塊 4">
            <a:extLst>
              <a:ext uri="{FF2B5EF4-FFF2-40B4-BE49-F238E27FC236}">
                <a16:creationId xmlns:a16="http://schemas.microsoft.com/office/drawing/2014/main" id="{19DE73C2-AB00-0A47-B217-2E9941636416}"/>
              </a:ext>
            </a:extLst>
          </p:cNvPr>
          <p:cNvSpPr txBox="1"/>
          <p:nvPr/>
        </p:nvSpPr>
        <p:spPr>
          <a:xfrm>
            <a:off x="1758916" y="6120000"/>
            <a:ext cx="867416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TW" sz="1800" b="0" i="0" u="none" strike="noStrike" kern="0" cap="none" noProof="0" dirty="0">
                <a:ln>
                  <a:noFill/>
                </a:ln>
                <a:solidFill>
                  <a:prstClr val="black"/>
                </a:solidFill>
                <a:effectLst/>
                <a:uLnTx/>
                <a:uFillTx/>
                <a:cs typeface="Calibri"/>
                <a:sym typeface="Calibri"/>
              </a:rPr>
              <a:t>Source: </a:t>
            </a:r>
            <a:r>
              <a:rPr lang="zh-TW" altLang="en-US" sz="1800" kern="0" dirty="0"/>
              <a:t>國家發展委員會，</a:t>
            </a:r>
            <a:r>
              <a:rPr lang="en-US" altLang="zh-TW" sz="1800" kern="0" dirty="0">
                <a:hlinkClick r:id="rId3"/>
              </a:rPr>
              <a:t>108 </a:t>
            </a:r>
            <a:r>
              <a:rPr lang="zh-TW" altLang="en-US" sz="1800" kern="0" dirty="0">
                <a:hlinkClick r:id="rId3"/>
              </a:rPr>
              <a:t>年持有手機民眾數位機會調查報告</a:t>
            </a:r>
            <a:r>
              <a:rPr lang="zh-TW" altLang="en-US" sz="1800" kern="0" dirty="0"/>
              <a:t>，</a:t>
            </a:r>
            <a:r>
              <a:rPr lang="en-US" altLang="zh-TW" sz="1800" b="0" i="0" kern="0" dirty="0">
                <a:solidFill>
                  <a:srgbClr val="FF0000"/>
                </a:solidFill>
                <a:effectLst/>
              </a:rPr>
              <a:t>2022-08-31</a:t>
            </a:r>
            <a:r>
              <a:rPr lang="zh-TW" altLang="en-US" sz="1800" b="0" i="0" kern="0" dirty="0">
                <a:solidFill>
                  <a:srgbClr val="FF0000"/>
                </a:solidFill>
                <a:effectLst/>
              </a:rPr>
              <a:t>更新</a:t>
            </a:r>
            <a:endParaRPr lang="en-US" altLang="zh-TW" sz="1800" b="0" i="0" kern="0" dirty="0">
              <a:solidFill>
                <a:srgbClr val="FF0000"/>
              </a:solidFill>
              <a:effectLst/>
            </a:endParaRPr>
          </a:p>
        </p:txBody>
      </p:sp>
      <p:graphicFrame>
        <p:nvGraphicFramePr>
          <p:cNvPr id="6" name="表格 5">
            <a:extLst>
              <a:ext uri="{FF2B5EF4-FFF2-40B4-BE49-F238E27FC236}">
                <a16:creationId xmlns:a16="http://schemas.microsoft.com/office/drawing/2014/main" id="{BB2F13C2-72EA-3B45-FB94-36D5CAD0DA57}"/>
              </a:ext>
            </a:extLst>
          </p:cNvPr>
          <p:cNvGraphicFramePr>
            <a:graphicFrameLocks noGrp="1"/>
          </p:cNvGraphicFramePr>
          <p:nvPr/>
        </p:nvGraphicFramePr>
        <p:xfrm>
          <a:off x="2856000" y="4212000"/>
          <a:ext cx="6480000" cy="741680"/>
        </p:xfrm>
        <a:graphic>
          <a:graphicData uri="http://schemas.openxmlformats.org/drawingml/2006/table">
            <a:tbl>
              <a:tblPr firstRow="1" bandRow="1">
                <a:tableStyleId>{5940675A-B579-460E-94D1-54222C63F5DA}</a:tableStyleId>
              </a:tblPr>
              <a:tblGrid>
                <a:gridCol w="1080000">
                  <a:extLst>
                    <a:ext uri="{9D8B030D-6E8A-4147-A177-3AD203B41FA5}">
                      <a16:colId xmlns:a16="http://schemas.microsoft.com/office/drawing/2014/main" val="3679978192"/>
                    </a:ext>
                  </a:extLst>
                </a:gridCol>
                <a:gridCol w="1080000">
                  <a:extLst>
                    <a:ext uri="{9D8B030D-6E8A-4147-A177-3AD203B41FA5}">
                      <a16:colId xmlns:a16="http://schemas.microsoft.com/office/drawing/2014/main" val="3081319146"/>
                    </a:ext>
                  </a:extLst>
                </a:gridCol>
                <a:gridCol w="1080000">
                  <a:extLst>
                    <a:ext uri="{9D8B030D-6E8A-4147-A177-3AD203B41FA5}">
                      <a16:colId xmlns:a16="http://schemas.microsoft.com/office/drawing/2014/main" val="3025410842"/>
                    </a:ext>
                  </a:extLst>
                </a:gridCol>
                <a:gridCol w="1080000">
                  <a:extLst>
                    <a:ext uri="{9D8B030D-6E8A-4147-A177-3AD203B41FA5}">
                      <a16:colId xmlns:a16="http://schemas.microsoft.com/office/drawing/2014/main" val="3018927914"/>
                    </a:ext>
                  </a:extLst>
                </a:gridCol>
                <a:gridCol w="1080000">
                  <a:extLst>
                    <a:ext uri="{9D8B030D-6E8A-4147-A177-3AD203B41FA5}">
                      <a16:colId xmlns:a16="http://schemas.microsoft.com/office/drawing/2014/main" val="2246511767"/>
                    </a:ext>
                  </a:extLst>
                </a:gridCol>
                <a:gridCol w="1080000">
                  <a:extLst>
                    <a:ext uri="{9D8B030D-6E8A-4147-A177-3AD203B41FA5}">
                      <a16:colId xmlns:a16="http://schemas.microsoft.com/office/drawing/2014/main" val="73752634"/>
                    </a:ext>
                  </a:extLst>
                </a:gridCol>
              </a:tblGrid>
              <a:tr h="370840">
                <a:tc>
                  <a:txBody>
                    <a:bodyPr/>
                    <a:lstStyle/>
                    <a:p>
                      <a:pPr algn="ctr"/>
                      <a:r>
                        <a:rPr lang="en-US" altLang="zh-TW" kern="0" baseline="0" dirty="0"/>
                        <a:t>100</a:t>
                      </a:r>
                      <a:r>
                        <a:rPr lang="zh-TW" altLang="en-US" kern="0" baseline="0" dirty="0"/>
                        <a:t>年</a:t>
                      </a:r>
                      <a:endParaRPr lang="zh-TW" altLang="en-US" kern="0" baseline="0" dirty="0">
                        <a:solidFill>
                          <a:schemeClr val="tx1"/>
                        </a:solidFill>
                      </a:endParaRPr>
                    </a:p>
                  </a:txBody>
                  <a:tcPr anchor="ctr"/>
                </a:tc>
                <a:tc>
                  <a:txBody>
                    <a:bodyPr/>
                    <a:lstStyle/>
                    <a:p>
                      <a:pPr algn="ctr"/>
                      <a:r>
                        <a:rPr lang="en-US" altLang="zh-TW" kern="0" baseline="0" dirty="0">
                          <a:solidFill>
                            <a:schemeClr val="tx1"/>
                          </a:solidFill>
                        </a:rPr>
                        <a:t>104</a:t>
                      </a:r>
                      <a:r>
                        <a:rPr lang="zh-TW" altLang="en-US" kern="0" baseline="0" dirty="0">
                          <a:solidFill>
                            <a:schemeClr val="tx1"/>
                          </a:solidFill>
                        </a:rPr>
                        <a:t>年</a:t>
                      </a:r>
                    </a:p>
                  </a:txBody>
                  <a:tcPr anchor="ctr"/>
                </a:tc>
                <a:tc>
                  <a:txBody>
                    <a:bodyPr/>
                    <a:lstStyle/>
                    <a:p>
                      <a:pPr algn="ctr"/>
                      <a:r>
                        <a:rPr lang="en-US" altLang="zh-TW" kern="0" baseline="0" dirty="0">
                          <a:solidFill>
                            <a:schemeClr val="tx1"/>
                          </a:solidFill>
                        </a:rPr>
                        <a:t>105</a:t>
                      </a:r>
                      <a:r>
                        <a:rPr lang="zh-TW" altLang="en-US" kern="0" baseline="0" dirty="0">
                          <a:solidFill>
                            <a:schemeClr val="tx1"/>
                          </a:solidFill>
                        </a:rPr>
                        <a:t>年</a:t>
                      </a:r>
                    </a:p>
                  </a:txBody>
                  <a:tcPr anchor="ctr"/>
                </a:tc>
                <a:tc>
                  <a:txBody>
                    <a:bodyPr/>
                    <a:lstStyle/>
                    <a:p>
                      <a:pPr algn="ctr"/>
                      <a:r>
                        <a:rPr lang="en-US" altLang="zh-TW" kern="0" baseline="0" dirty="0">
                          <a:solidFill>
                            <a:schemeClr val="tx1"/>
                          </a:solidFill>
                        </a:rPr>
                        <a:t>106</a:t>
                      </a:r>
                      <a:r>
                        <a:rPr lang="zh-TW" altLang="en-US" kern="0" baseline="0" dirty="0">
                          <a:solidFill>
                            <a:schemeClr val="tx1"/>
                          </a:solidFill>
                        </a:rPr>
                        <a:t>年</a:t>
                      </a:r>
                    </a:p>
                  </a:txBody>
                  <a:tcPr anchor="ctr"/>
                </a:tc>
                <a:tc>
                  <a:txBody>
                    <a:bodyPr/>
                    <a:lstStyle/>
                    <a:p>
                      <a:pPr algn="ctr"/>
                      <a:r>
                        <a:rPr lang="en-US" altLang="zh-TW" kern="0" baseline="0" dirty="0">
                          <a:solidFill>
                            <a:schemeClr val="tx1"/>
                          </a:solidFill>
                        </a:rPr>
                        <a:t>107</a:t>
                      </a:r>
                      <a:r>
                        <a:rPr lang="zh-TW" altLang="en-US" kern="0" baseline="0" dirty="0">
                          <a:solidFill>
                            <a:schemeClr val="tx1"/>
                          </a:solidFill>
                        </a:rPr>
                        <a:t>年</a:t>
                      </a:r>
                    </a:p>
                  </a:txBody>
                  <a:tcPr anchor="ctr"/>
                </a:tc>
                <a:tc>
                  <a:txBody>
                    <a:bodyPr/>
                    <a:lstStyle/>
                    <a:p>
                      <a:pPr algn="ctr"/>
                      <a:r>
                        <a:rPr lang="en-US" altLang="zh-TW" kern="0" baseline="0" dirty="0">
                          <a:solidFill>
                            <a:schemeClr val="tx1"/>
                          </a:solidFill>
                        </a:rPr>
                        <a:t>108</a:t>
                      </a:r>
                      <a:r>
                        <a:rPr lang="zh-TW" altLang="en-US" kern="0" baseline="0" dirty="0">
                          <a:solidFill>
                            <a:schemeClr val="tx1"/>
                          </a:solidFill>
                        </a:rPr>
                        <a:t>年</a:t>
                      </a:r>
                    </a:p>
                  </a:txBody>
                  <a:tcPr anchor="ctr"/>
                </a:tc>
                <a:extLst>
                  <a:ext uri="{0D108BD9-81ED-4DB2-BD59-A6C34878D82A}">
                    <a16:rowId xmlns:a16="http://schemas.microsoft.com/office/drawing/2014/main" val="507625047"/>
                  </a:ext>
                </a:extLst>
              </a:tr>
              <a:tr h="370840">
                <a:tc>
                  <a:txBody>
                    <a:bodyPr/>
                    <a:lstStyle/>
                    <a:p>
                      <a:pPr algn="ctr"/>
                      <a:r>
                        <a:rPr lang="en-US" altLang="zh-TW" kern="0" baseline="0" dirty="0">
                          <a:solidFill>
                            <a:schemeClr val="tx1"/>
                          </a:solidFill>
                        </a:rPr>
                        <a:t>92</a:t>
                      </a:r>
                      <a:r>
                        <a:rPr lang="zh-TW" altLang="en-US" kern="0" baseline="0" dirty="0">
                          <a:solidFill>
                            <a:schemeClr val="tx1"/>
                          </a:solidFill>
                        </a:rPr>
                        <a:t>分鐘</a:t>
                      </a:r>
                    </a:p>
                  </a:txBody>
                  <a:tcPr anchor="ctr"/>
                </a:tc>
                <a:tc>
                  <a:txBody>
                    <a:bodyPr/>
                    <a:lstStyle/>
                    <a:p>
                      <a:pPr algn="ctr"/>
                      <a:r>
                        <a:rPr lang="en-US" altLang="zh-TW" kern="0" baseline="0" dirty="0">
                          <a:solidFill>
                            <a:schemeClr val="tx1"/>
                          </a:solidFill>
                        </a:rPr>
                        <a:t>179</a:t>
                      </a:r>
                      <a:r>
                        <a:rPr lang="zh-TW" altLang="en-US" kern="0" baseline="0" dirty="0">
                          <a:solidFill>
                            <a:schemeClr val="tx1"/>
                          </a:solidFill>
                        </a:rPr>
                        <a:t>分鐘</a:t>
                      </a:r>
                    </a:p>
                  </a:txBody>
                  <a:tcPr anchor="ctr"/>
                </a:tc>
                <a:tc>
                  <a:txBody>
                    <a:bodyPr/>
                    <a:lstStyle/>
                    <a:p>
                      <a:pPr algn="ctr"/>
                      <a:r>
                        <a:rPr lang="en-US" altLang="zh-TW" kern="0" baseline="0" dirty="0">
                          <a:solidFill>
                            <a:schemeClr val="tx1"/>
                          </a:solidFill>
                        </a:rPr>
                        <a:t>201</a:t>
                      </a:r>
                      <a:r>
                        <a:rPr lang="zh-TW" altLang="en-US" kern="0" baseline="0" dirty="0">
                          <a:solidFill>
                            <a:schemeClr val="tx1"/>
                          </a:solidFill>
                        </a:rPr>
                        <a:t>分鐘</a:t>
                      </a:r>
                    </a:p>
                  </a:txBody>
                  <a:tcPr anchor="ctr"/>
                </a:tc>
                <a:tc>
                  <a:txBody>
                    <a:bodyPr/>
                    <a:lstStyle/>
                    <a:p>
                      <a:pPr algn="ctr"/>
                      <a:r>
                        <a:rPr lang="en-US" altLang="zh-TW" kern="0" baseline="0" dirty="0">
                          <a:solidFill>
                            <a:schemeClr val="tx1"/>
                          </a:solidFill>
                        </a:rPr>
                        <a:t>204</a:t>
                      </a:r>
                      <a:r>
                        <a:rPr lang="zh-TW" altLang="en-US" kern="0" baseline="0" dirty="0">
                          <a:solidFill>
                            <a:schemeClr val="tx1"/>
                          </a:solidFill>
                        </a:rPr>
                        <a:t>分鐘</a:t>
                      </a:r>
                    </a:p>
                  </a:txBody>
                  <a:tcPr anchor="ctr"/>
                </a:tc>
                <a:tc>
                  <a:txBody>
                    <a:bodyPr/>
                    <a:lstStyle/>
                    <a:p>
                      <a:pPr algn="ctr"/>
                      <a:r>
                        <a:rPr lang="en-US" altLang="zh-TW" kern="0" baseline="0" dirty="0">
                          <a:solidFill>
                            <a:schemeClr val="tx1"/>
                          </a:solidFill>
                        </a:rPr>
                        <a:t>211</a:t>
                      </a:r>
                      <a:r>
                        <a:rPr lang="zh-TW" altLang="en-US" kern="0" baseline="0" dirty="0">
                          <a:solidFill>
                            <a:schemeClr val="tx1"/>
                          </a:solidFill>
                        </a:rPr>
                        <a:t>分鐘</a:t>
                      </a:r>
                    </a:p>
                  </a:txBody>
                  <a:tcPr anchor="ctr"/>
                </a:tc>
                <a:tc>
                  <a:txBody>
                    <a:bodyPr/>
                    <a:lstStyle/>
                    <a:p>
                      <a:pPr algn="ctr"/>
                      <a:r>
                        <a:rPr lang="en-US" altLang="zh-TW" kern="0" baseline="0" dirty="0">
                          <a:solidFill>
                            <a:schemeClr val="tx1"/>
                          </a:solidFill>
                        </a:rPr>
                        <a:t>206</a:t>
                      </a:r>
                      <a:r>
                        <a:rPr lang="zh-TW" altLang="en-US" kern="0" baseline="0" dirty="0">
                          <a:solidFill>
                            <a:schemeClr val="tx1"/>
                          </a:solidFill>
                        </a:rPr>
                        <a:t>分鐘</a:t>
                      </a:r>
                    </a:p>
                  </a:txBody>
                  <a:tcPr anchor="ctr"/>
                </a:tc>
                <a:extLst>
                  <a:ext uri="{0D108BD9-81ED-4DB2-BD59-A6C34878D82A}">
                    <a16:rowId xmlns:a16="http://schemas.microsoft.com/office/drawing/2014/main" val="316497021"/>
                  </a:ext>
                </a:extLst>
              </a:tr>
            </a:tbl>
          </a:graphicData>
        </a:graphic>
      </p:graphicFrame>
    </p:spTree>
    <p:extLst>
      <p:ext uri="{BB962C8B-B14F-4D97-AF65-F5344CB8AC3E}">
        <p14:creationId xmlns:p14="http://schemas.microsoft.com/office/powerpoint/2010/main" val="7501123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5B9336B-10D8-131D-2701-F2A585B18E99}"/>
              </a:ext>
            </a:extLst>
          </p:cNvPr>
          <p:cNvSpPr>
            <a:spLocks noGrp="1"/>
          </p:cNvSpPr>
          <p:nvPr>
            <p:ph type="title"/>
          </p:nvPr>
        </p:nvSpPr>
        <p:spPr/>
        <p:txBody>
          <a:bodyPr/>
          <a:lstStyle/>
          <a:p>
            <a:r>
              <a:rPr lang="zh-TW" altLang="en-US" dirty="0"/>
              <a:t>手機功能應用情形</a:t>
            </a:r>
          </a:p>
        </p:txBody>
      </p:sp>
      <p:sp>
        <p:nvSpPr>
          <p:cNvPr id="3" name="投影片編號版面配置區 2">
            <a:extLst>
              <a:ext uri="{FF2B5EF4-FFF2-40B4-BE49-F238E27FC236}">
                <a16:creationId xmlns:a16="http://schemas.microsoft.com/office/drawing/2014/main" id="{A197FEAE-7D0B-D4EC-2790-529968B57DF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42CC9F-AC0C-475C-86EC-8BEEEDCDB379}" type="slidenum">
              <a:rPr kumimoji="0" lang="zh-TW" altLang="en-US" sz="1600" b="0" i="0" u="none" strike="noStrike" kern="0" cap="none" spc="0" normalizeH="0" baseline="0" noProof="0" smtClean="0">
                <a:ln>
                  <a:noFill/>
                </a:ln>
                <a:solidFill>
                  <a:prstClr val="black"/>
                </a:solidFill>
                <a:effectLst/>
                <a:uLnTx/>
                <a:uFillTx/>
                <a:latin typeface="Arial"/>
                <a:ea typeface="微軟正黑體"/>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TW" altLang="en-US" sz="1600" b="0" i="0" u="none" strike="noStrike" kern="0" cap="none" spc="0" normalizeH="0" baseline="0" noProof="0">
              <a:ln>
                <a:noFill/>
              </a:ln>
              <a:solidFill>
                <a:prstClr val="black"/>
              </a:solidFill>
              <a:effectLst/>
              <a:uLnTx/>
              <a:uFillTx/>
              <a:latin typeface="Arial"/>
              <a:ea typeface="微軟正黑體"/>
              <a:cs typeface="+mn-cs"/>
            </a:endParaRPr>
          </a:p>
        </p:txBody>
      </p:sp>
      <p:pic>
        <p:nvPicPr>
          <p:cNvPr id="5" name="圖片 3">
            <a:extLst>
              <a:ext uri="{FF2B5EF4-FFF2-40B4-BE49-F238E27FC236}">
                <a16:creationId xmlns:a16="http://schemas.microsoft.com/office/drawing/2014/main" id="{8D7AC714-8F43-6E16-4465-3A6301DFC6A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126000" y="1440000"/>
            <a:ext cx="5940000" cy="5040000"/>
          </a:xfrm>
          <a:prstGeom prst="rect">
            <a:avLst/>
          </a:prstGeom>
        </p:spPr>
      </p:pic>
    </p:spTree>
    <p:extLst>
      <p:ext uri="{BB962C8B-B14F-4D97-AF65-F5344CB8AC3E}">
        <p14:creationId xmlns:p14="http://schemas.microsoft.com/office/powerpoint/2010/main" val="19774548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251428B-7DA8-87C8-EBB9-9381C2BCA3F2}"/>
              </a:ext>
            </a:extLst>
          </p:cNvPr>
          <p:cNvSpPr>
            <a:spLocks noGrp="1"/>
          </p:cNvSpPr>
          <p:nvPr>
            <p:ph type="title"/>
          </p:nvPr>
        </p:nvSpPr>
        <p:spPr/>
        <p:txBody>
          <a:bodyPr/>
          <a:lstStyle/>
          <a:p>
            <a:r>
              <a:rPr lang="zh-TW" altLang="en-US" dirty="0"/>
              <a:t>手機功能使用頻率</a:t>
            </a:r>
          </a:p>
        </p:txBody>
      </p:sp>
      <p:sp>
        <p:nvSpPr>
          <p:cNvPr id="3" name="投影片編號版面配置區 2">
            <a:extLst>
              <a:ext uri="{FF2B5EF4-FFF2-40B4-BE49-F238E27FC236}">
                <a16:creationId xmlns:a16="http://schemas.microsoft.com/office/drawing/2014/main" id="{9B5EA10B-611A-C66B-EE97-BFAFCA9697A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42CC9F-AC0C-475C-86EC-8BEEEDCDB379}" type="slidenum">
              <a:rPr kumimoji="0" lang="zh-TW" altLang="en-US" sz="1600" b="0" i="0" u="none" strike="noStrike" kern="0" cap="none" spc="0" normalizeH="0" baseline="0" noProof="0" smtClean="0">
                <a:ln>
                  <a:noFill/>
                </a:ln>
                <a:solidFill>
                  <a:prstClr val="black"/>
                </a:solidFill>
                <a:effectLst/>
                <a:uLnTx/>
                <a:uFillTx/>
                <a:latin typeface="Arial"/>
                <a:ea typeface="微軟正黑體"/>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TW" altLang="en-US" sz="1600" b="0" i="0" u="none" strike="noStrike" kern="0" cap="none" spc="0" normalizeH="0" baseline="0" noProof="0">
              <a:ln>
                <a:noFill/>
              </a:ln>
              <a:solidFill>
                <a:prstClr val="black"/>
              </a:solidFill>
              <a:effectLst/>
              <a:uLnTx/>
              <a:uFillTx/>
              <a:latin typeface="Arial"/>
              <a:ea typeface="微軟正黑體"/>
              <a:cs typeface="+mn-cs"/>
            </a:endParaRPr>
          </a:p>
        </p:txBody>
      </p:sp>
      <p:pic>
        <p:nvPicPr>
          <p:cNvPr id="7" name="圖片 3">
            <a:extLst>
              <a:ext uri="{FF2B5EF4-FFF2-40B4-BE49-F238E27FC236}">
                <a16:creationId xmlns:a16="http://schemas.microsoft.com/office/drawing/2014/main" id="{61D5F9E8-656D-5AF0-8AF4-55BEA6CCC8C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2430546" y="1440000"/>
            <a:ext cx="7330908" cy="5040000"/>
          </a:xfrm>
          <a:prstGeom prst="rect">
            <a:avLst/>
          </a:prstGeom>
        </p:spPr>
      </p:pic>
    </p:spTree>
    <p:extLst>
      <p:ext uri="{BB962C8B-B14F-4D97-AF65-F5344CB8AC3E}">
        <p14:creationId xmlns:p14="http://schemas.microsoft.com/office/powerpoint/2010/main" val="39094153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E689F9FB-0D6E-AE72-CE89-3279E79436A4}"/>
              </a:ext>
            </a:extLst>
          </p:cNvPr>
          <p:cNvSpPr>
            <a:spLocks noGrp="1"/>
          </p:cNvSpPr>
          <p:nvPr>
            <p:ph type="title"/>
          </p:nvPr>
        </p:nvSpPr>
        <p:spPr/>
        <p:txBody>
          <a:bodyPr/>
          <a:lstStyle/>
          <a:p>
            <a:r>
              <a:rPr lang="zh-TW" altLang="en-US" dirty="0"/>
              <a:t>台灣民眾各設備的使用率</a:t>
            </a:r>
          </a:p>
        </p:txBody>
      </p:sp>
      <p:sp>
        <p:nvSpPr>
          <p:cNvPr id="3" name="投影片編號版面配置區 2">
            <a:extLst>
              <a:ext uri="{FF2B5EF4-FFF2-40B4-BE49-F238E27FC236}">
                <a16:creationId xmlns:a16="http://schemas.microsoft.com/office/drawing/2014/main" id="{0D9E80CA-6174-FB19-18AB-F9E005B3EF28}"/>
              </a:ext>
            </a:extLst>
          </p:cNvPr>
          <p:cNvSpPr>
            <a:spLocks noGrp="1"/>
          </p:cNvSpPr>
          <p:nvPr>
            <p:ph type="sldNum" sz="quarter" idx="12"/>
          </p:nvPr>
        </p:nvSpPr>
        <p:spPr/>
        <p:txBody>
          <a:bodyPr/>
          <a:lstStyle/>
          <a:p>
            <a:fld id="{EC42CC9F-AC0C-475C-86EC-8BEEEDCDB379}" type="slidenum">
              <a:rPr lang="zh-TW" altLang="en-US" smtClean="0"/>
              <a:t>24</a:t>
            </a:fld>
            <a:endParaRPr lang="zh-TW" altLang="en-US"/>
          </a:p>
        </p:txBody>
      </p:sp>
      <p:pic>
        <p:nvPicPr>
          <p:cNvPr id="4" name="圖片 3">
            <a:extLst>
              <a:ext uri="{FF2B5EF4-FFF2-40B4-BE49-F238E27FC236}">
                <a16:creationId xmlns:a16="http://schemas.microsoft.com/office/drawing/2014/main" id="{79FE87C3-F639-2593-3BC0-3CDD2854A97E}"/>
              </a:ext>
            </a:extLst>
          </p:cNvPr>
          <p:cNvPicPr>
            <a:picLocks noChangeAspect="1"/>
          </p:cNvPicPr>
          <p:nvPr/>
        </p:nvPicPr>
        <p:blipFill>
          <a:blip r:embed="rId3"/>
          <a:stretch>
            <a:fillRect/>
          </a:stretch>
        </p:blipFill>
        <p:spPr>
          <a:xfrm>
            <a:off x="2251842" y="1800000"/>
            <a:ext cx="7688317" cy="4320000"/>
          </a:xfrm>
          <a:prstGeom prst="rect">
            <a:avLst/>
          </a:prstGeom>
        </p:spPr>
      </p:pic>
      <p:sp>
        <p:nvSpPr>
          <p:cNvPr id="5" name="文字方塊 4">
            <a:extLst>
              <a:ext uri="{FF2B5EF4-FFF2-40B4-BE49-F238E27FC236}">
                <a16:creationId xmlns:a16="http://schemas.microsoft.com/office/drawing/2014/main" id="{8C0707B7-22DF-6BA8-C165-58618D4AFEBE}"/>
              </a:ext>
            </a:extLst>
          </p:cNvPr>
          <p:cNvSpPr txBox="1"/>
          <p:nvPr/>
        </p:nvSpPr>
        <p:spPr>
          <a:xfrm>
            <a:off x="4560964" y="6120000"/>
            <a:ext cx="3070071"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TW" sz="1800" b="0" i="0" u="none" strike="noStrike" kern="0" cap="none" noProof="0" dirty="0">
                <a:ln>
                  <a:noFill/>
                </a:ln>
                <a:solidFill>
                  <a:prstClr val="black"/>
                </a:solidFill>
                <a:effectLst/>
                <a:uLnTx/>
                <a:uFillTx/>
                <a:cs typeface="Calibri"/>
                <a:sym typeface="Calibri"/>
              </a:rPr>
              <a:t>Source: </a:t>
            </a:r>
            <a:r>
              <a:rPr lang="en-US" altLang="zh-TW" sz="1800" kern="0" dirty="0">
                <a:hlinkClick r:id="rId4"/>
              </a:rPr>
              <a:t>Digital 2024 Taiwan</a:t>
            </a:r>
            <a:endParaRPr lang="en-US" altLang="zh-TW" sz="1800" b="0" i="0" kern="0" dirty="0">
              <a:solidFill>
                <a:srgbClr val="FF0000"/>
              </a:solidFill>
              <a:effectLst/>
            </a:endParaRPr>
          </a:p>
        </p:txBody>
      </p:sp>
    </p:spTree>
    <p:extLst>
      <p:ext uri="{BB962C8B-B14F-4D97-AF65-F5344CB8AC3E}">
        <p14:creationId xmlns:p14="http://schemas.microsoft.com/office/powerpoint/2010/main" val="5110077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E689F9FB-0D6E-AE72-CE89-3279E79436A4}"/>
              </a:ext>
            </a:extLst>
          </p:cNvPr>
          <p:cNvSpPr>
            <a:spLocks noGrp="1"/>
          </p:cNvSpPr>
          <p:nvPr>
            <p:ph type="title"/>
          </p:nvPr>
        </p:nvSpPr>
        <p:spPr/>
        <p:txBody>
          <a:bodyPr/>
          <a:lstStyle/>
          <a:p>
            <a:r>
              <a:rPr lang="zh-TW" altLang="en-US" dirty="0"/>
              <a:t>台灣民眾每日上網花費時間數據統計</a:t>
            </a:r>
          </a:p>
        </p:txBody>
      </p:sp>
      <p:sp>
        <p:nvSpPr>
          <p:cNvPr id="3" name="投影片編號版面配置區 2">
            <a:extLst>
              <a:ext uri="{FF2B5EF4-FFF2-40B4-BE49-F238E27FC236}">
                <a16:creationId xmlns:a16="http://schemas.microsoft.com/office/drawing/2014/main" id="{0D9E80CA-6174-FB19-18AB-F9E005B3EF28}"/>
              </a:ext>
            </a:extLst>
          </p:cNvPr>
          <p:cNvSpPr>
            <a:spLocks noGrp="1"/>
          </p:cNvSpPr>
          <p:nvPr>
            <p:ph type="sldNum" sz="quarter" idx="12"/>
          </p:nvPr>
        </p:nvSpPr>
        <p:spPr/>
        <p:txBody>
          <a:bodyPr/>
          <a:lstStyle/>
          <a:p>
            <a:fld id="{EC42CC9F-AC0C-475C-86EC-8BEEEDCDB379}" type="slidenum">
              <a:rPr lang="zh-TW" altLang="en-US" smtClean="0"/>
              <a:t>25</a:t>
            </a:fld>
            <a:endParaRPr lang="zh-TW" altLang="en-US"/>
          </a:p>
        </p:txBody>
      </p:sp>
      <p:pic>
        <p:nvPicPr>
          <p:cNvPr id="5" name="圖片 3">
            <a:extLst>
              <a:ext uri="{FF2B5EF4-FFF2-40B4-BE49-F238E27FC236}">
                <a16:creationId xmlns:a16="http://schemas.microsoft.com/office/drawing/2014/main" id="{EAB8BBC6-C64D-2420-B8D1-3EC2697599BC}"/>
              </a:ext>
            </a:extLst>
          </p:cNvPr>
          <p:cNvPicPr>
            <a:picLocks noChangeAspect="1"/>
          </p:cNvPicPr>
          <p:nvPr/>
        </p:nvPicPr>
        <p:blipFill>
          <a:blip r:embed="rId3"/>
          <a:stretch>
            <a:fillRect/>
          </a:stretch>
        </p:blipFill>
        <p:spPr>
          <a:xfrm>
            <a:off x="2251842" y="1800000"/>
            <a:ext cx="7688317" cy="4320000"/>
          </a:xfrm>
          <a:prstGeom prst="rect">
            <a:avLst/>
          </a:prstGeom>
        </p:spPr>
      </p:pic>
      <p:sp>
        <p:nvSpPr>
          <p:cNvPr id="7" name="文字方塊 4">
            <a:extLst>
              <a:ext uri="{FF2B5EF4-FFF2-40B4-BE49-F238E27FC236}">
                <a16:creationId xmlns:a16="http://schemas.microsoft.com/office/drawing/2014/main" id="{A25BD5E2-4B3B-F647-0F45-EE9EAFD19642}"/>
              </a:ext>
            </a:extLst>
          </p:cNvPr>
          <p:cNvSpPr txBox="1"/>
          <p:nvPr/>
        </p:nvSpPr>
        <p:spPr>
          <a:xfrm>
            <a:off x="4560964" y="6120000"/>
            <a:ext cx="307007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TW" sz="1800" b="0" i="0" u="none" strike="noStrike" kern="0" cap="none" noProof="0" dirty="0">
                <a:ln>
                  <a:noFill/>
                </a:ln>
                <a:solidFill>
                  <a:prstClr val="black"/>
                </a:solidFill>
                <a:effectLst/>
                <a:uLnTx/>
                <a:uFillTx/>
                <a:cs typeface="Calibri"/>
                <a:sym typeface="Calibri"/>
              </a:rPr>
              <a:t>Source: </a:t>
            </a:r>
            <a:r>
              <a:rPr lang="en-US" altLang="zh-TW" sz="1800" kern="0" dirty="0">
                <a:hlinkClick r:id="rId4"/>
              </a:rPr>
              <a:t>Digital 2024 Taiwan</a:t>
            </a:r>
            <a:endParaRPr lang="en-US" altLang="zh-TW" sz="1800" b="0" i="0" kern="0" dirty="0">
              <a:solidFill>
                <a:srgbClr val="FF0000"/>
              </a:solidFill>
              <a:effectLst/>
            </a:endParaRPr>
          </a:p>
        </p:txBody>
      </p:sp>
    </p:spTree>
    <p:extLst>
      <p:ext uri="{BB962C8B-B14F-4D97-AF65-F5344CB8AC3E}">
        <p14:creationId xmlns:p14="http://schemas.microsoft.com/office/powerpoint/2010/main" val="16570409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E689F9FB-0D6E-AE72-CE89-3279E79436A4}"/>
              </a:ext>
            </a:extLst>
          </p:cNvPr>
          <p:cNvSpPr>
            <a:spLocks noGrp="1"/>
          </p:cNvSpPr>
          <p:nvPr>
            <p:ph type="title"/>
          </p:nvPr>
        </p:nvSpPr>
        <p:spPr/>
        <p:txBody>
          <a:bodyPr/>
          <a:lstStyle/>
          <a:p>
            <a:r>
              <a:rPr lang="zh-TW" altLang="en-US" dirty="0"/>
              <a:t>台灣民眾網路應用服務的使用率</a:t>
            </a:r>
          </a:p>
        </p:txBody>
      </p:sp>
      <p:sp>
        <p:nvSpPr>
          <p:cNvPr id="3" name="投影片編號版面配置區 2">
            <a:extLst>
              <a:ext uri="{FF2B5EF4-FFF2-40B4-BE49-F238E27FC236}">
                <a16:creationId xmlns:a16="http://schemas.microsoft.com/office/drawing/2014/main" id="{0D9E80CA-6174-FB19-18AB-F9E005B3EF28}"/>
              </a:ext>
            </a:extLst>
          </p:cNvPr>
          <p:cNvSpPr>
            <a:spLocks noGrp="1"/>
          </p:cNvSpPr>
          <p:nvPr>
            <p:ph type="sldNum" sz="quarter" idx="12"/>
          </p:nvPr>
        </p:nvSpPr>
        <p:spPr/>
        <p:txBody>
          <a:bodyPr/>
          <a:lstStyle/>
          <a:p>
            <a:fld id="{EC42CC9F-AC0C-475C-86EC-8BEEEDCDB379}" type="slidenum">
              <a:rPr lang="zh-TW" altLang="en-US" smtClean="0"/>
              <a:t>26</a:t>
            </a:fld>
            <a:endParaRPr lang="zh-TW" altLang="en-US"/>
          </a:p>
        </p:txBody>
      </p:sp>
      <p:pic>
        <p:nvPicPr>
          <p:cNvPr id="4" name="圖片 3">
            <a:extLst>
              <a:ext uri="{FF2B5EF4-FFF2-40B4-BE49-F238E27FC236}">
                <a16:creationId xmlns:a16="http://schemas.microsoft.com/office/drawing/2014/main" id="{7A043F9F-EE0C-C918-9FDA-47A1F7D125B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76000" y="1800000"/>
            <a:ext cx="8640000" cy="4323049"/>
          </a:xfrm>
          <a:prstGeom prst="rect">
            <a:avLst/>
          </a:prstGeom>
        </p:spPr>
      </p:pic>
      <p:sp>
        <p:nvSpPr>
          <p:cNvPr id="5" name="文字方塊 4">
            <a:extLst>
              <a:ext uri="{FF2B5EF4-FFF2-40B4-BE49-F238E27FC236}">
                <a16:creationId xmlns:a16="http://schemas.microsoft.com/office/drawing/2014/main" id="{0AA2F666-F47A-95E1-FA69-B83BBAD50839}"/>
              </a:ext>
            </a:extLst>
          </p:cNvPr>
          <p:cNvSpPr txBox="1"/>
          <p:nvPr/>
        </p:nvSpPr>
        <p:spPr>
          <a:xfrm>
            <a:off x="4278836" y="6120000"/>
            <a:ext cx="3634328"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TW" sz="1800" b="0" i="0" u="none" strike="noStrike" kern="0" cap="none" noProof="0" dirty="0">
                <a:ln>
                  <a:noFill/>
                </a:ln>
                <a:solidFill>
                  <a:prstClr val="black"/>
                </a:solidFill>
                <a:effectLst/>
                <a:uLnTx/>
                <a:uFillTx/>
                <a:cs typeface="Calibri"/>
                <a:sym typeface="Calibri"/>
              </a:rPr>
              <a:t>Source: </a:t>
            </a:r>
            <a:r>
              <a:rPr lang="en-US" altLang="zh-TW" sz="1800" kern="0" dirty="0">
                <a:hlinkClick r:id="rId4"/>
              </a:rPr>
              <a:t>2023</a:t>
            </a:r>
            <a:r>
              <a:rPr lang="zh-TW" altLang="en-US" sz="1800" kern="0" dirty="0">
                <a:hlinkClick r:id="rId4"/>
              </a:rPr>
              <a:t>年台灣網路調查報告</a:t>
            </a:r>
            <a:endParaRPr lang="en-US" altLang="zh-TW" sz="1800" b="0" i="0" kern="0" dirty="0">
              <a:solidFill>
                <a:srgbClr val="FF0000"/>
              </a:solidFill>
              <a:effectLst/>
            </a:endParaRPr>
          </a:p>
        </p:txBody>
      </p:sp>
    </p:spTree>
    <p:extLst>
      <p:ext uri="{BB962C8B-B14F-4D97-AF65-F5344CB8AC3E}">
        <p14:creationId xmlns:p14="http://schemas.microsoft.com/office/powerpoint/2010/main" val="39198680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0F263D-7695-75C0-8C8D-159817DC60CA}"/>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6198F170-7DA5-23E9-0D39-25E49886F434}"/>
              </a:ext>
            </a:extLst>
          </p:cNvPr>
          <p:cNvSpPr>
            <a:spLocks noGrp="1"/>
          </p:cNvSpPr>
          <p:nvPr>
            <p:ph type="title"/>
          </p:nvPr>
        </p:nvSpPr>
        <p:spPr/>
        <p:txBody>
          <a:bodyPr/>
          <a:lstStyle/>
          <a:p>
            <a:r>
              <a:rPr lang="en-US" altLang="zh-TW" dirty="0"/>
              <a:t>Introduction to Cellular/Mobile Networks</a:t>
            </a:r>
            <a:br>
              <a:rPr lang="en-US" altLang="zh-TW" dirty="0"/>
            </a:br>
            <a:r>
              <a:rPr lang="en-US" altLang="zh-TW" dirty="0"/>
              <a:t>-- Mobile Networks from GSM to 5G NR</a:t>
            </a:r>
            <a:endParaRPr lang="zh-TW" altLang="en-US" dirty="0"/>
          </a:p>
        </p:txBody>
      </p:sp>
      <p:sp>
        <p:nvSpPr>
          <p:cNvPr id="3" name="投影片編號版面配置區 2">
            <a:extLst>
              <a:ext uri="{FF2B5EF4-FFF2-40B4-BE49-F238E27FC236}">
                <a16:creationId xmlns:a16="http://schemas.microsoft.com/office/drawing/2014/main" id="{61D1846F-0FC6-812E-E586-E05866BCA9EC}"/>
              </a:ext>
            </a:extLst>
          </p:cNvPr>
          <p:cNvSpPr>
            <a:spLocks noGrp="1"/>
          </p:cNvSpPr>
          <p:nvPr>
            <p:ph type="sldNum" sz="quarter" idx="12"/>
          </p:nvPr>
        </p:nvSpPr>
        <p:spPr/>
        <p:txBody>
          <a:bodyPr/>
          <a:lstStyle/>
          <a:p>
            <a:fld id="{EC42CC9F-AC0C-475C-86EC-8BEEEDCDB379}" type="slidenum">
              <a:rPr lang="zh-TW" altLang="en-US" smtClean="0"/>
              <a:t>27</a:t>
            </a:fld>
            <a:endParaRPr lang="zh-TW" altLang="en-US"/>
          </a:p>
        </p:txBody>
      </p:sp>
      <p:pic>
        <p:nvPicPr>
          <p:cNvPr id="78" name="圖片 3">
            <a:extLst>
              <a:ext uri="{FF2B5EF4-FFF2-40B4-BE49-F238E27FC236}">
                <a16:creationId xmlns:a16="http://schemas.microsoft.com/office/drawing/2014/main" id="{BA7E8B1D-23BD-AB6E-7640-313119068A38}"/>
              </a:ext>
            </a:extLst>
          </p:cNvPr>
          <p:cNvPicPr>
            <a:picLocks noChangeAspect="1"/>
          </p:cNvPicPr>
          <p:nvPr/>
        </p:nvPicPr>
        <p:blipFill>
          <a:blip r:embed="rId2"/>
          <a:stretch>
            <a:fillRect/>
          </a:stretch>
        </p:blipFill>
        <p:spPr>
          <a:xfrm>
            <a:off x="1602859" y="1800000"/>
            <a:ext cx="8986283" cy="4255377"/>
          </a:xfrm>
          <a:prstGeom prst="rect">
            <a:avLst/>
          </a:prstGeom>
        </p:spPr>
      </p:pic>
    </p:spTree>
    <p:extLst>
      <p:ext uri="{BB962C8B-B14F-4D97-AF65-F5344CB8AC3E}">
        <p14:creationId xmlns:p14="http://schemas.microsoft.com/office/powerpoint/2010/main" val="8909791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57C17E7B-B0C4-8C07-6D2B-4B435FA22A9B}"/>
              </a:ext>
            </a:extLst>
          </p:cNvPr>
          <p:cNvSpPr>
            <a:spLocks noGrp="1"/>
          </p:cNvSpPr>
          <p:nvPr>
            <p:ph type="title"/>
          </p:nvPr>
        </p:nvSpPr>
        <p:spPr/>
        <p:txBody>
          <a:bodyPr/>
          <a:lstStyle/>
          <a:p>
            <a:r>
              <a:rPr lang="en-US" altLang="zh-TW" dirty="0"/>
              <a:t>Introduction to Cellular/Mobile Networks</a:t>
            </a:r>
            <a:br>
              <a:rPr lang="en-US" altLang="zh-TW" dirty="0"/>
            </a:br>
            <a:r>
              <a:rPr lang="en-US" altLang="zh-TW" dirty="0"/>
              <a:t>-- Mobile Networks from GSM to 5G NR (Cont.)</a:t>
            </a:r>
            <a:endParaRPr lang="zh-TW" altLang="en-US" dirty="0"/>
          </a:p>
        </p:txBody>
      </p:sp>
      <p:sp>
        <p:nvSpPr>
          <p:cNvPr id="3" name="內容版面配置區 2">
            <a:extLst>
              <a:ext uri="{FF2B5EF4-FFF2-40B4-BE49-F238E27FC236}">
                <a16:creationId xmlns:a16="http://schemas.microsoft.com/office/drawing/2014/main" id="{18CBAC35-20D6-4181-915F-8E22F38BE7E6}"/>
              </a:ext>
            </a:extLst>
          </p:cNvPr>
          <p:cNvSpPr>
            <a:spLocks noGrp="1"/>
          </p:cNvSpPr>
          <p:nvPr>
            <p:ph idx="1"/>
          </p:nvPr>
        </p:nvSpPr>
        <p:spPr/>
        <p:txBody>
          <a:bodyPr/>
          <a:lstStyle/>
          <a:p>
            <a:r>
              <a:rPr lang="en-US" altLang="zh-TW" sz="1800" dirty="0"/>
              <a:t>GSM: developed to carry real time services, in a circuit switched manner </a:t>
            </a:r>
          </a:p>
          <a:p>
            <a:r>
              <a:rPr lang="en-US" altLang="zh-TW" sz="1800" dirty="0"/>
              <a:t>GPRS: the first step towards an IP based packet switched solution</a:t>
            </a:r>
          </a:p>
          <a:p>
            <a:pPr lvl="1"/>
            <a:r>
              <a:rPr lang="en-US" altLang="zh-TW" sz="1600" dirty="0"/>
              <a:t>Using the same air interface and access method, TDMA (Time Division Multiple Access)</a:t>
            </a:r>
          </a:p>
          <a:p>
            <a:r>
              <a:rPr lang="en-US" altLang="zh-TW" sz="1800" dirty="0"/>
              <a:t>UMTS: 3G standard based on GSM</a:t>
            </a:r>
          </a:p>
          <a:p>
            <a:pPr lvl="1"/>
            <a:r>
              <a:rPr lang="en-US" altLang="zh-TW" sz="1600" dirty="0"/>
              <a:t>Developing UTRAN and WCDMA</a:t>
            </a:r>
          </a:p>
          <a:p>
            <a:r>
              <a:rPr lang="en-US" altLang="zh-TW" sz="1800" dirty="0"/>
              <a:t>EPS (Evolved Packet System): purely IP based</a:t>
            </a:r>
          </a:p>
          <a:p>
            <a:pPr lvl="1"/>
            <a:r>
              <a:rPr lang="en-US" altLang="zh-TW" sz="1600" dirty="0"/>
              <a:t>A flat, all-IP architecture with separation of control plane and user plane traffic</a:t>
            </a:r>
          </a:p>
          <a:p>
            <a:pPr lvl="1"/>
            <a:r>
              <a:rPr lang="en-US" altLang="zh-TW" sz="1600" dirty="0"/>
              <a:t>Composed with E-UTRAN/LTE and packet-switched EPC (Evolved Packet Core)</a:t>
            </a:r>
          </a:p>
          <a:p>
            <a:r>
              <a:rPr lang="en-US" altLang="zh-TW" sz="1800" b="1" dirty="0">
                <a:solidFill>
                  <a:srgbClr val="FF0000"/>
                </a:solidFill>
              </a:rPr>
              <a:t>5GS</a:t>
            </a:r>
            <a:r>
              <a:rPr lang="en-US" altLang="zh-TW" sz="1800" dirty="0"/>
              <a:t>: Service-based Architecture and Network Slicing</a:t>
            </a:r>
          </a:p>
          <a:p>
            <a:pPr lvl="1"/>
            <a:r>
              <a:rPr lang="en-US" altLang="zh-TW" sz="1600" dirty="0"/>
              <a:t>Architecture elements are defined as network functions</a:t>
            </a:r>
          </a:p>
          <a:p>
            <a:pPr lvl="2"/>
            <a:r>
              <a:rPr lang="en-US" altLang="zh-TW" sz="1400" dirty="0"/>
              <a:t>Principles like modularity, reusability and self-containment of network functions</a:t>
            </a:r>
          </a:p>
          <a:p>
            <a:pPr lvl="1"/>
            <a:r>
              <a:rPr lang="en-US" altLang="zh-TW" sz="1600" dirty="0"/>
              <a:t>Allows for controlled composition of a PLMN from the specified network functions with their specifics and  provided services that are required for a specific usage scenario</a:t>
            </a:r>
          </a:p>
          <a:p>
            <a:endParaRPr lang="zh-TW" altLang="en-US" sz="1800" dirty="0"/>
          </a:p>
        </p:txBody>
      </p:sp>
      <p:sp>
        <p:nvSpPr>
          <p:cNvPr id="4" name="投影片編號版面配置區 3">
            <a:extLst>
              <a:ext uri="{FF2B5EF4-FFF2-40B4-BE49-F238E27FC236}">
                <a16:creationId xmlns:a16="http://schemas.microsoft.com/office/drawing/2014/main" id="{9935E0D1-257D-BFEC-4409-29412A92AB66}"/>
              </a:ext>
            </a:extLst>
          </p:cNvPr>
          <p:cNvSpPr>
            <a:spLocks noGrp="1"/>
          </p:cNvSpPr>
          <p:nvPr>
            <p:ph type="sldNum" sz="quarter" idx="12"/>
          </p:nvPr>
        </p:nvSpPr>
        <p:spPr/>
        <p:txBody>
          <a:bodyPr/>
          <a:lstStyle/>
          <a:p>
            <a:fld id="{EC42CC9F-AC0C-475C-86EC-8BEEEDCDB379}" type="slidenum">
              <a:rPr lang="zh-TW" altLang="en-US" smtClean="0"/>
              <a:t>28</a:t>
            </a:fld>
            <a:endParaRPr lang="zh-TW" altLang="en-US"/>
          </a:p>
        </p:txBody>
      </p:sp>
    </p:spTree>
    <p:extLst>
      <p:ext uri="{BB962C8B-B14F-4D97-AF65-F5344CB8AC3E}">
        <p14:creationId xmlns:p14="http://schemas.microsoft.com/office/powerpoint/2010/main" val="10806451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ACECB9-4B5C-D7E6-1419-EB5BD3D31951}"/>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57E8BFF9-189E-5F93-E3B3-A7773E70B509}"/>
              </a:ext>
            </a:extLst>
          </p:cNvPr>
          <p:cNvSpPr>
            <a:spLocks noGrp="1"/>
          </p:cNvSpPr>
          <p:nvPr>
            <p:ph type="title"/>
          </p:nvPr>
        </p:nvSpPr>
        <p:spPr/>
        <p:txBody>
          <a:bodyPr/>
          <a:lstStyle/>
          <a:p>
            <a:r>
              <a:rPr lang="en-US" altLang="zh-TW" b="1" dirty="0"/>
              <a:t>Outline</a:t>
            </a:r>
            <a:endParaRPr lang="zh-TW" altLang="en-US" b="1" dirty="0"/>
          </a:p>
        </p:txBody>
      </p:sp>
      <p:sp>
        <p:nvSpPr>
          <p:cNvPr id="3" name="內容版面配置區 2">
            <a:extLst>
              <a:ext uri="{FF2B5EF4-FFF2-40B4-BE49-F238E27FC236}">
                <a16:creationId xmlns:a16="http://schemas.microsoft.com/office/drawing/2014/main" id="{700EC67C-80D8-8759-0EEC-6A087224568C}"/>
              </a:ext>
            </a:extLst>
          </p:cNvPr>
          <p:cNvSpPr>
            <a:spLocks noGrp="1"/>
          </p:cNvSpPr>
          <p:nvPr>
            <p:ph idx="1"/>
          </p:nvPr>
        </p:nvSpPr>
        <p:spPr/>
        <p:txBody>
          <a:bodyPr/>
          <a:lstStyle/>
          <a:p>
            <a:pPr marL="228600" lvl="0" indent="-228600" algn="l" rtl="0">
              <a:spcBef>
                <a:spcPts val="0"/>
              </a:spcBef>
              <a:spcAft>
                <a:spcPts val="0"/>
              </a:spcAft>
              <a:buClr>
                <a:srgbClr val="7F7F7F"/>
              </a:buClr>
              <a:buSzPct val="100000"/>
              <a:buChar char="•"/>
            </a:pPr>
            <a:r>
              <a:rPr lang="en-US" altLang="zh-TW" sz="2400" dirty="0">
                <a:solidFill>
                  <a:srgbClr val="7F7F7F"/>
                </a:solidFill>
              </a:rPr>
              <a:t>Introduction to Cellular/Mobile Networks</a:t>
            </a:r>
          </a:p>
          <a:p>
            <a:pPr>
              <a:spcBef>
                <a:spcPts val="0"/>
              </a:spcBef>
              <a:buClr>
                <a:srgbClr val="7F7F7F"/>
              </a:buClr>
              <a:buSzPct val="100000"/>
            </a:pPr>
            <a:r>
              <a:rPr lang="en-US" altLang="zh-TW" sz="2400" dirty="0"/>
              <a:t>Overview of 5G</a:t>
            </a:r>
            <a:endParaRPr lang="en-US" altLang="zh-TW" dirty="0"/>
          </a:p>
          <a:p>
            <a:pPr lvl="1" indent="-228600" algn="l" rtl="0">
              <a:spcBef>
                <a:spcPts val="0"/>
              </a:spcBef>
              <a:spcAft>
                <a:spcPts val="0"/>
              </a:spcAft>
              <a:buClr>
                <a:srgbClr val="7F7F7F"/>
              </a:buClr>
              <a:buSzPct val="100000"/>
              <a:buChar char="•"/>
            </a:pPr>
            <a:r>
              <a:rPr lang="en-US" altLang="zh-TW" sz="2000" dirty="0"/>
              <a:t>ITU-R IMT-2020 Requirements</a:t>
            </a:r>
            <a:endParaRPr lang="en-US" altLang="zh-TW" dirty="0"/>
          </a:p>
          <a:p>
            <a:pPr lvl="1" indent="-228600" algn="l" rtl="0">
              <a:spcBef>
                <a:spcPts val="0"/>
              </a:spcBef>
              <a:spcAft>
                <a:spcPts val="0"/>
              </a:spcAft>
              <a:buClr>
                <a:srgbClr val="7F7F7F"/>
              </a:buClr>
              <a:buSzPct val="100000"/>
              <a:buChar char="•"/>
            </a:pPr>
            <a:r>
              <a:rPr lang="en-US" altLang="zh-TW" sz="2000" dirty="0"/>
              <a:t>Features of 5G</a:t>
            </a:r>
            <a:endParaRPr lang="en-US" altLang="zh-TW" dirty="0"/>
          </a:p>
          <a:p>
            <a:pPr lvl="1" indent="-228600" algn="l" rtl="0">
              <a:spcBef>
                <a:spcPts val="0"/>
              </a:spcBef>
              <a:spcAft>
                <a:spcPts val="0"/>
              </a:spcAft>
              <a:buClr>
                <a:srgbClr val="7F7F7F"/>
              </a:buClr>
              <a:buSzPct val="100000"/>
              <a:buChar char="•"/>
            </a:pPr>
            <a:r>
              <a:rPr lang="en-US" altLang="zh-TW" sz="2000" dirty="0"/>
              <a:t>3GPP Standardization</a:t>
            </a:r>
            <a:endParaRPr lang="en-US" altLang="zh-TW" dirty="0"/>
          </a:p>
          <a:p>
            <a:pPr marL="228600" lvl="0" indent="-228600" algn="l" rtl="0">
              <a:spcBef>
                <a:spcPts val="0"/>
              </a:spcBef>
              <a:spcAft>
                <a:spcPts val="0"/>
              </a:spcAft>
              <a:buClr>
                <a:srgbClr val="7F7F7F"/>
              </a:buClr>
              <a:buSzPct val="100000"/>
              <a:buChar char="•"/>
            </a:pPr>
            <a:r>
              <a:rPr lang="en-US" altLang="zh-TW" sz="2400" dirty="0">
                <a:solidFill>
                  <a:srgbClr val="7F7F7F"/>
                </a:solidFill>
              </a:rPr>
              <a:t>Introduction to 3GPP 5G Specifications</a:t>
            </a:r>
          </a:p>
          <a:p>
            <a:pPr lvl="1">
              <a:spcBef>
                <a:spcPts val="0"/>
              </a:spcBef>
              <a:buClr>
                <a:srgbClr val="7F7F7F"/>
              </a:buClr>
              <a:buSzPct val="100000"/>
            </a:pPr>
            <a:r>
              <a:rPr lang="en-US" altLang="zh-TW" dirty="0">
                <a:solidFill>
                  <a:srgbClr val="7F7F7F"/>
                </a:solidFill>
              </a:rPr>
              <a:t>5G Requirements and Key Performance Indicators</a:t>
            </a:r>
          </a:p>
          <a:p>
            <a:pPr lvl="1">
              <a:spcBef>
                <a:spcPts val="0"/>
              </a:spcBef>
              <a:buClr>
                <a:srgbClr val="7F7F7F"/>
              </a:buClr>
              <a:buSzPct val="100000"/>
            </a:pPr>
            <a:r>
              <a:rPr lang="en-US" altLang="zh-TW" dirty="0">
                <a:solidFill>
                  <a:srgbClr val="7F7F7F"/>
                </a:solidFill>
              </a:rPr>
              <a:t>The 5G System Architecture</a:t>
            </a:r>
          </a:p>
          <a:p>
            <a:pPr lvl="1">
              <a:spcBef>
                <a:spcPts val="0"/>
              </a:spcBef>
              <a:buClr>
                <a:srgbClr val="7F7F7F"/>
              </a:buClr>
              <a:buSzPct val="100000"/>
            </a:pPr>
            <a:r>
              <a:rPr lang="en-US" altLang="zh-TW" dirty="0">
                <a:solidFill>
                  <a:srgbClr val="7F7F7F"/>
                </a:solidFill>
              </a:rPr>
              <a:t>5G NR Radio Interface</a:t>
            </a:r>
          </a:p>
          <a:p>
            <a:pPr lvl="1">
              <a:spcBef>
                <a:spcPts val="0"/>
              </a:spcBef>
              <a:buClr>
                <a:srgbClr val="7F7F7F"/>
              </a:buClr>
              <a:buSzPct val="100000"/>
            </a:pPr>
            <a:r>
              <a:rPr lang="en-US" altLang="zh-TW" dirty="0">
                <a:solidFill>
                  <a:srgbClr val="7F7F7F"/>
                </a:solidFill>
              </a:rPr>
              <a:t>5G Radio Access Network (NG-RAN)</a:t>
            </a:r>
          </a:p>
          <a:p>
            <a:pPr lvl="1">
              <a:spcBef>
                <a:spcPts val="0"/>
              </a:spcBef>
              <a:buClr>
                <a:srgbClr val="7F7F7F"/>
              </a:buClr>
              <a:buSzPct val="100000"/>
            </a:pPr>
            <a:r>
              <a:rPr lang="en-US" altLang="zh-TW" dirty="0">
                <a:solidFill>
                  <a:srgbClr val="7F7F7F"/>
                </a:solidFill>
              </a:rPr>
              <a:t>5G Core Network</a:t>
            </a:r>
          </a:p>
        </p:txBody>
      </p:sp>
      <p:sp>
        <p:nvSpPr>
          <p:cNvPr id="4" name="投影片編號版面配置區 3">
            <a:extLst>
              <a:ext uri="{FF2B5EF4-FFF2-40B4-BE49-F238E27FC236}">
                <a16:creationId xmlns:a16="http://schemas.microsoft.com/office/drawing/2014/main" id="{EC0FD47E-4EDF-1DED-A089-DCD366020831}"/>
              </a:ext>
            </a:extLst>
          </p:cNvPr>
          <p:cNvSpPr>
            <a:spLocks noGrp="1"/>
          </p:cNvSpPr>
          <p:nvPr>
            <p:ph type="sldNum" sz="quarter" idx="12"/>
          </p:nvPr>
        </p:nvSpPr>
        <p:spPr/>
        <p:txBody>
          <a:bodyPr/>
          <a:lstStyle/>
          <a:p>
            <a:fld id="{EC42CC9F-AC0C-475C-86EC-8BEEEDCDB379}" type="slidenum">
              <a:rPr lang="zh-TW" altLang="en-US" smtClean="0"/>
              <a:t>29</a:t>
            </a:fld>
            <a:endParaRPr lang="zh-TW" altLang="en-US"/>
          </a:p>
        </p:txBody>
      </p:sp>
    </p:spTree>
    <p:extLst>
      <p:ext uri="{BB962C8B-B14F-4D97-AF65-F5344CB8AC3E}">
        <p14:creationId xmlns:p14="http://schemas.microsoft.com/office/powerpoint/2010/main" val="32800666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ABEED5C-8216-655A-E7ED-9A8B7248103B}"/>
              </a:ext>
            </a:extLst>
          </p:cNvPr>
          <p:cNvSpPr>
            <a:spLocks noGrp="1"/>
          </p:cNvSpPr>
          <p:nvPr>
            <p:ph type="title"/>
          </p:nvPr>
        </p:nvSpPr>
        <p:spPr/>
        <p:txBody>
          <a:bodyPr/>
          <a:lstStyle/>
          <a:p>
            <a:pPr lvl="0"/>
            <a:r>
              <a:rPr lang="en-US" altLang="zh-TW" dirty="0"/>
              <a:t>Introduction to Cellular/Mobile Networks</a:t>
            </a:r>
            <a:br>
              <a:rPr lang="en-US" altLang="zh-TW" dirty="0"/>
            </a:br>
            <a:r>
              <a:rPr lang="en-US" altLang="zh-TW" dirty="0" smtClean="0"/>
              <a:t>--Mobile </a:t>
            </a:r>
            <a:r>
              <a:rPr lang="en-US" altLang="zh-TW" dirty="0"/>
              <a:t>Phone Generations (1)</a:t>
            </a:r>
            <a:endParaRPr lang="zh-TW" altLang="en-US" dirty="0"/>
          </a:p>
        </p:txBody>
      </p:sp>
      <p:sp>
        <p:nvSpPr>
          <p:cNvPr id="3" name="投影片編號版面配置區 2">
            <a:extLst>
              <a:ext uri="{FF2B5EF4-FFF2-40B4-BE49-F238E27FC236}">
                <a16:creationId xmlns:a16="http://schemas.microsoft.com/office/drawing/2014/main" id="{C83678F5-41CC-6EAC-7D0A-D843512C532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42CC9F-AC0C-475C-86EC-8BEEEDCDB379}" type="slidenum">
              <a:rPr kumimoji="0" lang="zh-TW" altLang="en-US" sz="1600" b="0" i="0" u="none" strike="noStrike" kern="0" cap="none" spc="0" normalizeH="0" baseline="0" noProof="0" smtClean="0">
                <a:ln>
                  <a:noFill/>
                </a:ln>
                <a:solidFill>
                  <a:prstClr val="black"/>
                </a:solidFill>
                <a:effectLst/>
                <a:uLnTx/>
                <a:uFillTx/>
                <a:latin typeface="Arial"/>
                <a:ea typeface="微軟正黑體"/>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TW" altLang="en-US" sz="1600" b="0" i="0" u="none" strike="noStrike" kern="0" cap="none" spc="0" normalizeH="0" baseline="0" noProof="0" dirty="0">
              <a:ln>
                <a:noFill/>
              </a:ln>
              <a:solidFill>
                <a:prstClr val="black"/>
              </a:solidFill>
              <a:effectLst/>
              <a:uLnTx/>
              <a:uFillTx/>
              <a:latin typeface="Arial"/>
              <a:ea typeface="微軟正黑體"/>
              <a:cs typeface="+mn-cs"/>
            </a:endParaRPr>
          </a:p>
        </p:txBody>
      </p:sp>
      <p:graphicFrame>
        <p:nvGraphicFramePr>
          <p:cNvPr id="4" name="表格 3">
            <a:extLst>
              <a:ext uri="{FF2B5EF4-FFF2-40B4-BE49-F238E27FC236}">
                <a16:creationId xmlns:a16="http://schemas.microsoft.com/office/drawing/2014/main" id="{66BF9E46-4F7F-0A63-42C7-540E63C4DE7E}"/>
              </a:ext>
            </a:extLst>
          </p:cNvPr>
          <p:cNvGraphicFramePr>
            <a:graphicFrameLocks noGrp="1"/>
          </p:cNvGraphicFramePr>
          <p:nvPr>
            <p:extLst>
              <p:ext uri="{D42A27DB-BD31-4B8C-83A1-F6EECF244321}">
                <p14:modId xmlns:p14="http://schemas.microsoft.com/office/powerpoint/2010/main" val="2453381808"/>
              </p:ext>
            </p:extLst>
          </p:nvPr>
        </p:nvGraphicFramePr>
        <p:xfrm>
          <a:off x="720725" y="1800225"/>
          <a:ext cx="10620000" cy="3870960"/>
        </p:xfrm>
        <a:graphic>
          <a:graphicData uri="http://schemas.openxmlformats.org/drawingml/2006/table">
            <a:tbl>
              <a:tblPr>
                <a:noFill/>
              </a:tblPr>
              <a:tblGrid>
                <a:gridCol w="2700000">
                  <a:extLst>
                    <a:ext uri="{9D8B030D-6E8A-4147-A177-3AD203B41FA5}">
                      <a16:colId xmlns:a16="http://schemas.microsoft.com/office/drawing/2014/main" val="3610239277"/>
                    </a:ext>
                  </a:extLst>
                </a:gridCol>
                <a:gridCol w="2160000">
                  <a:extLst>
                    <a:ext uri="{9D8B030D-6E8A-4147-A177-3AD203B41FA5}">
                      <a16:colId xmlns:a16="http://schemas.microsoft.com/office/drawing/2014/main" val="1296206294"/>
                    </a:ext>
                  </a:extLst>
                </a:gridCol>
                <a:gridCol w="5760000">
                  <a:extLst>
                    <a:ext uri="{9D8B030D-6E8A-4147-A177-3AD203B41FA5}">
                      <a16:colId xmlns:a16="http://schemas.microsoft.com/office/drawing/2014/main" val="3199105834"/>
                    </a:ext>
                  </a:extLst>
                </a:gridCol>
              </a:tblGrid>
              <a:tr h="198120">
                <a:tc rowSpan="2">
                  <a:txBody>
                    <a:bodyPr/>
                    <a:lstStyle/>
                    <a:p>
                      <a:pPr marL="0" marR="0" lvl="0" indent="0" algn="r" rtl="0">
                        <a:spcBef>
                          <a:spcPts val="0"/>
                        </a:spcBef>
                        <a:spcAft>
                          <a:spcPts val="0"/>
                        </a:spcAft>
                        <a:buNone/>
                      </a:pPr>
                      <a:r>
                        <a:rPr lang="en-US" sz="2000" u="none" strike="noStrike" kern="0" cap="none" baseline="0" dirty="0">
                          <a:latin typeface="+mn-lt"/>
                          <a:ea typeface="+mn-ea"/>
                        </a:rPr>
                        <a:t>1G (1979)</a:t>
                      </a:r>
                      <a:endParaRPr sz="2000" b="0" i="0" u="none" strike="noStrike" kern="0" cap="none" baseline="0" dirty="0">
                        <a:solidFill>
                          <a:srgbClr val="000000"/>
                        </a:solidFill>
                        <a:latin typeface="+mn-lt"/>
                        <a:ea typeface="+mn-ea"/>
                        <a:cs typeface="PMingLiu"/>
                        <a:sym typeface="PMingLiu"/>
                      </a:endParaRPr>
                    </a:p>
                  </a:txBody>
                  <a:tcPr marL="45720" marR="4572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AMPS family</a:t>
                      </a:r>
                      <a:endParaRPr sz="2000" b="0" i="0" u="none" strike="noStrike" kern="0" cap="none" baseline="0" dirty="0">
                        <a:solidFill>
                          <a:srgbClr val="000000"/>
                        </a:solidFill>
                        <a:latin typeface="+mn-lt"/>
                        <a:ea typeface="+mn-ea"/>
                        <a:cs typeface="PMingLiu"/>
                        <a:sym typeface="PMingLiu"/>
                      </a:endParaRPr>
                    </a:p>
                  </a:txBody>
                  <a:tcPr marL="45720" marR="45720" anchor="ctr">
                    <a:lnL w="12700" cap="flat" cmpd="sng">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AMPS - N-AMPS, TACS - ETACS</a:t>
                      </a:r>
                      <a:endParaRPr sz="2000" b="0" i="0" u="none" strike="noStrike" kern="0" cap="none" baseline="0" dirty="0">
                        <a:solidFill>
                          <a:srgbClr val="000000"/>
                        </a:solidFill>
                        <a:latin typeface="+mn-lt"/>
                        <a:ea typeface="+mn-ea"/>
                        <a:cs typeface="PMingLiu"/>
                        <a:sym typeface="PMingLiu"/>
                      </a:endParaRPr>
                    </a:p>
                  </a:txBody>
                  <a:tcPr marL="45720" marR="45720" anchor="ctr">
                    <a:lnL w="12700" cap="flat" cmpd="sng" algn="ctr">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extLst>
                  <a:ext uri="{0D108BD9-81ED-4DB2-BD59-A6C34878D82A}">
                    <a16:rowId xmlns:a16="http://schemas.microsoft.com/office/drawing/2014/main" val="1773480886"/>
                  </a:ext>
                </a:extLst>
              </a:tr>
              <a:tr h="198120">
                <a:tc vMerge="1">
                  <a:txBody>
                    <a:bodyPr/>
                    <a:lstStyle/>
                    <a:p>
                      <a:endParaRPr lang="zh-TW" altLang="en-US"/>
                    </a:p>
                  </a:txBody>
                  <a:tcPr/>
                </a:tc>
                <a:tc>
                  <a:txBody>
                    <a:bodyPr/>
                    <a:lstStyle/>
                    <a:p>
                      <a:pPr marL="0" marR="0" lvl="0" indent="0" algn="r"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Other</a:t>
                      </a:r>
                      <a:endParaRPr sz="2000" b="0" i="0" u="none" strike="noStrike" kern="0" cap="none" baseline="0" dirty="0">
                        <a:solidFill>
                          <a:srgbClr val="000000"/>
                        </a:solidFill>
                        <a:latin typeface="+mn-lt"/>
                        <a:ea typeface="+mn-ea"/>
                        <a:cs typeface="PMingLiu"/>
                        <a:sym typeface="PMingLiu"/>
                      </a:endParaRPr>
                    </a:p>
                  </a:txBody>
                  <a:tcPr marL="45720" marR="4572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NMT, C-450, </a:t>
                      </a:r>
                      <a:r>
                        <a:rPr lang="en-US" sz="2000" b="0" i="0" u="none" strike="noStrike" kern="0" cap="none" baseline="0" dirty="0" err="1">
                          <a:solidFill>
                            <a:srgbClr val="000000"/>
                          </a:solidFill>
                          <a:latin typeface="+mn-lt"/>
                          <a:ea typeface="+mn-ea"/>
                          <a:cs typeface="PMingLiu"/>
                          <a:sym typeface="PMingLiu"/>
                        </a:rPr>
                        <a:t>Hicap</a:t>
                      </a:r>
                      <a:r>
                        <a:rPr lang="en-US" sz="2000" b="0" i="0" u="none" strike="noStrike" kern="0" cap="none" baseline="0" dirty="0">
                          <a:solidFill>
                            <a:srgbClr val="000000"/>
                          </a:solidFill>
                          <a:latin typeface="+mn-lt"/>
                          <a:ea typeface="+mn-ea"/>
                          <a:cs typeface="PMingLiu"/>
                          <a:sym typeface="PMingLiu"/>
                        </a:rPr>
                        <a:t>, </a:t>
                      </a:r>
                      <a:r>
                        <a:rPr lang="en-US" sz="2000" b="0" i="0" u="none" strike="noStrike" kern="0" cap="none" baseline="0" dirty="0" err="1">
                          <a:solidFill>
                            <a:srgbClr val="000000"/>
                          </a:solidFill>
                          <a:latin typeface="+mn-lt"/>
                          <a:ea typeface="+mn-ea"/>
                          <a:cs typeface="PMingLiu"/>
                          <a:sym typeface="PMingLiu"/>
                        </a:rPr>
                        <a:t>Mobitex</a:t>
                      </a:r>
                      <a:r>
                        <a:rPr lang="en-US" sz="2000" b="0" i="0" u="none" strike="noStrike" kern="0" cap="none" baseline="0" dirty="0">
                          <a:solidFill>
                            <a:srgbClr val="000000"/>
                          </a:solidFill>
                          <a:latin typeface="+mn-lt"/>
                          <a:ea typeface="+mn-ea"/>
                          <a:cs typeface="PMingLiu"/>
                          <a:sym typeface="PMingLiu"/>
                        </a:rPr>
                        <a:t>, </a:t>
                      </a:r>
                      <a:r>
                        <a:rPr lang="en-US" sz="2000" b="0" i="0" u="none" strike="noStrike" kern="0" cap="none" baseline="0" dirty="0" err="1">
                          <a:solidFill>
                            <a:srgbClr val="000000"/>
                          </a:solidFill>
                          <a:latin typeface="+mn-lt"/>
                          <a:ea typeface="+mn-ea"/>
                          <a:cs typeface="PMingLiu"/>
                          <a:sym typeface="PMingLiu"/>
                        </a:rPr>
                        <a:t>DataTAC</a:t>
                      </a:r>
                      <a:r>
                        <a:rPr lang="en-US" sz="2000" b="0" i="0" u="none" strike="noStrike" kern="0" cap="none" baseline="0" dirty="0">
                          <a:solidFill>
                            <a:srgbClr val="000000"/>
                          </a:solidFill>
                          <a:latin typeface="+mn-lt"/>
                          <a:ea typeface="+mn-ea"/>
                          <a:cs typeface="PMingLiu"/>
                          <a:sym typeface="PMingLiu"/>
                        </a:rPr>
                        <a:t>, CT1</a:t>
                      </a:r>
                      <a:endParaRPr sz="2000" b="0" i="0" u="none" strike="noStrike" kern="0" cap="none" baseline="0" dirty="0">
                        <a:solidFill>
                          <a:srgbClr val="000000"/>
                        </a:solidFill>
                        <a:latin typeface="+mn-lt"/>
                        <a:ea typeface="+mn-ea"/>
                        <a:cs typeface="PMingLiu"/>
                        <a:sym typeface="PMingLiu"/>
                      </a:endParaRPr>
                    </a:p>
                  </a:txBody>
                  <a:tcPr marL="45720" marR="4572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extLst>
                  <a:ext uri="{0D108BD9-81ED-4DB2-BD59-A6C34878D82A}">
                    <a16:rowId xmlns:a16="http://schemas.microsoft.com/office/drawing/2014/main" val="1064373927"/>
                  </a:ext>
                </a:extLst>
              </a:tr>
              <a:tr h="0">
                <a:tc rowSpan="4">
                  <a:txBody>
                    <a:bodyPr/>
                    <a:lstStyle/>
                    <a:p>
                      <a:pPr marL="0" marR="0" lvl="0" indent="0" algn="r" rtl="0">
                        <a:spcBef>
                          <a:spcPts val="0"/>
                        </a:spcBef>
                        <a:spcAft>
                          <a:spcPts val="0"/>
                        </a:spcAft>
                        <a:buNone/>
                      </a:pPr>
                      <a:r>
                        <a:rPr lang="en-US" sz="2000" u="none" strike="noStrike" kern="0" cap="none" baseline="0" dirty="0">
                          <a:latin typeface="+mn-lt"/>
                          <a:ea typeface="+mn-ea"/>
                        </a:rPr>
                        <a:t>2G (1991)</a:t>
                      </a:r>
                      <a:endParaRPr sz="2000" b="0" i="0" u="none" strike="noStrike" kern="0" cap="none" baseline="0" dirty="0">
                        <a:solidFill>
                          <a:srgbClr val="000000"/>
                        </a:solidFill>
                        <a:latin typeface="+mn-lt"/>
                        <a:ea typeface="+mn-ea"/>
                        <a:cs typeface="PMingLiu"/>
                        <a:sym typeface="PMingLiu"/>
                      </a:endParaRPr>
                    </a:p>
                  </a:txBody>
                  <a:tcPr marL="45720" marR="4572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GSM/3GPP family</a:t>
                      </a:r>
                    </a:p>
                  </a:txBody>
                  <a:tcPr marL="45720" marR="45720" anchor="ctr">
                    <a:lnL w="12700" cap="flat" cmpd="sng">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GSMCSD, HSCSD</a:t>
                      </a:r>
                      <a:endParaRPr sz="2000" b="0" i="0" u="none" strike="noStrike" kern="0" cap="none" baseline="0" dirty="0">
                        <a:solidFill>
                          <a:srgbClr val="000000"/>
                        </a:solidFill>
                        <a:latin typeface="+mn-lt"/>
                        <a:ea typeface="+mn-ea"/>
                        <a:cs typeface="PMingLiu"/>
                        <a:sym typeface="PMingLiu"/>
                      </a:endParaRPr>
                    </a:p>
                  </a:txBody>
                  <a:tcPr marL="45720" marR="45720" anchor="ctr">
                    <a:lnL w="12700" cap="flat" cmpd="sng" algn="ctr">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extLst>
                  <a:ext uri="{0D108BD9-81ED-4DB2-BD59-A6C34878D82A}">
                    <a16:rowId xmlns:a16="http://schemas.microsoft.com/office/drawing/2014/main" val="1820024602"/>
                  </a:ext>
                </a:extLst>
              </a:tr>
              <a:tr h="297180">
                <a:tc vMerge="1">
                  <a:txBody>
                    <a:bodyPr/>
                    <a:lstStyle/>
                    <a:p>
                      <a:endParaRPr lang="zh-TW" altLang="en-US"/>
                    </a:p>
                  </a:txBody>
                  <a:tcPr/>
                </a:tc>
                <a:tc>
                  <a:txBody>
                    <a:bodyPr/>
                    <a:lstStyle/>
                    <a:p>
                      <a:pPr marL="0" marR="0" lvl="0" indent="0" algn="r"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3GPP2 family</a:t>
                      </a:r>
                    </a:p>
                  </a:txBody>
                  <a:tcPr marL="45720" marR="4572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0" i="0" u="none" strike="noStrike" kern="0" cap="none" baseline="0" dirty="0" err="1">
                          <a:solidFill>
                            <a:srgbClr val="000000"/>
                          </a:solidFill>
                          <a:latin typeface="+mn-lt"/>
                          <a:ea typeface="+mn-ea"/>
                          <a:cs typeface="PMingLiu"/>
                          <a:sym typeface="PMingLiu"/>
                        </a:rPr>
                        <a:t>cdmaOne</a:t>
                      </a:r>
                      <a:r>
                        <a:rPr lang="en-US" sz="2000" b="0" i="0" u="none" strike="noStrike" kern="0" cap="none" baseline="0" dirty="0">
                          <a:solidFill>
                            <a:srgbClr val="000000"/>
                          </a:solidFill>
                          <a:latin typeface="+mn-lt"/>
                          <a:ea typeface="+mn-ea"/>
                          <a:cs typeface="PMingLiu"/>
                          <a:sym typeface="PMingLiu"/>
                        </a:rPr>
                        <a:t> (IS-95)</a:t>
                      </a:r>
                      <a:endParaRPr sz="2000" b="0" i="0" u="none" strike="noStrike" kern="0" cap="none" baseline="0" dirty="0">
                        <a:solidFill>
                          <a:srgbClr val="000000"/>
                        </a:solidFill>
                        <a:latin typeface="+mn-lt"/>
                        <a:ea typeface="+mn-ea"/>
                        <a:cs typeface="PMingLiu"/>
                        <a:sym typeface="PMingLiu"/>
                      </a:endParaRPr>
                    </a:p>
                  </a:txBody>
                  <a:tcPr marL="45720" marR="4572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extLst>
                  <a:ext uri="{0D108BD9-81ED-4DB2-BD59-A6C34878D82A}">
                    <a16:rowId xmlns:a16="http://schemas.microsoft.com/office/drawing/2014/main" val="52755262"/>
                  </a:ext>
                </a:extLst>
              </a:tr>
              <a:tr h="198120">
                <a:tc vMerge="1">
                  <a:txBody>
                    <a:bodyPr/>
                    <a:lstStyle/>
                    <a:p>
                      <a:endParaRPr lang="zh-TW" altLang="en-US"/>
                    </a:p>
                  </a:txBody>
                  <a:tcPr/>
                </a:tc>
                <a:tc>
                  <a:txBody>
                    <a:bodyPr/>
                    <a:lstStyle/>
                    <a:p>
                      <a:pPr marL="0" marR="0" lvl="0" indent="0" algn="r"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AMPS family</a:t>
                      </a:r>
                    </a:p>
                  </a:txBody>
                  <a:tcPr marL="45720" marR="4572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D-AMPS (IS-54 and IS-136)</a:t>
                      </a:r>
                      <a:endParaRPr sz="2000" b="0" i="0" u="none" strike="noStrike" kern="0" cap="none" baseline="0" dirty="0">
                        <a:solidFill>
                          <a:srgbClr val="000000"/>
                        </a:solidFill>
                        <a:latin typeface="+mn-lt"/>
                        <a:ea typeface="+mn-ea"/>
                        <a:cs typeface="PMingLiu"/>
                        <a:sym typeface="PMingLiu"/>
                      </a:endParaRPr>
                    </a:p>
                  </a:txBody>
                  <a:tcPr marL="45720" marR="4572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extLst>
                  <a:ext uri="{0D108BD9-81ED-4DB2-BD59-A6C34878D82A}">
                    <a16:rowId xmlns:a16="http://schemas.microsoft.com/office/drawing/2014/main" val="3933733369"/>
                  </a:ext>
                </a:extLst>
              </a:tr>
              <a:tr h="0">
                <a:tc vMerge="1">
                  <a:txBody>
                    <a:bodyPr/>
                    <a:lstStyle/>
                    <a:p>
                      <a:endParaRPr lang="zh-TW" altLang="en-US"/>
                    </a:p>
                  </a:txBody>
                  <a:tcPr/>
                </a:tc>
                <a:tc>
                  <a:txBody>
                    <a:bodyPr/>
                    <a:lstStyle/>
                    <a:p>
                      <a:pPr marL="0" marR="0" lvl="0" indent="0" algn="r"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Other</a:t>
                      </a:r>
                    </a:p>
                  </a:txBody>
                  <a:tcPr marL="45720" marR="4572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CDPD, iDEN, PDC, PHS, CT2</a:t>
                      </a:r>
                      <a:endParaRPr sz="2000" b="0" i="0" u="none" strike="noStrike" kern="0" cap="none" baseline="0" dirty="0">
                        <a:solidFill>
                          <a:srgbClr val="000000"/>
                        </a:solidFill>
                        <a:latin typeface="+mn-lt"/>
                        <a:ea typeface="+mn-ea"/>
                        <a:cs typeface="PMingLiu"/>
                        <a:sym typeface="PMingLiu"/>
                      </a:endParaRPr>
                    </a:p>
                  </a:txBody>
                  <a:tcPr marL="45720" marR="4572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extLst>
                  <a:ext uri="{0D108BD9-81ED-4DB2-BD59-A6C34878D82A}">
                    <a16:rowId xmlns:a16="http://schemas.microsoft.com/office/drawing/2014/main" val="3238150619"/>
                  </a:ext>
                </a:extLst>
              </a:tr>
              <a:tr h="233680">
                <a:tc rowSpan="3">
                  <a:txBody>
                    <a:bodyPr/>
                    <a:lstStyle/>
                    <a:p>
                      <a:pPr marL="0" marR="0" lvl="0" indent="0" algn="r" rtl="0">
                        <a:spcBef>
                          <a:spcPts val="0"/>
                        </a:spcBef>
                        <a:spcAft>
                          <a:spcPts val="0"/>
                        </a:spcAft>
                        <a:buNone/>
                      </a:pPr>
                      <a:r>
                        <a:rPr lang="en-US" sz="2000" u="none" strike="noStrike" kern="0" cap="none" baseline="0" dirty="0">
                          <a:latin typeface="+mn-lt"/>
                          <a:ea typeface="+mn-ea"/>
                        </a:rPr>
                        <a:t>2G transitional</a:t>
                      </a:r>
                    </a:p>
                    <a:p>
                      <a:pPr marL="0" marR="0" lvl="0" indent="0" algn="r" rtl="0">
                        <a:spcBef>
                          <a:spcPts val="0"/>
                        </a:spcBef>
                        <a:spcAft>
                          <a:spcPts val="0"/>
                        </a:spcAft>
                        <a:buNone/>
                      </a:pPr>
                      <a:r>
                        <a:rPr lang="en-US" sz="2000" u="none" strike="noStrike" kern="0" cap="none" baseline="0" dirty="0">
                          <a:latin typeface="+mn-lt"/>
                          <a:ea typeface="+mn-ea"/>
                        </a:rPr>
                        <a:t>(2.5G, 2.75G, 2.9G)</a:t>
                      </a:r>
                    </a:p>
                  </a:txBody>
                  <a:tcPr marL="45720" marR="4572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GSM/3GPP family</a:t>
                      </a:r>
                    </a:p>
                  </a:txBody>
                  <a:tcPr marL="45720" marR="45720" anchor="ctr">
                    <a:lnL w="12700" cap="flat" cmpd="sng">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GPRS, EDGE/EGPRS - Evolved EDGE</a:t>
                      </a:r>
                      <a:endParaRPr sz="2000" b="0" i="0" u="none" strike="noStrike" kern="0" cap="none" baseline="0" dirty="0">
                        <a:solidFill>
                          <a:srgbClr val="000000"/>
                        </a:solidFill>
                        <a:latin typeface="+mn-lt"/>
                        <a:ea typeface="+mn-ea"/>
                        <a:cs typeface="PMingLiu"/>
                        <a:sym typeface="PMingLiu"/>
                      </a:endParaRPr>
                    </a:p>
                  </a:txBody>
                  <a:tcPr marL="45720" marR="45720" anchor="ctr">
                    <a:lnL w="12700" cap="flat" cmpd="sng" algn="ctr">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extLst>
                  <a:ext uri="{0D108BD9-81ED-4DB2-BD59-A6C34878D82A}">
                    <a16:rowId xmlns:a16="http://schemas.microsoft.com/office/drawing/2014/main" val="1224501619"/>
                  </a:ext>
                </a:extLst>
              </a:tr>
              <a:tr h="233680">
                <a:tc vMerge="1">
                  <a:txBody>
                    <a:bodyPr/>
                    <a:lstStyle/>
                    <a:p>
                      <a:endParaRPr lang="zh-TW" altLang="en-US"/>
                    </a:p>
                  </a:txBody>
                  <a:tcPr/>
                </a:tc>
                <a:tc>
                  <a:txBody>
                    <a:bodyPr/>
                    <a:lstStyle/>
                    <a:p>
                      <a:pPr marL="0" marR="0" lvl="0" indent="0" algn="r"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3GPP2 family</a:t>
                      </a:r>
                      <a:endParaRPr sz="2000" b="0" i="0" u="none" strike="noStrike" kern="0" cap="none" baseline="0" dirty="0">
                        <a:solidFill>
                          <a:srgbClr val="000000"/>
                        </a:solidFill>
                        <a:latin typeface="+mn-lt"/>
                        <a:ea typeface="+mn-ea"/>
                        <a:cs typeface="PMingLiu"/>
                        <a:sym typeface="PMingLiu"/>
                      </a:endParaRPr>
                    </a:p>
                  </a:txBody>
                  <a:tcPr marL="45720" marR="4572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CDMA2000 1X (TIA/EIA/IS-2000), </a:t>
                      </a:r>
                    </a:p>
                    <a:p>
                      <a:pPr marL="0" marR="0" lvl="0" indent="0" algn="l"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CDMA2000 1X Advanced</a:t>
                      </a:r>
                      <a:endParaRPr sz="2000" b="0" i="0" u="none" strike="noStrike" kern="0" cap="none" baseline="0" dirty="0">
                        <a:solidFill>
                          <a:srgbClr val="000000"/>
                        </a:solidFill>
                        <a:latin typeface="+mn-lt"/>
                        <a:ea typeface="+mn-ea"/>
                        <a:cs typeface="PMingLiu"/>
                        <a:sym typeface="PMingLiu"/>
                      </a:endParaRPr>
                    </a:p>
                  </a:txBody>
                  <a:tcPr marL="45720" marR="4572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extLst>
                  <a:ext uri="{0D108BD9-81ED-4DB2-BD59-A6C34878D82A}">
                    <a16:rowId xmlns:a16="http://schemas.microsoft.com/office/drawing/2014/main" val="695027797"/>
                  </a:ext>
                </a:extLst>
              </a:tr>
              <a:tr h="233680">
                <a:tc vMerge="1">
                  <a:txBody>
                    <a:bodyPr/>
                    <a:lstStyle/>
                    <a:p>
                      <a:endParaRPr lang="zh-TW" altLang="en-US"/>
                    </a:p>
                  </a:txBody>
                  <a:tcPr/>
                </a:tc>
                <a:tc>
                  <a:txBody>
                    <a:bodyPr/>
                    <a:lstStyle/>
                    <a:p>
                      <a:pPr marL="0" marR="0" lvl="0" indent="0" algn="r"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Other</a:t>
                      </a:r>
                    </a:p>
                  </a:txBody>
                  <a:tcPr marL="45720" marR="4572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0" i="0" u="none" strike="noStrike" kern="0" cap="none" baseline="0" dirty="0" err="1">
                          <a:solidFill>
                            <a:srgbClr val="000000"/>
                          </a:solidFill>
                          <a:latin typeface="+mn-lt"/>
                          <a:ea typeface="+mn-ea"/>
                          <a:cs typeface="PMingLiu"/>
                          <a:sym typeface="PMingLiu"/>
                        </a:rPr>
                        <a:t>WiDEN</a:t>
                      </a:r>
                      <a:r>
                        <a:rPr lang="en-US" sz="2000" b="0" i="0" u="none" strike="noStrike" kern="0" cap="none" baseline="0" dirty="0">
                          <a:solidFill>
                            <a:srgbClr val="000000"/>
                          </a:solidFill>
                          <a:latin typeface="+mn-lt"/>
                          <a:ea typeface="+mn-ea"/>
                          <a:cs typeface="PMingLiu"/>
                          <a:sym typeface="PMingLiu"/>
                        </a:rPr>
                        <a:t>, DECT</a:t>
                      </a:r>
                      <a:endParaRPr sz="2000" b="0" i="0" u="none" strike="noStrike" kern="0" cap="none" baseline="0" dirty="0">
                        <a:solidFill>
                          <a:srgbClr val="000000"/>
                        </a:solidFill>
                        <a:latin typeface="+mn-lt"/>
                        <a:ea typeface="+mn-ea"/>
                        <a:cs typeface="PMingLiu"/>
                        <a:sym typeface="PMingLiu"/>
                      </a:endParaRPr>
                    </a:p>
                  </a:txBody>
                  <a:tcPr marL="45720" marR="4572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extLst>
                  <a:ext uri="{0D108BD9-81ED-4DB2-BD59-A6C34878D82A}">
                    <a16:rowId xmlns:a16="http://schemas.microsoft.com/office/drawing/2014/main" val="3191720435"/>
                  </a:ext>
                </a:extLst>
              </a:tr>
            </a:tbl>
          </a:graphicData>
        </a:graphic>
      </p:graphicFrame>
      <p:sp>
        <p:nvSpPr>
          <p:cNvPr id="5" name="文字方塊 4">
            <a:extLst>
              <a:ext uri="{FF2B5EF4-FFF2-40B4-BE49-F238E27FC236}">
                <a16:creationId xmlns:a16="http://schemas.microsoft.com/office/drawing/2014/main" id="{5C737AE4-461F-F806-A100-71B17F8570DA}"/>
              </a:ext>
            </a:extLst>
          </p:cNvPr>
          <p:cNvSpPr txBox="1"/>
          <p:nvPr/>
        </p:nvSpPr>
        <p:spPr>
          <a:xfrm>
            <a:off x="2194932" y="6120000"/>
            <a:ext cx="7802136"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TW" sz="1800" b="0" i="0" u="none" strike="noStrike" kern="0" cap="none" spc="0" normalizeH="0" baseline="0" noProof="0" dirty="0">
                <a:ln>
                  <a:noFill/>
                </a:ln>
                <a:solidFill>
                  <a:prstClr val="black"/>
                </a:solidFill>
                <a:effectLst/>
                <a:uLnTx/>
                <a:uFillTx/>
                <a:latin typeface="Arial"/>
                <a:ea typeface="微軟正黑體"/>
                <a:cs typeface="Calibri"/>
                <a:sym typeface="Calibri"/>
              </a:rPr>
              <a:t>Source: </a:t>
            </a:r>
            <a:r>
              <a:rPr kumimoji="0" lang="fr-FR" altLang="zh-TW" sz="1800" b="0" i="0" u="none" strike="noStrike" kern="0" cap="none" spc="0" normalizeH="0" baseline="0" noProof="0" dirty="0">
                <a:ln>
                  <a:noFill/>
                </a:ln>
                <a:solidFill>
                  <a:prstClr val="black"/>
                </a:solidFill>
                <a:effectLst/>
                <a:uLnTx/>
                <a:uFillTx/>
                <a:latin typeface="Arial"/>
                <a:ea typeface="微軟正黑體"/>
                <a:cs typeface="Calibri"/>
                <a:sym typeface="Calibri"/>
                <a:hlinkClick r:id="rId2"/>
              </a:rPr>
              <a:t>https://en.wikipedia.org/wiki/Template:Cellular_network_standards</a:t>
            </a:r>
            <a:endParaRPr kumimoji="0" lang="fr-FR" altLang="zh-TW" sz="1800" b="0" i="0" u="none" strike="noStrike" kern="0" cap="none" spc="0" normalizeH="0" baseline="0" noProof="0" dirty="0">
              <a:ln>
                <a:noFill/>
              </a:ln>
              <a:solidFill>
                <a:prstClr val="black"/>
              </a:solidFill>
              <a:effectLst/>
              <a:uLnTx/>
              <a:uFillTx/>
              <a:latin typeface="Arial"/>
              <a:ea typeface="微軟正黑體"/>
              <a:cs typeface="+mn-cs"/>
            </a:endParaRPr>
          </a:p>
        </p:txBody>
      </p:sp>
    </p:spTree>
    <p:extLst>
      <p:ext uri="{BB962C8B-B14F-4D97-AF65-F5344CB8AC3E}">
        <p14:creationId xmlns:p14="http://schemas.microsoft.com/office/powerpoint/2010/main" val="34501435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4D659E2-F513-99F4-9EC4-A2E652142FC3}"/>
              </a:ext>
            </a:extLst>
          </p:cNvPr>
          <p:cNvSpPr>
            <a:spLocks noGrp="1"/>
          </p:cNvSpPr>
          <p:nvPr>
            <p:ph type="title"/>
          </p:nvPr>
        </p:nvSpPr>
        <p:spPr/>
        <p:txBody>
          <a:bodyPr/>
          <a:lstStyle/>
          <a:p>
            <a:r>
              <a:rPr lang="en-US" altLang="zh-TW" dirty="0"/>
              <a:t>What is 5G?</a:t>
            </a:r>
            <a:endParaRPr lang="zh-TW" altLang="en-US" dirty="0"/>
          </a:p>
        </p:txBody>
      </p:sp>
      <p:sp>
        <p:nvSpPr>
          <p:cNvPr id="3" name="內容版面配置區 2">
            <a:extLst>
              <a:ext uri="{FF2B5EF4-FFF2-40B4-BE49-F238E27FC236}">
                <a16:creationId xmlns:a16="http://schemas.microsoft.com/office/drawing/2014/main" id="{D7A661D4-FF94-241E-5C10-3FD7E6A8C0EA}"/>
              </a:ext>
            </a:extLst>
          </p:cNvPr>
          <p:cNvSpPr>
            <a:spLocks noGrp="1"/>
          </p:cNvSpPr>
          <p:nvPr>
            <p:ph idx="1"/>
          </p:nvPr>
        </p:nvSpPr>
        <p:spPr/>
        <p:txBody>
          <a:bodyPr/>
          <a:lstStyle/>
          <a:p>
            <a:r>
              <a:rPr lang="en-US" altLang="zh-TW" dirty="0"/>
              <a:t>5th Generation</a:t>
            </a:r>
          </a:p>
          <a:p>
            <a:pPr lvl="1"/>
            <a:r>
              <a:rPr lang="en-US" altLang="zh-TW" dirty="0"/>
              <a:t>ITU-R IMT-2020 Requirements</a:t>
            </a:r>
          </a:p>
          <a:p>
            <a:pPr lvl="1"/>
            <a:r>
              <a:rPr lang="en-US" altLang="zh-TW" dirty="0"/>
              <a:t>3GPP Release 15~18 Specifications</a:t>
            </a:r>
          </a:p>
          <a:p>
            <a:endParaRPr lang="zh-TW" altLang="en-US" dirty="0"/>
          </a:p>
        </p:txBody>
      </p:sp>
      <p:sp>
        <p:nvSpPr>
          <p:cNvPr id="4" name="投影片編號版面配置區 3">
            <a:extLst>
              <a:ext uri="{FF2B5EF4-FFF2-40B4-BE49-F238E27FC236}">
                <a16:creationId xmlns:a16="http://schemas.microsoft.com/office/drawing/2014/main" id="{7EF564B0-A027-2360-7D3B-72D0FF1E37F2}"/>
              </a:ext>
            </a:extLst>
          </p:cNvPr>
          <p:cNvSpPr>
            <a:spLocks noGrp="1"/>
          </p:cNvSpPr>
          <p:nvPr>
            <p:ph type="sldNum" sz="quarter" idx="12"/>
          </p:nvPr>
        </p:nvSpPr>
        <p:spPr/>
        <p:txBody>
          <a:bodyPr/>
          <a:lstStyle/>
          <a:p>
            <a:fld id="{EC42CC9F-AC0C-475C-86EC-8BEEEDCDB379}" type="slidenum">
              <a:rPr lang="zh-TW" altLang="en-US" smtClean="0"/>
              <a:t>30</a:t>
            </a:fld>
            <a:endParaRPr lang="zh-TW" altLang="en-US"/>
          </a:p>
        </p:txBody>
      </p:sp>
      <p:sp>
        <p:nvSpPr>
          <p:cNvPr id="5" name="文字方塊 4">
            <a:extLst>
              <a:ext uri="{FF2B5EF4-FFF2-40B4-BE49-F238E27FC236}">
                <a16:creationId xmlns:a16="http://schemas.microsoft.com/office/drawing/2014/main" id="{C664F5CE-5844-DF9D-E0BE-3467FE78F0CC}"/>
              </a:ext>
            </a:extLst>
          </p:cNvPr>
          <p:cNvSpPr txBox="1"/>
          <p:nvPr/>
        </p:nvSpPr>
        <p:spPr>
          <a:xfrm>
            <a:off x="720000" y="3600000"/>
            <a:ext cx="5925020" cy="2092881"/>
          </a:xfrm>
          <a:prstGeom prst="rect">
            <a:avLst/>
          </a:prstGeom>
          <a:noFill/>
        </p:spPr>
        <p:txBody>
          <a:bodyPr wrap="none" rtlCol="0">
            <a:spAutoFit/>
          </a:bodyPr>
          <a:lstStyle/>
          <a:p>
            <a:r>
              <a:rPr lang="en-US" altLang="zh-TW" sz="1600" kern="0" dirty="0"/>
              <a:t>Everything you need to know about 5G. (Qualcomm, Jan 2019)</a:t>
            </a:r>
          </a:p>
          <a:p>
            <a:r>
              <a:rPr lang="en-US" altLang="zh-TW" sz="1600" kern="0" dirty="0">
                <a:hlinkClick r:id="rId2"/>
              </a:rPr>
              <a:t>https://www.qualcomm.com/5g/what-is-5g</a:t>
            </a:r>
            <a:endParaRPr lang="en-US" altLang="zh-TW" sz="1600" kern="0" dirty="0"/>
          </a:p>
          <a:p>
            <a:endParaRPr lang="en-US" altLang="zh-TW" sz="1600" kern="0" dirty="0"/>
          </a:p>
          <a:p>
            <a:r>
              <a:rPr lang="en-US" altLang="zh-TW" sz="1600" kern="0" dirty="0"/>
              <a:t>What Is 5G? Cisco 5G news</a:t>
            </a:r>
          </a:p>
          <a:p>
            <a:r>
              <a:rPr lang="en-US" altLang="zh-TW" sz="1600" kern="0" dirty="0">
                <a:hlinkClick r:id="rId3"/>
              </a:rPr>
              <a:t>https://www.cisco.com/c/en/us/solutions/what-is-5g.html</a:t>
            </a:r>
            <a:endParaRPr lang="en-US" altLang="zh-TW" sz="1600" kern="0" dirty="0"/>
          </a:p>
          <a:p>
            <a:endParaRPr lang="en-US" altLang="zh-TW" sz="1600" kern="0" dirty="0"/>
          </a:p>
          <a:p>
            <a:r>
              <a:rPr lang="en-US" altLang="zh-TW" sz="1600" kern="0" dirty="0"/>
              <a:t>What is 5G?</a:t>
            </a:r>
          </a:p>
          <a:p>
            <a:r>
              <a:rPr lang="en-US" altLang="zh-TW" sz="1600" kern="0" dirty="0">
                <a:hlinkClick r:id="rId4"/>
              </a:rPr>
              <a:t>https://aws.amazon.com/what-is/5g</a:t>
            </a:r>
            <a:endParaRPr lang="en-US" altLang="zh-TW" sz="1600" kern="0" dirty="0"/>
          </a:p>
        </p:txBody>
      </p:sp>
      <p:pic>
        <p:nvPicPr>
          <p:cNvPr id="6" name="圖片 5">
            <a:extLst>
              <a:ext uri="{FF2B5EF4-FFF2-40B4-BE49-F238E27FC236}">
                <a16:creationId xmlns:a16="http://schemas.microsoft.com/office/drawing/2014/main" id="{C2B108B9-404E-47B0-77AE-F731E017EF92}"/>
              </a:ext>
            </a:extLst>
          </p:cNvPr>
          <p:cNvPicPr>
            <a:picLocks noChangeAspect="1"/>
          </p:cNvPicPr>
          <p:nvPr/>
        </p:nvPicPr>
        <p:blipFill>
          <a:blip r:embed="rId5"/>
          <a:stretch>
            <a:fillRect/>
          </a:stretch>
        </p:blipFill>
        <p:spPr>
          <a:xfrm>
            <a:off x="6793200" y="1080000"/>
            <a:ext cx="4680000" cy="4680000"/>
          </a:xfrm>
          <a:prstGeom prst="rect">
            <a:avLst/>
          </a:prstGeom>
        </p:spPr>
      </p:pic>
    </p:spTree>
    <p:extLst>
      <p:ext uri="{BB962C8B-B14F-4D97-AF65-F5344CB8AC3E}">
        <p14:creationId xmlns:p14="http://schemas.microsoft.com/office/powerpoint/2010/main" val="17476499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1BF2A20-5C70-C3E0-92E7-68554C048AC0}"/>
              </a:ext>
            </a:extLst>
          </p:cNvPr>
          <p:cNvSpPr>
            <a:spLocks noGrp="1"/>
          </p:cNvSpPr>
          <p:nvPr>
            <p:ph type="title"/>
          </p:nvPr>
        </p:nvSpPr>
        <p:spPr/>
        <p:txBody>
          <a:bodyPr/>
          <a:lstStyle/>
          <a:p>
            <a:r>
              <a:rPr lang="en-US" altLang="zh-TW" dirty="0"/>
              <a:t>What is 5G?</a:t>
            </a:r>
            <a:endParaRPr lang="zh-TW" altLang="en-US" dirty="0"/>
          </a:p>
        </p:txBody>
      </p:sp>
      <p:sp>
        <p:nvSpPr>
          <p:cNvPr id="3" name="內容版面配置區 2">
            <a:extLst>
              <a:ext uri="{FF2B5EF4-FFF2-40B4-BE49-F238E27FC236}">
                <a16:creationId xmlns:a16="http://schemas.microsoft.com/office/drawing/2014/main" id="{75E13697-E2AA-8C27-65FE-A9BB6E0379B2}"/>
              </a:ext>
            </a:extLst>
          </p:cNvPr>
          <p:cNvSpPr>
            <a:spLocks noGrp="1"/>
          </p:cNvSpPr>
          <p:nvPr>
            <p:ph idx="1"/>
          </p:nvPr>
        </p:nvSpPr>
        <p:spPr/>
        <p:txBody>
          <a:bodyPr/>
          <a:lstStyle/>
          <a:p>
            <a:r>
              <a:rPr lang="en-US" altLang="zh-TW" dirty="0"/>
              <a:t>5th </a:t>
            </a:r>
            <a:r>
              <a:rPr lang="en-US" altLang="zh-TW" dirty="0" err="1"/>
              <a:t>Genaeration</a:t>
            </a:r>
            <a:endParaRPr lang="en-US" altLang="zh-TW" dirty="0"/>
          </a:p>
        </p:txBody>
      </p:sp>
      <p:sp>
        <p:nvSpPr>
          <p:cNvPr id="4" name="投影片編號版面配置區 3">
            <a:extLst>
              <a:ext uri="{FF2B5EF4-FFF2-40B4-BE49-F238E27FC236}">
                <a16:creationId xmlns:a16="http://schemas.microsoft.com/office/drawing/2014/main" id="{7010DF28-F3BF-7BEB-4FDE-4E77D371E310}"/>
              </a:ext>
            </a:extLst>
          </p:cNvPr>
          <p:cNvSpPr>
            <a:spLocks noGrp="1"/>
          </p:cNvSpPr>
          <p:nvPr>
            <p:ph type="sldNum" sz="quarter" idx="12"/>
          </p:nvPr>
        </p:nvSpPr>
        <p:spPr/>
        <p:txBody>
          <a:bodyPr/>
          <a:lstStyle/>
          <a:p>
            <a:fld id="{EC42CC9F-AC0C-475C-86EC-8BEEEDCDB379}" type="slidenum">
              <a:rPr lang="zh-TW" altLang="en-US" smtClean="0"/>
              <a:t>31</a:t>
            </a:fld>
            <a:endParaRPr lang="zh-TW" altLang="en-US"/>
          </a:p>
        </p:txBody>
      </p:sp>
      <p:sp>
        <p:nvSpPr>
          <p:cNvPr id="5" name="文字方塊 4">
            <a:extLst>
              <a:ext uri="{FF2B5EF4-FFF2-40B4-BE49-F238E27FC236}">
                <a16:creationId xmlns:a16="http://schemas.microsoft.com/office/drawing/2014/main" id="{6E6B6F6A-29A1-4972-F0FA-EEA9811C9E1B}"/>
              </a:ext>
            </a:extLst>
          </p:cNvPr>
          <p:cNvSpPr txBox="1"/>
          <p:nvPr/>
        </p:nvSpPr>
        <p:spPr>
          <a:xfrm>
            <a:off x="720000" y="2880000"/>
            <a:ext cx="3392275" cy="584775"/>
          </a:xfrm>
          <a:prstGeom prst="rect">
            <a:avLst/>
          </a:prstGeom>
          <a:noFill/>
        </p:spPr>
        <p:txBody>
          <a:bodyPr wrap="none" rtlCol="0">
            <a:spAutoFit/>
          </a:bodyPr>
          <a:lstStyle/>
          <a:p>
            <a:r>
              <a:rPr lang="en-US" altLang="zh-TW" sz="1600" kern="0" dirty="0"/>
              <a:t>What is 5G?</a:t>
            </a:r>
          </a:p>
          <a:p>
            <a:r>
              <a:rPr lang="en-US" altLang="zh-TW" sz="1600" kern="0" dirty="0">
                <a:hlinkClick r:id="rId2"/>
              </a:rPr>
              <a:t>https://aws.amazon.com/what-is/5g</a:t>
            </a:r>
            <a:endParaRPr lang="en-US" altLang="zh-TW" sz="1600" kern="0" dirty="0"/>
          </a:p>
        </p:txBody>
      </p:sp>
      <p:pic>
        <p:nvPicPr>
          <p:cNvPr id="6" name="圖片 5">
            <a:extLst>
              <a:ext uri="{FF2B5EF4-FFF2-40B4-BE49-F238E27FC236}">
                <a16:creationId xmlns:a16="http://schemas.microsoft.com/office/drawing/2014/main" id="{C6266E62-BA99-EBB8-0C2C-02E1C96F881A}"/>
              </a:ext>
            </a:extLst>
          </p:cNvPr>
          <p:cNvPicPr>
            <a:picLocks noChangeAspect="1"/>
          </p:cNvPicPr>
          <p:nvPr/>
        </p:nvPicPr>
        <p:blipFill>
          <a:blip r:embed="rId3"/>
          <a:stretch>
            <a:fillRect/>
          </a:stretch>
        </p:blipFill>
        <p:spPr>
          <a:xfrm>
            <a:off x="4806000" y="876300"/>
            <a:ext cx="6667500" cy="5105400"/>
          </a:xfrm>
          <a:prstGeom prst="rect">
            <a:avLst/>
          </a:prstGeom>
        </p:spPr>
      </p:pic>
    </p:spTree>
    <p:extLst>
      <p:ext uri="{BB962C8B-B14F-4D97-AF65-F5344CB8AC3E}">
        <p14:creationId xmlns:p14="http://schemas.microsoft.com/office/powerpoint/2010/main" val="35401799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297C951-EA13-A9E2-CA33-50E3AB683853}"/>
              </a:ext>
            </a:extLst>
          </p:cNvPr>
          <p:cNvSpPr>
            <a:spLocks noGrp="1"/>
          </p:cNvSpPr>
          <p:nvPr>
            <p:ph type="title"/>
          </p:nvPr>
        </p:nvSpPr>
        <p:spPr/>
        <p:txBody>
          <a:bodyPr/>
          <a:lstStyle/>
          <a:p>
            <a:r>
              <a:rPr lang="en-US" altLang="zh-TW" dirty="0"/>
              <a:t>International Telecommunication Union</a:t>
            </a:r>
            <a:endParaRPr lang="zh-TW" altLang="en-US" dirty="0"/>
          </a:p>
        </p:txBody>
      </p:sp>
      <p:sp>
        <p:nvSpPr>
          <p:cNvPr id="3" name="內容版面配置區 2">
            <a:extLst>
              <a:ext uri="{FF2B5EF4-FFF2-40B4-BE49-F238E27FC236}">
                <a16:creationId xmlns:a16="http://schemas.microsoft.com/office/drawing/2014/main" id="{52041D1E-0C77-83F4-0694-1FB9229554FD}"/>
              </a:ext>
            </a:extLst>
          </p:cNvPr>
          <p:cNvSpPr>
            <a:spLocks noGrp="1"/>
          </p:cNvSpPr>
          <p:nvPr>
            <p:ph idx="1"/>
          </p:nvPr>
        </p:nvSpPr>
        <p:spPr/>
        <p:txBody>
          <a:bodyPr/>
          <a:lstStyle/>
          <a:p>
            <a:r>
              <a:rPr lang="en-US" altLang="zh-TW" sz="1600" dirty="0"/>
              <a:t>A </a:t>
            </a:r>
            <a:r>
              <a:rPr lang="en-US" altLang="zh-TW" sz="1600" dirty="0" err="1"/>
              <a:t>specialised</a:t>
            </a:r>
            <a:r>
              <a:rPr lang="en-US" altLang="zh-TW" sz="1600" dirty="0"/>
              <a:t> agency of the United Nations that is responsible for issues that concern information and communication technologies</a:t>
            </a:r>
          </a:p>
          <a:p>
            <a:r>
              <a:rPr lang="en-US" altLang="zh-TW" sz="1600" dirty="0"/>
              <a:t>Comprises three sectors</a:t>
            </a:r>
          </a:p>
          <a:p>
            <a:pPr lvl="1"/>
            <a:r>
              <a:rPr lang="en-US" altLang="zh-TW" sz="1400" dirty="0"/>
              <a:t>Radio communication (ITU-R)</a:t>
            </a:r>
          </a:p>
          <a:p>
            <a:pPr lvl="2"/>
            <a:r>
              <a:rPr lang="en-US" altLang="zh-TW" sz="1200" dirty="0"/>
              <a:t>Established in 1927 as the International Radio Consultative Committee (CCIR)</a:t>
            </a:r>
          </a:p>
          <a:p>
            <a:pPr lvl="3"/>
            <a:r>
              <a:rPr lang="en-US" altLang="zh-TW" sz="1100" dirty="0"/>
              <a:t>Became the ITU-R in 1992</a:t>
            </a:r>
          </a:p>
          <a:p>
            <a:pPr lvl="2"/>
            <a:r>
              <a:rPr lang="en-US" altLang="zh-TW" sz="1200" dirty="0"/>
              <a:t>Manages the international radio-frequency spectrum and satellite orbit resources</a:t>
            </a:r>
          </a:p>
          <a:p>
            <a:pPr lvl="2"/>
            <a:r>
              <a:rPr lang="en-US" altLang="zh-TW" sz="1200" dirty="0"/>
              <a:t>Develops standards for radiocommunication systems with the objective of ensuring the effective use of the spectrum</a:t>
            </a:r>
          </a:p>
          <a:p>
            <a:pPr lvl="1"/>
            <a:r>
              <a:rPr lang="en-US" altLang="zh-TW" sz="1400" dirty="0" err="1"/>
              <a:t>Standardisation</a:t>
            </a:r>
            <a:r>
              <a:rPr lang="en-US" altLang="zh-TW" sz="1400" dirty="0"/>
              <a:t> (ITU-T)</a:t>
            </a:r>
          </a:p>
          <a:p>
            <a:pPr lvl="2"/>
            <a:r>
              <a:rPr lang="en-US" altLang="zh-TW" sz="1200" dirty="0"/>
              <a:t>Established in 1956 as the International Telephone and Telegraph Consultative Committee (CCITT)</a:t>
            </a:r>
          </a:p>
          <a:p>
            <a:pPr lvl="3"/>
            <a:r>
              <a:rPr lang="en-US" altLang="zh-TW" sz="1100" dirty="0"/>
              <a:t>Became the ITU-T in 1993</a:t>
            </a:r>
          </a:p>
          <a:p>
            <a:pPr lvl="2"/>
            <a:r>
              <a:rPr lang="en-US" altLang="zh-TW" sz="1200" dirty="0"/>
              <a:t>Standardizes global telecommunications (except for radio)</a:t>
            </a:r>
          </a:p>
          <a:p>
            <a:pPr lvl="1"/>
            <a:r>
              <a:rPr lang="en-US" altLang="zh-TW" sz="1400" dirty="0"/>
              <a:t>Development (ITU-D)</a:t>
            </a:r>
          </a:p>
          <a:p>
            <a:pPr lvl="2"/>
            <a:r>
              <a:rPr lang="en-US" altLang="zh-TW" sz="1200" dirty="0"/>
              <a:t>Established in 1992</a:t>
            </a:r>
          </a:p>
          <a:p>
            <a:pPr lvl="2"/>
            <a:r>
              <a:rPr lang="en-US" altLang="zh-TW" sz="1200" dirty="0"/>
              <a:t>Helps spread equitable, sustainable and affordable access to information and communication technologies (ICT)</a:t>
            </a:r>
          </a:p>
          <a:p>
            <a:endParaRPr lang="zh-TW" altLang="en-US" sz="1600" dirty="0"/>
          </a:p>
        </p:txBody>
      </p:sp>
      <p:sp>
        <p:nvSpPr>
          <p:cNvPr id="4" name="投影片編號版面配置區 3">
            <a:extLst>
              <a:ext uri="{FF2B5EF4-FFF2-40B4-BE49-F238E27FC236}">
                <a16:creationId xmlns:a16="http://schemas.microsoft.com/office/drawing/2014/main" id="{570879BF-FCD7-27E7-BBC2-53583069F772}"/>
              </a:ext>
            </a:extLst>
          </p:cNvPr>
          <p:cNvSpPr>
            <a:spLocks noGrp="1"/>
          </p:cNvSpPr>
          <p:nvPr>
            <p:ph type="sldNum" sz="quarter" idx="12"/>
          </p:nvPr>
        </p:nvSpPr>
        <p:spPr/>
        <p:txBody>
          <a:bodyPr/>
          <a:lstStyle/>
          <a:p>
            <a:fld id="{EC42CC9F-AC0C-475C-86EC-8BEEEDCDB379}" type="slidenum">
              <a:rPr lang="zh-TW" altLang="en-US" smtClean="0"/>
              <a:t>32</a:t>
            </a:fld>
            <a:endParaRPr lang="zh-TW" altLang="en-US"/>
          </a:p>
        </p:txBody>
      </p:sp>
      <p:pic>
        <p:nvPicPr>
          <p:cNvPr id="5" name="圖片 4">
            <a:extLst>
              <a:ext uri="{FF2B5EF4-FFF2-40B4-BE49-F238E27FC236}">
                <a16:creationId xmlns:a16="http://schemas.microsoft.com/office/drawing/2014/main" id="{2901EE5C-B524-8ACE-DB9C-3CBD23789231}"/>
              </a:ext>
            </a:extLst>
          </p:cNvPr>
          <p:cNvPicPr>
            <a:picLocks noChangeAspect="1"/>
          </p:cNvPicPr>
          <p:nvPr/>
        </p:nvPicPr>
        <p:blipFill>
          <a:blip r:embed="rId3"/>
          <a:stretch>
            <a:fillRect/>
          </a:stretch>
        </p:blipFill>
        <p:spPr>
          <a:xfrm>
            <a:off x="10044000" y="2160000"/>
            <a:ext cx="1428750" cy="1571625"/>
          </a:xfrm>
          <a:prstGeom prst="rect">
            <a:avLst/>
          </a:prstGeom>
        </p:spPr>
      </p:pic>
      <p:sp>
        <p:nvSpPr>
          <p:cNvPr id="6" name="文字方塊 5">
            <a:extLst>
              <a:ext uri="{FF2B5EF4-FFF2-40B4-BE49-F238E27FC236}">
                <a16:creationId xmlns:a16="http://schemas.microsoft.com/office/drawing/2014/main" id="{9801E244-6F7D-E7ED-8CFE-046C07711A57}"/>
              </a:ext>
            </a:extLst>
          </p:cNvPr>
          <p:cNvSpPr txBox="1"/>
          <p:nvPr/>
        </p:nvSpPr>
        <p:spPr>
          <a:xfrm>
            <a:off x="2970786" y="6120000"/>
            <a:ext cx="625042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TW" sz="1800" b="0" i="0" u="none" strike="noStrike" kern="0" cap="none" spc="0" normalizeH="0" noProof="0" dirty="0">
                <a:ln>
                  <a:noFill/>
                </a:ln>
                <a:solidFill>
                  <a:prstClr val="black"/>
                </a:solidFill>
                <a:effectLst/>
                <a:uLnTx/>
                <a:uFillTx/>
                <a:cs typeface="Calibri"/>
                <a:sym typeface="Calibri"/>
              </a:rPr>
              <a:t>Source: </a:t>
            </a:r>
            <a:r>
              <a:rPr kumimoji="0" lang="en-US" altLang="zh-TW" sz="1800" b="0" i="0" u="none" strike="noStrike" kern="0" cap="none" spc="0" normalizeH="0" noProof="0" dirty="0">
                <a:ln>
                  <a:noFill/>
                </a:ln>
                <a:solidFill>
                  <a:prstClr val="black"/>
                </a:solidFill>
                <a:effectLst/>
                <a:uLnTx/>
                <a:uFillTx/>
                <a:cs typeface="Calibri"/>
                <a:sym typeface="Calibri"/>
                <a:hlinkClick r:id="rId4"/>
              </a:rPr>
              <a:t>International Telecommunication Union - Wikipedia</a:t>
            </a:r>
            <a:endParaRPr kumimoji="0" lang="fr-FR" altLang="zh-TW" sz="1800" b="0" i="0" u="none" strike="noStrike" kern="0" cap="none" spc="0" normalizeH="0" noProof="0" dirty="0">
              <a:ln>
                <a:noFill/>
              </a:ln>
              <a:solidFill>
                <a:prstClr val="black"/>
              </a:solidFill>
              <a:effectLst/>
              <a:uLnTx/>
              <a:uFillTx/>
              <a:cs typeface="+mn-cs"/>
            </a:endParaRPr>
          </a:p>
        </p:txBody>
      </p:sp>
    </p:spTree>
    <p:extLst>
      <p:ext uri="{BB962C8B-B14F-4D97-AF65-F5344CB8AC3E}">
        <p14:creationId xmlns:p14="http://schemas.microsoft.com/office/powerpoint/2010/main" val="13484106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5F88853B-EC0D-85A1-9A90-85815A034952}"/>
              </a:ext>
            </a:extLst>
          </p:cNvPr>
          <p:cNvSpPr>
            <a:spLocks noGrp="1"/>
          </p:cNvSpPr>
          <p:nvPr>
            <p:ph type="title"/>
          </p:nvPr>
        </p:nvSpPr>
        <p:spPr/>
        <p:txBody>
          <a:bodyPr/>
          <a:lstStyle/>
          <a:p>
            <a:r>
              <a:rPr lang="fr-FR" altLang="zh-TW" dirty="0"/>
              <a:t>International Mobile Telecommunications-2020 (ITU-R IMT-2020 Standard)</a:t>
            </a:r>
            <a:endParaRPr lang="zh-TW" altLang="en-US" dirty="0"/>
          </a:p>
        </p:txBody>
      </p:sp>
      <p:sp>
        <p:nvSpPr>
          <p:cNvPr id="3" name="內容版面配置區 2">
            <a:extLst>
              <a:ext uri="{FF2B5EF4-FFF2-40B4-BE49-F238E27FC236}">
                <a16:creationId xmlns:a16="http://schemas.microsoft.com/office/drawing/2014/main" id="{ECC1836B-9A9C-7C28-FB9D-91D0B10FBF1D}"/>
              </a:ext>
            </a:extLst>
          </p:cNvPr>
          <p:cNvSpPr>
            <a:spLocks noGrp="1"/>
          </p:cNvSpPr>
          <p:nvPr>
            <p:ph idx="1"/>
          </p:nvPr>
        </p:nvSpPr>
        <p:spPr/>
        <p:txBody>
          <a:bodyPr/>
          <a:lstStyle/>
          <a:p>
            <a:pPr algn="ctr"/>
            <a:r>
              <a:rPr lang="en-US" altLang="zh-TW" sz="1800" dirty="0"/>
              <a:t>the requirements issued by the ITU-R of the ITU in 2015 for 5G networks, devices and services.</a:t>
            </a:r>
            <a:endParaRPr lang="zh-TW" altLang="en-US" sz="1800" dirty="0"/>
          </a:p>
        </p:txBody>
      </p:sp>
      <p:sp>
        <p:nvSpPr>
          <p:cNvPr id="4" name="投影片編號版面配置區 3">
            <a:extLst>
              <a:ext uri="{FF2B5EF4-FFF2-40B4-BE49-F238E27FC236}">
                <a16:creationId xmlns:a16="http://schemas.microsoft.com/office/drawing/2014/main" id="{BBB16A1A-3232-1E9C-1B99-674DB65A31C2}"/>
              </a:ext>
            </a:extLst>
          </p:cNvPr>
          <p:cNvSpPr>
            <a:spLocks noGrp="1"/>
          </p:cNvSpPr>
          <p:nvPr>
            <p:ph type="sldNum" sz="quarter" idx="12"/>
          </p:nvPr>
        </p:nvSpPr>
        <p:spPr/>
        <p:txBody>
          <a:bodyPr/>
          <a:lstStyle/>
          <a:p>
            <a:fld id="{EC42CC9F-AC0C-475C-86EC-8BEEEDCDB379}" type="slidenum">
              <a:rPr lang="zh-TW" altLang="en-US" smtClean="0"/>
              <a:t>33</a:t>
            </a:fld>
            <a:endParaRPr lang="zh-TW" altLang="en-US"/>
          </a:p>
        </p:txBody>
      </p:sp>
      <p:graphicFrame>
        <p:nvGraphicFramePr>
          <p:cNvPr id="7" name="表格 6">
            <a:extLst>
              <a:ext uri="{FF2B5EF4-FFF2-40B4-BE49-F238E27FC236}">
                <a16:creationId xmlns:a16="http://schemas.microsoft.com/office/drawing/2014/main" id="{B679AE4B-B048-8288-1888-59ACC51E135B}"/>
              </a:ext>
            </a:extLst>
          </p:cNvPr>
          <p:cNvGraphicFramePr>
            <a:graphicFrameLocks noGrp="1"/>
          </p:cNvGraphicFramePr>
          <p:nvPr/>
        </p:nvGraphicFramePr>
        <p:xfrm>
          <a:off x="2046000" y="2160000"/>
          <a:ext cx="8100000" cy="3840480"/>
        </p:xfrm>
        <a:graphic>
          <a:graphicData uri="http://schemas.openxmlformats.org/drawingml/2006/table">
            <a:tbl>
              <a:tblPr firstRow="1" bandRow="1">
                <a:noFill/>
              </a:tblPr>
              <a:tblGrid>
                <a:gridCol w="2700000">
                  <a:extLst>
                    <a:ext uri="{9D8B030D-6E8A-4147-A177-3AD203B41FA5}">
                      <a16:colId xmlns:a16="http://schemas.microsoft.com/office/drawing/2014/main" val="70075611"/>
                    </a:ext>
                  </a:extLst>
                </a:gridCol>
                <a:gridCol w="2880000">
                  <a:extLst>
                    <a:ext uri="{9D8B030D-6E8A-4147-A177-3AD203B41FA5}">
                      <a16:colId xmlns:a16="http://schemas.microsoft.com/office/drawing/2014/main" val="2651481813"/>
                    </a:ext>
                  </a:extLst>
                </a:gridCol>
                <a:gridCol w="1260000">
                  <a:extLst>
                    <a:ext uri="{9D8B030D-6E8A-4147-A177-3AD203B41FA5}">
                      <a16:colId xmlns:a16="http://schemas.microsoft.com/office/drawing/2014/main" val="4171876026"/>
                    </a:ext>
                  </a:extLst>
                </a:gridCol>
                <a:gridCol w="1260000">
                  <a:extLst>
                    <a:ext uri="{9D8B030D-6E8A-4147-A177-3AD203B41FA5}">
                      <a16:colId xmlns:a16="http://schemas.microsoft.com/office/drawing/2014/main" val="2199421122"/>
                    </a:ext>
                  </a:extLst>
                </a:gridCol>
              </a:tblGrid>
              <a:tr h="0">
                <a:tc>
                  <a:txBody>
                    <a:bodyPr/>
                    <a:lstStyle/>
                    <a:p>
                      <a:pPr algn="ctr"/>
                      <a:r>
                        <a:rPr lang="en-US" sz="1200" kern="0" dirty="0">
                          <a:effectLst/>
                        </a:rPr>
                        <a:t>Capability</a:t>
                      </a:r>
                    </a:p>
                  </a:txBody>
                  <a:tcPr marL="45720" marR="45720" anchor="ctr">
                    <a:solidFill>
                      <a:srgbClr val="D8D8D8"/>
                    </a:solidFill>
                  </a:tcPr>
                </a:tc>
                <a:tc>
                  <a:txBody>
                    <a:bodyPr/>
                    <a:lstStyle/>
                    <a:p>
                      <a:pPr algn="ctr"/>
                      <a:r>
                        <a:rPr lang="en-US" sz="1200" kern="0">
                          <a:effectLst/>
                        </a:rPr>
                        <a:t>Description</a:t>
                      </a:r>
                    </a:p>
                  </a:txBody>
                  <a:tcPr marL="45720" marR="45720" anchor="ctr">
                    <a:solidFill>
                      <a:srgbClr val="D8D8D8"/>
                    </a:solidFill>
                  </a:tcPr>
                </a:tc>
                <a:tc>
                  <a:txBody>
                    <a:bodyPr/>
                    <a:lstStyle/>
                    <a:p>
                      <a:pPr algn="ctr"/>
                      <a:r>
                        <a:rPr lang="en-US" sz="1200" kern="0">
                          <a:effectLst/>
                        </a:rPr>
                        <a:t>5G requirement</a:t>
                      </a:r>
                    </a:p>
                  </a:txBody>
                  <a:tcPr marL="45720" marR="45720" anchor="ctr">
                    <a:solidFill>
                      <a:srgbClr val="D8D8D8"/>
                    </a:solidFill>
                  </a:tcPr>
                </a:tc>
                <a:tc>
                  <a:txBody>
                    <a:bodyPr/>
                    <a:lstStyle/>
                    <a:p>
                      <a:pPr algn="ctr"/>
                      <a:r>
                        <a:rPr lang="en-US" sz="1200" u="none" strike="noStrike" kern="0" dirty="0">
                          <a:effectLst/>
                          <a:hlinkClick r:id="rId3" tooltip="5G"/>
                        </a:rPr>
                        <a:t>Usage scenario</a:t>
                      </a:r>
                      <a:endParaRPr lang="en-US" sz="1200" kern="0" dirty="0">
                        <a:effectLst/>
                      </a:endParaRPr>
                    </a:p>
                  </a:txBody>
                  <a:tcPr marL="45720" marR="45720" anchor="ctr">
                    <a:solidFill>
                      <a:srgbClr val="D8D8D8"/>
                    </a:solidFill>
                  </a:tcPr>
                </a:tc>
                <a:extLst>
                  <a:ext uri="{0D108BD9-81ED-4DB2-BD59-A6C34878D82A}">
                    <a16:rowId xmlns:a16="http://schemas.microsoft.com/office/drawing/2014/main" val="3816927550"/>
                  </a:ext>
                </a:extLst>
              </a:tr>
              <a:tr h="0">
                <a:tc>
                  <a:txBody>
                    <a:bodyPr/>
                    <a:lstStyle/>
                    <a:p>
                      <a:r>
                        <a:rPr lang="en-US" sz="1200" kern="0" dirty="0">
                          <a:effectLst/>
                        </a:rPr>
                        <a:t>Downlink peak </a:t>
                      </a:r>
                      <a:r>
                        <a:rPr lang="en-US" sz="1200" u="none" strike="noStrike" kern="0" dirty="0">
                          <a:effectLst/>
                          <a:hlinkClick r:id="rId4" tooltip="Bit rate"/>
                        </a:rPr>
                        <a:t>data rate</a:t>
                      </a:r>
                      <a:endParaRPr lang="en-US" sz="1200" kern="0" dirty="0">
                        <a:effectLst/>
                      </a:endParaRPr>
                    </a:p>
                  </a:txBody>
                  <a:tcPr marL="45720" marR="45720" anchor="ctr"/>
                </a:tc>
                <a:tc rowSpan="2">
                  <a:txBody>
                    <a:bodyPr/>
                    <a:lstStyle/>
                    <a:p>
                      <a:r>
                        <a:rPr lang="en-US" sz="1200" kern="0" dirty="0">
                          <a:effectLst/>
                        </a:rPr>
                        <a:t>Minimum maximum data rate technology must support</a:t>
                      </a:r>
                    </a:p>
                  </a:txBody>
                  <a:tcPr marL="45720" marR="45720" anchor="ctr"/>
                </a:tc>
                <a:tc>
                  <a:txBody>
                    <a:bodyPr/>
                    <a:lstStyle/>
                    <a:p>
                      <a:r>
                        <a:rPr lang="en-US" sz="1200" kern="0" dirty="0">
                          <a:effectLst/>
                        </a:rPr>
                        <a:t>20 Gbit/s</a:t>
                      </a:r>
                    </a:p>
                  </a:txBody>
                  <a:tcPr marL="45720" marR="45720" anchor="ctr"/>
                </a:tc>
                <a:tc>
                  <a:txBody>
                    <a:bodyPr/>
                    <a:lstStyle/>
                    <a:p>
                      <a:r>
                        <a:rPr lang="en-US" sz="1200" u="none" strike="noStrike" kern="0" dirty="0" err="1">
                          <a:effectLst/>
                          <a:hlinkClick r:id="rId5" tooltip="EMBB"/>
                        </a:rPr>
                        <a:t>eMBB</a:t>
                      </a:r>
                      <a:endParaRPr lang="en-US" sz="1200" kern="0" dirty="0">
                        <a:effectLst/>
                      </a:endParaRPr>
                    </a:p>
                  </a:txBody>
                  <a:tcPr marL="45720" marR="45720" anchor="ctr"/>
                </a:tc>
                <a:extLst>
                  <a:ext uri="{0D108BD9-81ED-4DB2-BD59-A6C34878D82A}">
                    <a16:rowId xmlns:a16="http://schemas.microsoft.com/office/drawing/2014/main" val="2972653900"/>
                  </a:ext>
                </a:extLst>
              </a:tr>
              <a:tr h="0">
                <a:tc>
                  <a:txBody>
                    <a:bodyPr/>
                    <a:lstStyle/>
                    <a:p>
                      <a:r>
                        <a:rPr lang="en-US" sz="1200" kern="0" dirty="0">
                          <a:effectLst/>
                        </a:rPr>
                        <a:t>Uplink peak data rate</a:t>
                      </a:r>
                    </a:p>
                  </a:txBody>
                  <a:tcPr marL="45720" marR="45720" anchor="ctr"/>
                </a:tc>
                <a:tc vMerge="1">
                  <a:txBody>
                    <a:bodyPr/>
                    <a:lstStyle/>
                    <a:p>
                      <a:endParaRPr lang="zh-TW" altLang="en-US"/>
                    </a:p>
                  </a:txBody>
                  <a:tcPr/>
                </a:tc>
                <a:tc>
                  <a:txBody>
                    <a:bodyPr/>
                    <a:lstStyle/>
                    <a:p>
                      <a:r>
                        <a:rPr lang="en-US" sz="1200" kern="0">
                          <a:effectLst/>
                        </a:rPr>
                        <a:t>10 Gbit/s</a:t>
                      </a:r>
                    </a:p>
                  </a:txBody>
                  <a:tcPr marL="45720" marR="45720" anchor="ctr"/>
                </a:tc>
                <a:tc>
                  <a:txBody>
                    <a:bodyPr/>
                    <a:lstStyle/>
                    <a:p>
                      <a:r>
                        <a:rPr lang="en-US" sz="1200" u="none" strike="noStrike" kern="0" dirty="0" err="1">
                          <a:effectLst/>
                          <a:hlinkClick r:id="rId5" tooltip="EMBB"/>
                        </a:rPr>
                        <a:t>eMBB</a:t>
                      </a:r>
                      <a:endParaRPr lang="en-US" sz="1200" kern="0" dirty="0">
                        <a:effectLst/>
                      </a:endParaRPr>
                    </a:p>
                  </a:txBody>
                  <a:tcPr marL="45720" marR="45720" anchor="ctr"/>
                </a:tc>
                <a:extLst>
                  <a:ext uri="{0D108BD9-81ED-4DB2-BD59-A6C34878D82A}">
                    <a16:rowId xmlns:a16="http://schemas.microsoft.com/office/drawing/2014/main" val="2775604492"/>
                  </a:ext>
                </a:extLst>
              </a:tr>
              <a:tr h="0">
                <a:tc>
                  <a:txBody>
                    <a:bodyPr/>
                    <a:lstStyle/>
                    <a:p>
                      <a:r>
                        <a:rPr lang="en-US" sz="1200" kern="0" dirty="0">
                          <a:effectLst/>
                        </a:rPr>
                        <a:t>User experienced downlink data rate</a:t>
                      </a:r>
                    </a:p>
                  </a:txBody>
                  <a:tcPr marL="45720" marR="45720" anchor="ctr"/>
                </a:tc>
                <a:tc rowSpan="2">
                  <a:txBody>
                    <a:bodyPr/>
                    <a:lstStyle/>
                    <a:p>
                      <a:r>
                        <a:rPr lang="en-US" sz="1200" kern="0" dirty="0">
                          <a:effectLst/>
                        </a:rPr>
                        <a:t>Minimum data rate in dense urban test environment 95% of time (5th </a:t>
                      </a:r>
                      <a:r>
                        <a:rPr lang="en-US" sz="1200" u="none" strike="noStrike" kern="0" dirty="0">
                          <a:effectLst/>
                          <a:hlinkClick r:id="rId6" tooltip="Percentile"/>
                        </a:rPr>
                        <a:t>percentile</a:t>
                      </a:r>
                      <a:r>
                        <a:rPr lang="en-US" sz="1200" kern="0" dirty="0">
                          <a:effectLst/>
                        </a:rPr>
                        <a:t>)</a:t>
                      </a:r>
                    </a:p>
                  </a:txBody>
                  <a:tcPr marL="45720" marR="45720" anchor="ctr"/>
                </a:tc>
                <a:tc>
                  <a:txBody>
                    <a:bodyPr/>
                    <a:lstStyle/>
                    <a:p>
                      <a:r>
                        <a:rPr lang="en-US" sz="1200" kern="0" dirty="0">
                          <a:effectLst/>
                        </a:rPr>
                        <a:t>100 Mbit/s</a:t>
                      </a:r>
                    </a:p>
                  </a:txBody>
                  <a:tcPr marL="45720" marR="45720" anchor="ctr"/>
                </a:tc>
                <a:tc>
                  <a:txBody>
                    <a:bodyPr/>
                    <a:lstStyle/>
                    <a:p>
                      <a:r>
                        <a:rPr lang="en-US" sz="1200" kern="0">
                          <a:effectLst/>
                        </a:rPr>
                        <a:t>eMBB</a:t>
                      </a:r>
                    </a:p>
                  </a:txBody>
                  <a:tcPr marL="45720" marR="45720" anchor="ctr"/>
                </a:tc>
                <a:extLst>
                  <a:ext uri="{0D108BD9-81ED-4DB2-BD59-A6C34878D82A}">
                    <a16:rowId xmlns:a16="http://schemas.microsoft.com/office/drawing/2014/main" val="4027223792"/>
                  </a:ext>
                </a:extLst>
              </a:tr>
              <a:tr h="0">
                <a:tc>
                  <a:txBody>
                    <a:bodyPr/>
                    <a:lstStyle/>
                    <a:p>
                      <a:r>
                        <a:rPr lang="en-US" sz="1200" kern="0" dirty="0">
                          <a:effectLst/>
                        </a:rPr>
                        <a:t>User experienced uplink data rate</a:t>
                      </a:r>
                    </a:p>
                  </a:txBody>
                  <a:tcPr marL="45720" marR="45720" anchor="ctr"/>
                </a:tc>
                <a:tc vMerge="1">
                  <a:txBody>
                    <a:bodyPr/>
                    <a:lstStyle/>
                    <a:p>
                      <a:endParaRPr lang="zh-TW" altLang="en-US" dirty="0"/>
                    </a:p>
                  </a:txBody>
                  <a:tcPr/>
                </a:tc>
                <a:tc>
                  <a:txBody>
                    <a:bodyPr/>
                    <a:lstStyle/>
                    <a:p>
                      <a:r>
                        <a:rPr lang="en-US" sz="1200" kern="0" dirty="0">
                          <a:effectLst/>
                        </a:rPr>
                        <a:t>50 Mbit/s</a:t>
                      </a:r>
                    </a:p>
                  </a:txBody>
                  <a:tcPr marL="45720" marR="45720" anchor="ctr"/>
                </a:tc>
                <a:tc>
                  <a:txBody>
                    <a:bodyPr/>
                    <a:lstStyle/>
                    <a:p>
                      <a:r>
                        <a:rPr lang="en-US" sz="1200" kern="0">
                          <a:effectLst/>
                        </a:rPr>
                        <a:t>eMBB</a:t>
                      </a:r>
                    </a:p>
                  </a:txBody>
                  <a:tcPr marL="45720" marR="45720" anchor="ctr"/>
                </a:tc>
                <a:extLst>
                  <a:ext uri="{0D108BD9-81ED-4DB2-BD59-A6C34878D82A}">
                    <a16:rowId xmlns:a16="http://schemas.microsoft.com/office/drawing/2014/main" val="3404086533"/>
                  </a:ext>
                </a:extLst>
              </a:tr>
              <a:tr h="0">
                <a:tc rowSpan="2">
                  <a:txBody>
                    <a:bodyPr/>
                    <a:lstStyle/>
                    <a:p>
                      <a:r>
                        <a:rPr lang="en-US" sz="1200" u="none" strike="noStrike" kern="0">
                          <a:effectLst/>
                          <a:hlinkClick r:id="rId7" tooltip="Network latency"/>
                        </a:rPr>
                        <a:t>Latency</a:t>
                      </a:r>
                      <a:endParaRPr lang="en-US" sz="1200" kern="0">
                        <a:effectLst/>
                      </a:endParaRPr>
                    </a:p>
                  </a:txBody>
                  <a:tcPr marL="45720" marR="45720" anchor="ctr"/>
                </a:tc>
                <a:tc rowSpan="2">
                  <a:txBody>
                    <a:bodyPr/>
                    <a:lstStyle/>
                    <a:p>
                      <a:r>
                        <a:rPr lang="en-US" sz="1200" kern="0" dirty="0">
                          <a:effectLst/>
                        </a:rPr>
                        <a:t>Radio network contribution to packet travel time</a:t>
                      </a:r>
                    </a:p>
                  </a:txBody>
                  <a:tcPr marL="45720" marR="45720" anchor="ctr"/>
                </a:tc>
                <a:tc>
                  <a:txBody>
                    <a:bodyPr/>
                    <a:lstStyle/>
                    <a:p>
                      <a:r>
                        <a:rPr lang="en-US" sz="1200" kern="0">
                          <a:effectLst/>
                        </a:rPr>
                        <a:t>4 ms</a:t>
                      </a:r>
                    </a:p>
                  </a:txBody>
                  <a:tcPr marL="45720" marR="45720" anchor="ctr"/>
                </a:tc>
                <a:tc>
                  <a:txBody>
                    <a:bodyPr/>
                    <a:lstStyle/>
                    <a:p>
                      <a:r>
                        <a:rPr lang="en-US" sz="1200" kern="0">
                          <a:effectLst/>
                        </a:rPr>
                        <a:t>eMBB</a:t>
                      </a:r>
                    </a:p>
                  </a:txBody>
                  <a:tcPr marL="45720" marR="45720" anchor="ctr"/>
                </a:tc>
                <a:extLst>
                  <a:ext uri="{0D108BD9-81ED-4DB2-BD59-A6C34878D82A}">
                    <a16:rowId xmlns:a16="http://schemas.microsoft.com/office/drawing/2014/main" val="2699614854"/>
                  </a:ext>
                </a:extLst>
              </a:tr>
              <a:tr h="0">
                <a:tc vMerge="1">
                  <a:txBody>
                    <a:bodyPr/>
                    <a:lstStyle/>
                    <a:p>
                      <a:endParaRPr lang="zh-TW" altLang="en-US"/>
                    </a:p>
                  </a:txBody>
                  <a:tcPr/>
                </a:tc>
                <a:tc vMerge="1">
                  <a:txBody>
                    <a:bodyPr/>
                    <a:lstStyle/>
                    <a:p>
                      <a:endParaRPr lang="zh-TW" altLang="en-US"/>
                    </a:p>
                  </a:txBody>
                  <a:tcPr/>
                </a:tc>
                <a:tc>
                  <a:txBody>
                    <a:bodyPr/>
                    <a:lstStyle/>
                    <a:p>
                      <a:r>
                        <a:rPr lang="en-US" sz="1200" kern="0">
                          <a:effectLst/>
                        </a:rPr>
                        <a:t>1 ms</a:t>
                      </a:r>
                    </a:p>
                  </a:txBody>
                  <a:tcPr marL="45720" marR="45720" anchor="ctr"/>
                </a:tc>
                <a:tc>
                  <a:txBody>
                    <a:bodyPr/>
                    <a:lstStyle/>
                    <a:p>
                      <a:r>
                        <a:rPr lang="en-US" sz="1200" u="none" strike="noStrike" kern="0">
                          <a:effectLst/>
                          <a:hlinkClick r:id="rId8" tooltip="URLLC"/>
                        </a:rPr>
                        <a:t>URLLC</a:t>
                      </a:r>
                      <a:endParaRPr lang="en-US" sz="1200" kern="0">
                        <a:effectLst/>
                      </a:endParaRPr>
                    </a:p>
                  </a:txBody>
                  <a:tcPr marL="45720" marR="45720" anchor="ctr"/>
                </a:tc>
                <a:extLst>
                  <a:ext uri="{0D108BD9-81ED-4DB2-BD59-A6C34878D82A}">
                    <a16:rowId xmlns:a16="http://schemas.microsoft.com/office/drawing/2014/main" val="4239811324"/>
                  </a:ext>
                </a:extLst>
              </a:tr>
              <a:tr h="0">
                <a:tc>
                  <a:txBody>
                    <a:bodyPr/>
                    <a:lstStyle/>
                    <a:p>
                      <a:r>
                        <a:rPr lang="en-US" sz="1200" kern="0">
                          <a:effectLst/>
                        </a:rPr>
                        <a:t>Mobility</a:t>
                      </a:r>
                    </a:p>
                  </a:txBody>
                  <a:tcPr marL="45720" marR="45720" anchor="ctr"/>
                </a:tc>
                <a:tc>
                  <a:txBody>
                    <a:bodyPr/>
                    <a:lstStyle/>
                    <a:p>
                      <a:r>
                        <a:rPr lang="en-US" sz="1200" kern="0">
                          <a:effectLst/>
                        </a:rPr>
                        <a:t>Maximum speed for handoff and </a:t>
                      </a:r>
                      <a:r>
                        <a:rPr lang="en-US" sz="1200" u="none" strike="noStrike" kern="0">
                          <a:effectLst/>
                          <a:hlinkClick r:id="rId9" tooltip="Quality of service"/>
                        </a:rPr>
                        <a:t>QoS</a:t>
                      </a:r>
                      <a:r>
                        <a:rPr lang="en-US" sz="1200" kern="0">
                          <a:effectLst/>
                        </a:rPr>
                        <a:t> requirements</a:t>
                      </a:r>
                    </a:p>
                  </a:txBody>
                  <a:tcPr marL="45720" marR="45720" anchor="ctr"/>
                </a:tc>
                <a:tc>
                  <a:txBody>
                    <a:bodyPr/>
                    <a:lstStyle/>
                    <a:p>
                      <a:r>
                        <a:rPr lang="en-US" sz="1200" kern="0">
                          <a:effectLst/>
                        </a:rPr>
                        <a:t>500 km/h</a:t>
                      </a:r>
                    </a:p>
                  </a:txBody>
                  <a:tcPr marL="45720" marR="45720" anchor="ctr"/>
                </a:tc>
                <a:tc>
                  <a:txBody>
                    <a:bodyPr/>
                    <a:lstStyle/>
                    <a:p>
                      <a:r>
                        <a:rPr lang="en-US" sz="1200" kern="0">
                          <a:effectLst/>
                        </a:rPr>
                        <a:t>eMBB/URLLC</a:t>
                      </a:r>
                    </a:p>
                  </a:txBody>
                  <a:tcPr marL="45720" marR="45720" anchor="ctr"/>
                </a:tc>
                <a:extLst>
                  <a:ext uri="{0D108BD9-81ED-4DB2-BD59-A6C34878D82A}">
                    <a16:rowId xmlns:a16="http://schemas.microsoft.com/office/drawing/2014/main" val="3909400192"/>
                  </a:ext>
                </a:extLst>
              </a:tr>
              <a:tr h="0">
                <a:tc>
                  <a:txBody>
                    <a:bodyPr/>
                    <a:lstStyle/>
                    <a:p>
                      <a:r>
                        <a:rPr lang="en-US" sz="1200" kern="0">
                          <a:effectLst/>
                        </a:rPr>
                        <a:t>Connection density</a:t>
                      </a:r>
                    </a:p>
                  </a:txBody>
                  <a:tcPr marL="45720" marR="45720" anchor="ctr"/>
                </a:tc>
                <a:tc>
                  <a:txBody>
                    <a:bodyPr/>
                    <a:lstStyle/>
                    <a:p>
                      <a:r>
                        <a:rPr lang="en-US" sz="1200" kern="0">
                          <a:effectLst/>
                        </a:rPr>
                        <a:t>Total number of devices per unit area</a:t>
                      </a:r>
                    </a:p>
                  </a:txBody>
                  <a:tcPr marL="45720" marR="45720" anchor="ctr"/>
                </a:tc>
                <a:tc>
                  <a:txBody>
                    <a:bodyPr/>
                    <a:lstStyle/>
                    <a:p>
                      <a:r>
                        <a:rPr lang="en-US" sz="1200" kern="0">
                          <a:effectLst/>
                        </a:rPr>
                        <a:t>10</a:t>
                      </a:r>
                      <a:r>
                        <a:rPr lang="en-US" sz="1200" kern="0" baseline="30000">
                          <a:effectLst/>
                        </a:rPr>
                        <a:t>6</a:t>
                      </a:r>
                      <a:r>
                        <a:rPr lang="en-US" sz="1200" kern="0">
                          <a:effectLst/>
                        </a:rPr>
                        <a:t>/km</a:t>
                      </a:r>
                      <a:r>
                        <a:rPr lang="en-US" sz="1200" kern="0" baseline="30000">
                          <a:effectLst/>
                        </a:rPr>
                        <a:t>2</a:t>
                      </a:r>
                      <a:endParaRPr lang="en-US" sz="1200" kern="0">
                        <a:effectLst/>
                      </a:endParaRPr>
                    </a:p>
                  </a:txBody>
                  <a:tcPr marL="45720" marR="45720" anchor="ctr"/>
                </a:tc>
                <a:tc>
                  <a:txBody>
                    <a:bodyPr/>
                    <a:lstStyle/>
                    <a:p>
                      <a:r>
                        <a:rPr lang="en-US" sz="1200" u="none" strike="noStrike" kern="0">
                          <a:effectLst/>
                          <a:hlinkClick r:id="rId10" tooltip="MMTC (telecommunication)"/>
                        </a:rPr>
                        <a:t>mMTC</a:t>
                      </a:r>
                      <a:endParaRPr lang="en-US" sz="1200" kern="0">
                        <a:effectLst/>
                      </a:endParaRPr>
                    </a:p>
                  </a:txBody>
                  <a:tcPr marL="45720" marR="45720" anchor="ctr"/>
                </a:tc>
                <a:extLst>
                  <a:ext uri="{0D108BD9-81ED-4DB2-BD59-A6C34878D82A}">
                    <a16:rowId xmlns:a16="http://schemas.microsoft.com/office/drawing/2014/main" val="2940940726"/>
                  </a:ext>
                </a:extLst>
              </a:tr>
              <a:tr h="0">
                <a:tc>
                  <a:txBody>
                    <a:bodyPr/>
                    <a:lstStyle/>
                    <a:p>
                      <a:r>
                        <a:rPr lang="en-US" sz="1200" u="none" strike="noStrike" kern="0">
                          <a:effectLst/>
                          <a:hlinkClick r:id="rId11" tooltip="Efficient energy use"/>
                        </a:rPr>
                        <a:t>Energy efficiency</a:t>
                      </a:r>
                      <a:endParaRPr lang="en-US" sz="1200" kern="0">
                        <a:effectLst/>
                      </a:endParaRPr>
                    </a:p>
                  </a:txBody>
                  <a:tcPr marL="45720" marR="45720" anchor="ctr"/>
                </a:tc>
                <a:tc>
                  <a:txBody>
                    <a:bodyPr/>
                    <a:lstStyle/>
                    <a:p>
                      <a:r>
                        <a:rPr lang="en-US" sz="1200" kern="0">
                          <a:effectLst/>
                        </a:rPr>
                        <a:t>Data sent/received per unit energy consumption (by device or network)</a:t>
                      </a:r>
                    </a:p>
                  </a:txBody>
                  <a:tcPr marL="45720" marR="45720" anchor="ctr"/>
                </a:tc>
                <a:tc>
                  <a:txBody>
                    <a:bodyPr/>
                    <a:lstStyle/>
                    <a:p>
                      <a:r>
                        <a:rPr lang="en-US" sz="1200" kern="0">
                          <a:effectLst/>
                        </a:rPr>
                        <a:t>Equal to 4G</a:t>
                      </a:r>
                    </a:p>
                  </a:txBody>
                  <a:tcPr marL="45720" marR="45720" anchor="ctr"/>
                </a:tc>
                <a:tc>
                  <a:txBody>
                    <a:bodyPr/>
                    <a:lstStyle/>
                    <a:p>
                      <a:r>
                        <a:rPr lang="en-US" sz="1200" kern="0">
                          <a:effectLst/>
                        </a:rPr>
                        <a:t>eMBB</a:t>
                      </a:r>
                    </a:p>
                  </a:txBody>
                  <a:tcPr marL="45720" marR="45720" anchor="ctr"/>
                </a:tc>
                <a:extLst>
                  <a:ext uri="{0D108BD9-81ED-4DB2-BD59-A6C34878D82A}">
                    <a16:rowId xmlns:a16="http://schemas.microsoft.com/office/drawing/2014/main" val="979350873"/>
                  </a:ext>
                </a:extLst>
              </a:tr>
              <a:tr h="0">
                <a:tc>
                  <a:txBody>
                    <a:bodyPr/>
                    <a:lstStyle/>
                    <a:p>
                      <a:r>
                        <a:rPr lang="en-US" sz="1200" kern="0">
                          <a:effectLst/>
                        </a:rPr>
                        <a:t>Area traffic capacity</a:t>
                      </a:r>
                    </a:p>
                  </a:txBody>
                  <a:tcPr marL="45720" marR="45720" anchor="ctr"/>
                </a:tc>
                <a:tc>
                  <a:txBody>
                    <a:bodyPr/>
                    <a:lstStyle/>
                    <a:p>
                      <a:r>
                        <a:rPr lang="en-US" sz="1200" kern="0">
                          <a:effectLst/>
                        </a:rPr>
                        <a:t>Total traffic across coverage area</a:t>
                      </a:r>
                    </a:p>
                  </a:txBody>
                  <a:tcPr marL="45720" marR="45720" anchor="ctr"/>
                </a:tc>
                <a:tc>
                  <a:txBody>
                    <a:bodyPr/>
                    <a:lstStyle/>
                    <a:p>
                      <a:r>
                        <a:rPr lang="en-US" sz="1200" kern="0">
                          <a:effectLst/>
                        </a:rPr>
                        <a:t>10 Mbps/m</a:t>
                      </a:r>
                      <a:r>
                        <a:rPr lang="en-US" sz="1200" kern="0" baseline="30000">
                          <a:effectLst/>
                        </a:rPr>
                        <a:t>2</a:t>
                      </a:r>
                      <a:endParaRPr lang="en-US" sz="1200" kern="0">
                        <a:effectLst/>
                      </a:endParaRPr>
                    </a:p>
                  </a:txBody>
                  <a:tcPr marL="45720" marR="45720" anchor="ctr"/>
                </a:tc>
                <a:tc>
                  <a:txBody>
                    <a:bodyPr/>
                    <a:lstStyle/>
                    <a:p>
                      <a:r>
                        <a:rPr lang="en-US" sz="1200" kern="0">
                          <a:effectLst/>
                        </a:rPr>
                        <a:t>eMBB</a:t>
                      </a:r>
                    </a:p>
                  </a:txBody>
                  <a:tcPr marL="45720" marR="45720" anchor="ctr"/>
                </a:tc>
                <a:extLst>
                  <a:ext uri="{0D108BD9-81ED-4DB2-BD59-A6C34878D82A}">
                    <a16:rowId xmlns:a16="http://schemas.microsoft.com/office/drawing/2014/main" val="3738022214"/>
                  </a:ext>
                </a:extLst>
              </a:tr>
              <a:tr h="0">
                <a:tc>
                  <a:txBody>
                    <a:bodyPr/>
                    <a:lstStyle/>
                    <a:p>
                      <a:r>
                        <a:rPr lang="en-US" sz="1200" kern="0">
                          <a:effectLst/>
                        </a:rPr>
                        <a:t>Peak downlink </a:t>
                      </a:r>
                      <a:r>
                        <a:rPr lang="en-US" sz="1200" u="none" strike="noStrike" kern="0">
                          <a:effectLst/>
                          <a:hlinkClick r:id="rId12" tooltip="Spectrum efficiency"/>
                        </a:rPr>
                        <a:t>spectrum efficiency</a:t>
                      </a:r>
                      <a:endParaRPr lang="en-US" sz="1200" kern="0">
                        <a:effectLst/>
                      </a:endParaRPr>
                    </a:p>
                  </a:txBody>
                  <a:tcPr marL="45720" marR="45720" anchor="ctr"/>
                </a:tc>
                <a:tc>
                  <a:txBody>
                    <a:bodyPr/>
                    <a:lstStyle/>
                    <a:p>
                      <a:r>
                        <a:rPr lang="en-US" sz="1200" kern="0" dirty="0">
                          <a:effectLst/>
                        </a:rPr>
                        <a:t>Throughput per unit wireless bandwidth and per network cell</a:t>
                      </a:r>
                    </a:p>
                  </a:txBody>
                  <a:tcPr marL="45720" marR="45720" anchor="ctr"/>
                </a:tc>
                <a:tc>
                  <a:txBody>
                    <a:bodyPr/>
                    <a:lstStyle/>
                    <a:p>
                      <a:r>
                        <a:rPr lang="en-US" sz="1200" kern="0">
                          <a:effectLst/>
                        </a:rPr>
                        <a:t>30 bit/s/Hz</a:t>
                      </a:r>
                    </a:p>
                  </a:txBody>
                  <a:tcPr marL="45720" marR="45720" anchor="ctr"/>
                </a:tc>
                <a:tc>
                  <a:txBody>
                    <a:bodyPr/>
                    <a:lstStyle/>
                    <a:p>
                      <a:r>
                        <a:rPr lang="en-US" sz="1200" kern="0" dirty="0" err="1">
                          <a:effectLst/>
                        </a:rPr>
                        <a:t>eMBB</a:t>
                      </a:r>
                      <a:endParaRPr lang="en-US" sz="1200" kern="0" dirty="0">
                        <a:effectLst/>
                      </a:endParaRPr>
                    </a:p>
                  </a:txBody>
                  <a:tcPr marL="45720" marR="45720" anchor="ctr"/>
                </a:tc>
                <a:extLst>
                  <a:ext uri="{0D108BD9-81ED-4DB2-BD59-A6C34878D82A}">
                    <a16:rowId xmlns:a16="http://schemas.microsoft.com/office/drawing/2014/main" val="518624819"/>
                  </a:ext>
                </a:extLst>
              </a:tr>
            </a:tbl>
          </a:graphicData>
        </a:graphic>
      </p:graphicFrame>
      <p:sp>
        <p:nvSpPr>
          <p:cNvPr id="5" name="文字方塊 4">
            <a:extLst>
              <a:ext uri="{FF2B5EF4-FFF2-40B4-BE49-F238E27FC236}">
                <a16:creationId xmlns:a16="http://schemas.microsoft.com/office/drawing/2014/main" id="{2E9C8927-15CE-4632-D513-CABF4DE29E94}"/>
              </a:ext>
            </a:extLst>
          </p:cNvPr>
          <p:cNvSpPr txBox="1"/>
          <p:nvPr/>
        </p:nvSpPr>
        <p:spPr>
          <a:xfrm>
            <a:off x="4477608" y="6120000"/>
            <a:ext cx="3236784"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TW" sz="1800" b="0" i="0" u="none" strike="noStrike" kern="0" cap="none" spc="0" normalizeH="0" noProof="0" dirty="0">
                <a:ln>
                  <a:noFill/>
                </a:ln>
                <a:solidFill>
                  <a:prstClr val="black"/>
                </a:solidFill>
                <a:effectLst/>
                <a:uLnTx/>
                <a:uFillTx/>
                <a:cs typeface="Calibri"/>
                <a:sym typeface="Calibri"/>
              </a:rPr>
              <a:t>Source: </a:t>
            </a:r>
            <a:r>
              <a:rPr kumimoji="0" lang="en-US" altLang="zh-TW" sz="1800" b="0" i="0" u="none" strike="noStrike" kern="0" cap="none" spc="0" normalizeH="0" noProof="0" dirty="0">
                <a:ln>
                  <a:noFill/>
                </a:ln>
                <a:solidFill>
                  <a:prstClr val="black"/>
                </a:solidFill>
                <a:effectLst/>
                <a:uLnTx/>
                <a:uFillTx/>
                <a:cs typeface="Calibri"/>
                <a:sym typeface="Calibri"/>
                <a:hlinkClick r:id="rId13"/>
              </a:rPr>
              <a:t>IMT-2020 - Wikipedia</a:t>
            </a:r>
            <a:endParaRPr kumimoji="0" lang="fr-FR" altLang="zh-TW" sz="1800" b="0" i="0" u="none" strike="noStrike" kern="0" cap="none" spc="0" normalizeH="0" noProof="0" dirty="0">
              <a:ln>
                <a:noFill/>
              </a:ln>
              <a:solidFill>
                <a:prstClr val="black"/>
              </a:solidFill>
              <a:effectLst/>
              <a:uLnTx/>
              <a:uFillTx/>
              <a:cs typeface="+mn-cs"/>
            </a:endParaRPr>
          </a:p>
        </p:txBody>
      </p:sp>
    </p:spTree>
    <p:extLst>
      <p:ext uri="{BB962C8B-B14F-4D97-AF65-F5344CB8AC3E}">
        <p14:creationId xmlns:p14="http://schemas.microsoft.com/office/powerpoint/2010/main" val="6746034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BDBDFB-9FDC-3028-EE86-327EF2BFBF8F}"/>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B0D7EFCE-3643-DDEB-B507-9C5E32502B70}"/>
              </a:ext>
            </a:extLst>
          </p:cNvPr>
          <p:cNvSpPr>
            <a:spLocks noGrp="1"/>
          </p:cNvSpPr>
          <p:nvPr>
            <p:ph type="title"/>
          </p:nvPr>
        </p:nvSpPr>
        <p:spPr/>
        <p:txBody>
          <a:bodyPr/>
          <a:lstStyle/>
          <a:p>
            <a:r>
              <a:rPr lang="en-US" altLang="zh-TW" sz="3600" dirty="0"/>
              <a:t>Three Dimensions to Performance Improvements with Usage Scenarios for 2020 and Beyond</a:t>
            </a:r>
            <a:endParaRPr lang="zh-TW" altLang="en-US" sz="3600" dirty="0"/>
          </a:p>
        </p:txBody>
      </p:sp>
      <p:sp>
        <p:nvSpPr>
          <p:cNvPr id="3" name="投影片編號版面配置區 2">
            <a:extLst>
              <a:ext uri="{FF2B5EF4-FFF2-40B4-BE49-F238E27FC236}">
                <a16:creationId xmlns:a16="http://schemas.microsoft.com/office/drawing/2014/main" id="{0D35538D-B72E-1D10-8B1F-3AF63BB9BC0B}"/>
              </a:ext>
            </a:extLst>
          </p:cNvPr>
          <p:cNvSpPr>
            <a:spLocks noGrp="1"/>
          </p:cNvSpPr>
          <p:nvPr>
            <p:ph type="sldNum" sz="quarter" idx="12"/>
          </p:nvPr>
        </p:nvSpPr>
        <p:spPr/>
        <p:txBody>
          <a:bodyPr/>
          <a:lstStyle/>
          <a:p>
            <a:fld id="{EC42CC9F-AC0C-475C-86EC-8BEEEDCDB379}" type="slidenum">
              <a:rPr lang="zh-TW" altLang="en-US" smtClean="0"/>
              <a:t>34</a:t>
            </a:fld>
            <a:endParaRPr lang="zh-TW" altLang="en-US" dirty="0"/>
          </a:p>
        </p:txBody>
      </p:sp>
      <p:pic>
        <p:nvPicPr>
          <p:cNvPr id="5" name="圖片 3">
            <a:hlinkClick r:id="rId3"/>
            <a:extLst>
              <a:ext uri="{FF2B5EF4-FFF2-40B4-BE49-F238E27FC236}">
                <a16:creationId xmlns:a16="http://schemas.microsoft.com/office/drawing/2014/main" id="{1E86EF77-4D50-72D0-3604-2E1460D114A1}"/>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2467765" y="1800000"/>
            <a:ext cx="7256471" cy="4320000"/>
          </a:xfrm>
          <a:prstGeom prst="rect">
            <a:avLst/>
          </a:prstGeom>
        </p:spPr>
      </p:pic>
      <p:sp>
        <p:nvSpPr>
          <p:cNvPr id="4" name="文字方塊 3">
            <a:extLst>
              <a:ext uri="{FF2B5EF4-FFF2-40B4-BE49-F238E27FC236}">
                <a16:creationId xmlns:a16="http://schemas.microsoft.com/office/drawing/2014/main" id="{5A4E53FE-5F61-D073-ED1C-3735DBCDFA14}"/>
              </a:ext>
            </a:extLst>
          </p:cNvPr>
          <p:cNvSpPr txBox="1"/>
          <p:nvPr/>
        </p:nvSpPr>
        <p:spPr>
          <a:xfrm>
            <a:off x="2842545" y="6120000"/>
            <a:ext cx="6506911"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prstClr val="black"/>
              </a:buClr>
              <a:buSzPts val="1800"/>
              <a:buFont typeface="Calibri"/>
              <a:buNone/>
              <a:tabLst/>
              <a:defRPr/>
            </a:pPr>
            <a:r>
              <a:rPr kumimoji="0" lang="en-US" altLang="zh-TW" sz="1800" b="0" i="0" u="none" strike="noStrike" kern="0" cap="none" spc="0" normalizeH="0" noProof="0" dirty="0">
                <a:ln>
                  <a:noFill/>
                </a:ln>
                <a:solidFill>
                  <a:prstClr val="black"/>
                </a:solidFill>
                <a:effectLst/>
                <a:uLnTx/>
                <a:uFillTx/>
                <a:cs typeface="Calibri"/>
                <a:sym typeface="Calibri"/>
              </a:rPr>
              <a:t>Source: ITU-R IMT 2020 Requirements (ITU-R M.2083, 2015)</a:t>
            </a:r>
          </a:p>
        </p:txBody>
      </p:sp>
      <p:sp>
        <p:nvSpPr>
          <p:cNvPr id="6" name="文字方塊 5">
            <a:extLst>
              <a:ext uri="{FF2B5EF4-FFF2-40B4-BE49-F238E27FC236}">
                <a16:creationId xmlns:a16="http://schemas.microsoft.com/office/drawing/2014/main" id="{BACBA9CA-2422-049F-83BE-DBB7FEC05282}"/>
              </a:ext>
            </a:extLst>
          </p:cNvPr>
          <p:cNvSpPr txBox="1"/>
          <p:nvPr/>
        </p:nvSpPr>
        <p:spPr>
          <a:xfrm>
            <a:off x="7920000" y="2160000"/>
            <a:ext cx="1871025" cy="830997"/>
          </a:xfrm>
          <a:prstGeom prst="rect">
            <a:avLst/>
          </a:prstGeom>
          <a:noFill/>
        </p:spPr>
        <p:txBody>
          <a:bodyPr wrap="none" rtlCol="0">
            <a:spAutoFit/>
          </a:bodyPr>
          <a:lstStyle/>
          <a:p>
            <a:r>
              <a:rPr lang="en-US" altLang="zh-TW" sz="1600" b="1" kern="0" dirty="0" err="1">
                <a:solidFill>
                  <a:srgbClr val="FF0000"/>
                </a:solidFill>
                <a:cs typeface="Calibri"/>
                <a:sym typeface="Calibri"/>
              </a:rPr>
              <a:t>eMBB</a:t>
            </a:r>
            <a:r>
              <a:rPr lang="en-US" altLang="zh-TW" sz="1600" b="1" kern="0" dirty="0">
                <a:solidFill>
                  <a:srgbClr val="FF0000"/>
                </a:solidFill>
                <a:cs typeface="Calibri"/>
                <a:sym typeface="Calibri"/>
              </a:rPr>
              <a:t> </a:t>
            </a:r>
          </a:p>
          <a:p>
            <a:r>
              <a:rPr lang="en-US" altLang="zh-TW" sz="1600" i="1" kern="0" dirty="0">
                <a:solidFill>
                  <a:srgbClr val="444444"/>
                </a:solidFill>
                <a:cs typeface="Calibri"/>
                <a:sym typeface="Calibri"/>
              </a:rPr>
              <a:t>(enhanced Mobile </a:t>
            </a:r>
          </a:p>
          <a:p>
            <a:r>
              <a:rPr lang="en-US" altLang="zh-TW" sz="1600" i="1" kern="0" dirty="0">
                <a:solidFill>
                  <a:srgbClr val="444444"/>
                </a:solidFill>
                <a:cs typeface="Calibri"/>
                <a:sym typeface="Calibri"/>
              </a:rPr>
              <a:t>Broadband)</a:t>
            </a:r>
            <a:endParaRPr lang="en-US" altLang="zh-TW" sz="1600" kern="0" dirty="0"/>
          </a:p>
        </p:txBody>
      </p:sp>
      <p:sp>
        <p:nvSpPr>
          <p:cNvPr id="7" name="文字方塊 6">
            <a:extLst>
              <a:ext uri="{FF2B5EF4-FFF2-40B4-BE49-F238E27FC236}">
                <a16:creationId xmlns:a16="http://schemas.microsoft.com/office/drawing/2014/main" id="{02A85C39-C38C-C72C-7DBF-AF30D999F573}"/>
              </a:ext>
            </a:extLst>
          </p:cNvPr>
          <p:cNvSpPr txBox="1"/>
          <p:nvPr/>
        </p:nvSpPr>
        <p:spPr>
          <a:xfrm>
            <a:off x="8460000" y="4860000"/>
            <a:ext cx="2613216"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1600" b="1" i="0" u="none" strike="noStrike" kern="0" cap="none" spc="0" normalizeH="0" noProof="0" dirty="0">
                <a:ln>
                  <a:noFill/>
                </a:ln>
                <a:solidFill>
                  <a:srgbClr val="FF0000"/>
                </a:solidFill>
                <a:effectLst/>
                <a:uLnTx/>
                <a:uFillTx/>
                <a:cs typeface="Calibri"/>
                <a:sym typeface="Calibri"/>
              </a:rPr>
              <a:t>URLLC</a:t>
            </a:r>
            <a:r>
              <a:rPr kumimoji="0" lang="en-US" altLang="zh-TW" sz="1600" b="0" i="0" u="none" strike="noStrike" kern="0" cap="none" spc="0" normalizeH="0" noProof="0" dirty="0">
                <a:ln>
                  <a:noFill/>
                </a:ln>
                <a:solidFill>
                  <a:srgbClr val="444444"/>
                </a:solidFill>
                <a:effectLst/>
                <a:uLnTx/>
                <a:uFillTx/>
                <a:cs typeface="Calibri"/>
                <a:sym typeface="Calibri"/>
              </a:rPr>
              <a:t/>
            </a:r>
            <a:br>
              <a:rPr kumimoji="0" lang="en-US" altLang="zh-TW" sz="1600" b="0" i="0" u="none" strike="noStrike" kern="0" cap="none" spc="0" normalizeH="0" noProof="0" dirty="0">
                <a:ln>
                  <a:noFill/>
                </a:ln>
                <a:solidFill>
                  <a:srgbClr val="444444"/>
                </a:solidFill>
                <a:effectLst/>
                <a:uLnTx/>
                <a:uFillTx/>
                <a:cs typeface="Calibri"/>
                <a:sym typeface="Calibri"/>
              </a:rPr>
            </a:br>
            <a:r>
              <a:rPr kumimoji="0" lang="en-US" altLang="zh-TW" sz="1600" b="0" i="1" u="none" strike="noStrike" kern="0" cap="none" spc="0" normalizeH="0" noProof="0" dirty="0">
                <a:ln>
                  <a:noFill/>
                </a:ln>
                <a:solidFill>
                  <a:srgbClr val="444444"/>
                </a:solidFill>
                <a:effectLst/>
                <a:uLnTx/>
                <a:uFillTx/>
                <a:cs typeface="Calibri"/>
                <a:sym typeface="Calibri"/>
              </a:rPr>
              <a:t>(Ultra-Reliable and Low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1600" b="0" i="1" u="none" strike="noStrike" kern="0" cap="none" spc="0" normalizeH="0" noProof="0" dirty="0">
                <a:ln>
                  <a:noFill/>
                </a:ln>
                <a:solidFill>
                  <a:srgbClr val="444444"/>
                </a:solidFill>
                <a:effectLst/>
                <a:uLnTx/>
                <a:uFillTx/>
                <a:cs typeface="Calibri"/>
                <a:sym typeface="Calibri"/>
              </a:rPr>
              <a:t>Latency Communications) </a:t>
            </a:r>
            <a:endParaRPr kumimoji="0" lang="en-US" altLang="zh-TW" sz="1600" b="0" i="1" u="none" strike="noStrike" kern="0" cap="none" spc="0" normalizeH="0" noProof="0" dirty="0">
              <a:ln>
                <a:noFill/>
              </a:ln>
              <a:solidFill>
                <a:prstClr val="black"/>
              </a:solidFill>
              <a:effectLst/>
              <a:uLnTx/>
              <a:uFillTx/>
              <a:cs typeface="Calibri"/>
              <a:sym typeface="Calibri"/>
            </a:endParaRPr>
          </a:p>
        </p:txBody>
      </p:sp>
      <p:sp>
        <p:nvSpPr>
          <p:cNvPr id="8" name="文字方塊 7">
            <a:extLst>
              <a:ext uri="{FF2B5EF4-FFF2-40B4-BE49-F238E27FC236}">
                <a16:creationId xmlns:a16="http://schemas.microsoft.com/office/drawing/2014/main" id="{0011F3A9-480C-94E8-230E-29375FEE8AA9}"/>
              </a:ext>
            </a:extLst>
          </p:cNvPr>
          <p:cNvSpPr txBox="1"/>
          <p:nvPr/>
        </p:nvSpPr>
        <p:spPr>
          <a:xfrm>
            <a:off x="4590000" y="5310000"/>
            <a:ext cx="2292615"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zh-TW" sz="1600" b="1" i="0" u="none" strike="noStrike" kern="0" cap="none" spc="0" normalizeH="0" noProof="0" dirty="0">
                <a:ln>
                  <a:noFill/>
                </a:ln>
                <a:solidFill>
                  <a:srgbClr val="FF0000"/>
                </a:solidFill>
                <a:effectLst/>
                <a:uLnTx/>
                <a:uFillTx/>
                <a:cs typeface="Calibri"/>
                <a:sym typeface="Calibri"/>
              </a:rPr>
              <a:t>mMTC</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zh-TW" sz="1600" b="0" i="0" u="none" strike="noStrike" kern="0" cap="none" spc="0" normalizeH="0" noProof="0" dirty="0">
                <a:ln>
                  <a:noFill/>
                </a:ln>
                <a:solidFill>
                  <a:srgbClr val="444444"/>
                </a:solidFill>
                <a:effectLst/>
                <a:uLnTx/>
                <a:uFillTx/>
                <a:cs typeface="Calibri"/>
                <a:sym typeface="Calibri"/>
              </a:rPr>
              <a:t>(massive Machine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zh-TW" sz="1600" b="0" i="0" u="none" strike="noStrike" kern="0" cap="none" spc="0" normalizeH="0" noProof="0" dirty="0">
                <a:ln>
                  <a:noFill/>
                </a:ln>
                <a:solidFill>
                  <a:srgbClr val="444444"/>
                </a:solidFill>
                <a:effectLst/>
                <a:uLnTx/>
                <a:uFillTx/>
                <a:cs typeface="Calibri"/>
                <a:sym typeface="Calibri"/>
              </a:rPr>
              <a:t>Type Communications)</a:t>
            </a:r>
            <a:endParaRPr kumimoji="0" lang="fr-FR" altLang="zh-TW" sz="1800" b="0" i="0" u="none" strike="noStrike" kern="0" cap="none" spc="0" normalizeH="0" noProof="0" dirty="0">
              <a:ln>
                <a:noFill/>
              </a:ln>
              <a:solidFill>
                <a:prstClr val="black"/>
              </a:solidFill>
              <a:effectLst/>
              <a:uLnTx/>
              <a:uFillTx/>
              <a:cs typeface="+mn-cs"/>
            </a:endParaRPr>
          </a:p>
        </p:txBody>
      </p:sp>
    </p:spTree>
    <p:extLst>
      <p:ext uri="{BB962C8B-B14F-4D97-AF65-F5344CB8AC3E}">
        <p14:creationId xmlns:p14="http://schemas.microsoft.com/office/powerpoint/2010/main" val="1706239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7610C18-C5C4-4970-1458-16171BF1557D}"/>
              </a:ext>
            </a:extLst>
          </p:cNvPr>
          <p:cNvSpPr>
            <a:spLocks noGrp="1"/>
          </p:cNvSpPr>
          <p:nvPr>
            <p:ph type="title"/>
          </p:nvPr>
        </p:nvSpPr>
        <p:spPr/>
        <p:txBody>
          <a:bodyPr/>
          <a:lstStyle/>
          <a:p>
            <a:r>
              <a:rPr lang="en-US" altLang="zh-TW" dirty="0"/>
              <a:t>Enhancement of Key Capabilities from IMT-Advanced (4G) to IMT-2020 (5G)</a:t>
            </a:r>
            <a:endParaRPr lang="zh-TW" altLang="en-US" dirty="0"/>
          </a:p>
        </p:txBody>
      </p:sp>
      <p:sp>
        <p:nvSpPr>
          <p:cNvPr id="3" name="投影片編號版面配置區 2">
            <a:extLst>
              <a:ext uri="{FF2B5EF4-FFF2-40B4-BE49-F238E27FC236}">
                <a16:creationId xmlns:a16="http://schemas.microsoft.com/office/drawing/2014/main" id="{2F8035E0-45B6-66BF-E4AF-A6511B12EFDA}"/>
              </a:ext>
            </a:extLst>
          </p:cNvPr>
          <p:cNvSpPr>
            <a:spLocks noGrp="1"/>
          </p:cNvSpPr>
          <p:nvPr>
            <p:ph type="sldNum" sz="quarter" idx="12"/>
          </p:nvPr>
        </p:nvSpPr>
        <p:spPr/>
        <p:txBody>
          <a:bodyPr/>
          <a:lstStyle/>
          <a:p>
            <a:fld id="{EC42CC9F-AC0C-475C-86EC-8BEEEDCDB379}" type="slidenum">
              <a:rPr lang="zh-TW" altLang="en-US" smtClean="0"/>
              <a:t>35</a:t>
            </a:fld>
            <a:endParaRPr lang="zh-TW" altLang="en-US"/>
          </a:p>
        </p:txBody>
      </p:sp>
      <p:pic>
        <p:nvPicPr>
          <p:cNvPr id="4" name="圖片 3">
            <a:hlinkClick r:id="rId2"/>
            <a:extLst>
              <a:ext uri="{FF2B5EF4-FFF2-40B4-BE49-F238E27FC236}">
                <a16:creationId xmlns:a16="http://schemas.microsoft.com/office/drawing/2014/main" id="{AA5F7A2A-BD3A-DBAC-393B-5C7E0A0E1C65}"/>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3140211" y="1800000"/>
            <a:ext cx="5911579" cy="4680000"/>
          </a:xfrm>
          <a:prstGeom prst="rect">
            <a:avLst/>
          </a:prstGeom>
        </p:spPr>
      </p:pic>
      <p:sp>
        <p:nvSpPr>
          <p:cNvPr id="5" name="文字方塊 4">
            <a:extLst>
              <a:ext uri="{FF2B5EF4-FFF2-40B4-BE49-F238E27FC236}">
                <a16:creationId xmlns:a16="http://schemas.microsoft.com/office/drawing/2014/main" id="{20017B68-DE97-D093-794E-E735C599C7E8}"/>
              </a:ext>
            </a:extLst>
          </p:cNvPr>
          <p:cNvSpPr txBox="1"/>
          <p:nvPr/>
        </p:nvSpPr>
        <p:spPr>
          <a:xfrm>
            <a:off x="3960000" y="6120000"/>
            <a:ext cx="3967753"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Calibri"/>
              <a:buNone/>
              <a:tabLst/>
              <a:defRPr/>
            </a:pPr>
            <a:r>
              <a:rPr kumimoji="0" lang="fr-FR" altLang="zh-TW" sz="1800" b="0" i="0" u="none" strike="noStrike" kern="0" cap="none" spc="0" normalizeH="0" noProof="0" dirty="0">
                <a:ln>
                  <a:noFill/>
                </a:ln>
                <a:solidFill>
                  <a:srgbClr val="000000"/>
                </a:solidFill>
                <a:effectLst/>
                <a:uLnTx/>
                <a:uFillTx/>
                <a:cs typeface="Calibri"/>
                <a:sym typeface="Calibri"/>
              </a:rPr>
              <a:t>Source: ITU-R  M.2083-0 (Sep 2015)</a:t>
            </a:r>
          </a:p>
        </p:txBody>
      </p:sp>
      <p:sp>
        <p:nvSpPr>
          <p:cNvPr id="6" name="文字方塊 5">
            <a:extLst>
              <a:ext uri="{FF2B5EF4-FFF2-40B4-BE49-F238E27FC236}">
                <a16:creationId xmlns:a16="http://schemas.microsoft.com/office/drawing/2014/main" id="{EB0ACFD7-30AC-289E-D99B-6C5A4E1E8EE5}"/>
              </a:ext>
            </a:extLst>
          </p:cNvPr>
          <p:cNvSpPr txBox="1"/>
          <p:nvPr/>
        </p:nvSpPr>
        <p:spPr>
          <a:xfrm>
            <a:off x="8460000" y="6120000"/>
            <a:ext cx="2723823" cy="369332"/>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
                <a:srgbClr val="000000"/>
              </a:buClr>
              <a:buSzPts val="1800"/>
              <a:buFont typeface="Calibri"/>
              <a:buNone/>
              <a:tabLst/>
              <a:defRPr/>
            </a:pPr>
            <a:r>
              <a:rPr kumimoji="0" lang="zh-TW" altLang="en-US" sz="1800" b="0" i="0" u="none" strike="noStrike" kern="0" cap="none" spc="0" normalizeH="0" noProof="0" dirty="0">
                <a:ln>
                  <a:noFill/>
                </a:ln>
                <a:solidFill>
                  <a:srgbClr val="000000"/>
                </a:solidFill>
                <a:effectLst/>
                <a:uLnTx/>
                <a:uFillTx/>
                <a:cs typeface="Calibri"/>
                <a:sym typeface="Calibri"/>
              </a:rPr>
              <a:t>大頻寬、低延遲、高可靠</a:t>
            </a:r>
          </a:p>
        </p:txBody>
      </p:sp>
      <p:sp>
        <p:nvSpPr>
          <p:cNvPr id="7" name="文字方塊 6">
            <a:extLst>
              <a:ext uri="{FF2B5EF4-FFF2-40B4-BE49-F238E27FC236}">
                <a16:creationId xmlns:a16="http://schemas.microsoft.com/office/drawing/2014/main" id="{9A309F52-061A-A6C6-8A44-5FC6FADB9223}"/>
              </a:ext>
            </a:extLst>
          </p:cNvPr>
          <p:cNvSpPr txBox="1"/>
          <p:nvPr/>
        </p:nvSpPr>
        <p:spPr>
          <a:xfrm>
            <a:off x="9000000" y="1800000"/>
            <a:ext cx="1866537" cy="2031325"/>
          </a:xfrm>
          <a:prstGeom prst="rect">
            <a:avLst/>
          </a:prstGeom>
          <a:noFill/>
        </p:spPr>
        <p:txBody>
          <a:bodyPr wrap="none" rtlCol="0">
            <a:spAutoFit/>
          </a:bodyPr>
          <a:lstStyle/>
          <a:p>
            <a:pPr marL="230400" marR="0" lvl="0" indent="-230400" algn="l" defTabSz="914400" rtl="0" eaLnBrk="1" fontAlgn="auto" latinLnBrk="0" hangingPunct="1">
              <a:lnSpc>
                <a:spcPct val="100000"/>
              </a:lnSpc>
              <a:spcBef>
                <a:spcPts val="0"/>
              </a:spcBef>
              <a:spcAft>
                <a:spcPts val="0"/>
              </a:spcAft>
              <a:buClr>
                <a:prstClr val="black"/>
              </a:buClr>
              <a:buSzPts val="1800"/>
              <a:buFont typeface="Arial"/>
              <a:buChar char="•"/>
              <a:tabLst/>
              <a:defRPr/>
            </a:pPr>
            <a:r>
              <a:rPr kumimoji="0" lang="en-US" altLang="zh-TW" sz="1800" b="0" i="0" u="none" kern="0" cap="none" noProof="0" dirty="0">
                <a:ln>
                  <a:noFill/>
                </a:ln>
                <a:solidFill>
                  <a:prstClr val="black"/>
                </a:solidFill>
                <a:effectLst/>
                <a:uLnTx/>
                <a:uFillTx/>
                <a:cs typeface="Calibri"/>
                <a:sym typeface="Calibri"/>
              </a:rPr>
              <a:t>High data rate</a:t>
            </a:r>
            <a:endParaRPr lang="en-US" altLang="zh-TW" kern="0" dirty="0">
              <a:solidFill>
                <a:prstClr val="black"/>
              </a:solidFill>
              <a:sym typeface="Calibri"/>
            </a:endParaRPr>
          </a:p>
          <a:p>
            <a:pPr marL="230400" marR="0" lvl="0" indent="-230400" algn="l" defTabSz="914400" rtl="0" eaLnBrk="1" fontAlgn="auto" latinLnBrk="0" hangingPunct="1">
              <a:lnSpc>
                <a:spcPct val="100000"/>
              </a:lnSpc>
              <a:spcBef>
                <a:spcPts val="0"/>
              </a:spcBef>
              <a:spcAft>
                <a:spcPts val="0"/>
              </a:spcAft>
              <a:buClr>
                <a:prstClr val="black"/>
              </a:buClr>
              <a:buSzPts val="1800"/>
              <a:buFont typeface="Arial"/>
              <a:buChar char="•"/>
              <a:tabLst/>
              <a:defRPr/>
            </a:pPr>
            <a:endParaRPr kumimoji="0" lang="en-US" altLang="zh-TW" sz="1800" b="0" i="0" u="none" kern="0" cap="none" noProof="0" dirty="0">
              <a:ln>
                <a:noFill/>
              </a:ln>
              <a:solidFill>
                <a:prstClr val="black"/>
              </a:solidFill>
              <a:effectLst/>
              <a:uLnTx/>
              <a:uFillTx/>
              <a:cs typeface="Calibri"/>
              <a:sym typeface="Calibri"/>
            </a:endParaRPr>
          </a:p>
          <a:p>
            <a:pPr marL="230400" marR="0" lvl="0" indent="-230400" algn="l" defTabSz="914400" rtl="0" eaLnBrk="1" fontAlgn="auto" latinLnBrk="0" hangingPunct="1">
              <a:lnSpc>
                <a:spcPct val="100000"/>
              </a:lnSpc>
              <a:spcBef>
                <a:spcPts val="0"/>
              </a:spcBef>
              <a:spcAft>
                <a:spcPts val="0"/>
              </a:spcAft>
              <a:buClr>
                <a:prstClr val="black"/>
              </a:buClr>
              <a:buSzPts val="1800"/>
              <a:buFont typeface="Arial"/>
              <a:buChar char="•"/>
              <a:tabLst/>
              <a:defRPr/>
            </a:pPr>
            <a:r>
              <a:rPr kumimoji="0" lang="en-US" altLang="zh-TW" sz="1800" b="0" i="0" u="none" kern="0" cap="none" noProof="0" dirty="0">
                <a:ln>
                  <a:noFill/>
                </a:ln>
                <a:solidFill>
                  <a:prstClr val="black"/>
                </a:solidFill>
                <a:effectLst/>
                <a:uLnTx/>
                <a:uFillTx/>
                <a:cs typeface="Calibri"/>
                <a:sym typeface="Calibri"/>
              </a:rPr>
              <a:t>Low latency</a:t>
            </a:r>
            <a:endParaRPr lang="en-US" altLang="zh-TW" kern="0" dirty="0">
              <a:solidFill>
                <a:prstClr val="black"/>
              </a:solidFill>
              <a:sym typeface="Calibri"/>
            </a:endParaRPr>
          </a:p>
          <a:p>
            <a:pPr marL="230400" marR="0" lvl="0" indent="-230400" algn="l" defTabSz="914400" rtl="0" eaLnBrk="1" fontAlgn="auto" latinLnBrk="0" hangingPunct="1">
              <a:lnSpc>
                <a:spcPct val="100000"/>
              </a:lnSpc>
              <a:spcBef>
                <a:spcPts val="0"/>
              </a:spcBef>
              <a:spcAft>
                <a:spcPts val="0"/>
              </a:spcAft>
              <a:buClr>
                <a:prstClr val="black"/>
              </a:buClr>
              <a:buSzPts val="1800"/>
              <a:buFont typeface="Arial"/>
              <a:buChar char="•"/>
              <a:tabLst/>
              <a:defRPr/>
            </a:pPr>
            <a:endParaRPr kumimoji="0" lang="en-US" altLang="zh-TW" sz="1800" b="0" i="0" u="none" kern="0" cap="none" noProof="0" dirty="0">
              <a:ln>
                <a:noFill/>
              </a:ln>
              <a:solidFill>
                <a:prstClr val="black"/>
              </a:solidFill>
              <a:effectLst/>
              <a:uLnTx/>
              <a:uFillTx/>
              <a:cs typeface="Calibri"/>
              <a:sym typeface="Calibri"/>
            </a:endParaRPr>
          </a:p>
          <a:p>
            <a:pPr marL="230400" marR="0" lvl="0" indent="-230400" algn="l" defTabSz="914400" rtl="0" eaLnBrk="1" fontAlgn="auto" latinLnBrk="0" hangingPunct="1">
              <a:lnSpc>
                <a:spcPct val="100000"/>
              </a:lnSpc>
              <a:spcBef>
                <a:spcPts val="0"/>
              </a:spcBef>
              <a:spcAft>
                <a:spcPts val="0"/>
              </a:spcAft>
              <a:buClr>
                <a:prstClr val="black"/>
              </a:buClr>
              <a:buSzPts val="1800"/>
              <a:buFont typeface="Arial"/>
              <a:buChar char="•"/>
              <a:tabLst/>
              <a:defRPr/>
            </a:pPr>
            <a:r>
              <a:rPr kumimoji="0" lang="en-US" altLang="zh-TW" sz="1800" b="0" i="0" u="none" kern="0" cap="none" noProof="0" dirty="0">
                <a:ln>
                  <a:noFill/>
                </a:ln>
                <a:solidFill>
                  <a:prstClr val="black"/>
                </a:solidFill>
                <a:effectLst/>
                <a:uLnTx/>
                <a:uFillTx/>
                <a:cs typeface="Calibri"/>
                <a:sym typeface="Calibri"/>
              </a:rPr>
              <a:t>High reliability</a:t>
            </a:r>
          </a:p>
          <a:p>
            <a:pPr marL="230400" marR="0" lvl="0" indent="-230400" algn="l" defTabSz="914400" rtl="0" eaLnBrk="1" fontAlgn="auto" latinLnBrk="0" hangingPunct="1">
              <a:lnSpc>
                <a:spcPct val="100000"/>
              </a:lnSpc>
              <a:spcBef>
                <a:spcPts val="0"/>
              </a:spcBef>
              <a:spcAft>
                <a:spcPts val="0"/>
              </a:spcAft>
              <a:buClr>
                <a:prstClr val="black"/>
              </a:buClr>
              <a:buSzPts val="1800"/>
              <a:buFont typeface="Arial"/>
              <a:buChar char="•"/>
              <a:tabLst/>
              <a:defRPr/>
            </a:pPr>
            <a:endParaRPr kumimoji="0" lang="en-US" altLang="zh-TW" sz="1800" b="0" i="0" u="none" kern="0" cap="none" noProof="0" dirty="0">
              <a:ln>
                <a:noFill/>
              </a:ln>
              <a:solidFill>
                <a:prstClr val="black"/>
              </a:solidFill>
              <a:effectLst/>
              <a:uLnTx/>
              <a:uFillTx/>
              <a:cs typeface="Calibri"/>
              <a:sym typeface="Calibri"/>
            </a:endParaRPr>
          </a:p>
          <a:p>
            <a:pPr marL="230400" marR="0" lvl="0" indent="-230400" algn="l" defTabSz="914400" rtl="0" eaLnBrk="1" fontAlgn="auto" latinLnBrk="0" hangingPunct="1">
              <a:lnSpc>
                <a:spcPct val="100000"/>
              </a:lnSpc>
              <a:spcBef>
                <a:spcPts val="0"/>
              </a:spcBef>
              <a:spcAft>
                <a:spcPts val="0"/>
              </a:spcAft>
              <a:buClr>
                <a:prstClr val="black"/>
              </a:buClr>
              <a:buSzPts val="1800"/>
              <a:buFont typeface="Arial"/>
              <a:buChar char="•"/>
              <a:tabLst/>
              <a:defRPr/>
            </a:pPr>
            <a:r>
              <a:rPr kumimoji="0" lang="en-US" altLang="zh-TW" sz="1800" b="0" i="0" u="none" kern="0" cap="none" noProof="0" dirty="0">
                <a:ln>
                  <a:noFill/>
                </a:ln>
                <a:solidFill>
                  <a:prstClr val="black"/>
                </a:solidFill>
                <a:effectLst/>
                <a:uLnTx/>
                <a:uFillTx/>
                <a:cs typeface="Calibri"/>
                <a:sym typeface="Calibri"/>
              </a:rPr>
              <a:t>High density </a:t>
            </a:r>
            <a:endParaRPr kumimoji="0" lang="en-US" altLang="zh-TW" sz="1800" b="0" i="0" u="none" kern="0" cap="none" noProof="0" dirty="0">
              <a:ln>
                <a:noFill/>
              </a:ln>
              <a:solidFill>
                <a:prstClr val="black"/>
              </a:solidFill>
              <a:effectLst/>
              <a:uLnTx/>
              <a:uFillTx/>
              <a:cs typeface="+mn-cs"/>
            </a:endParaRPr>
          </a:p>
        </p:txBody>
      </p:sp>
      <p:sp>
        <p:nvSpPr>
          <p:cNvPr id="8" name="文字方塊 7">
            <a:extLst>
              <a:ext uri="{FF2B5EF4-FFF2-40B4-BE49-F238E27FC236}">
                <a16:creationId xmlns:a16="http://schemas.microsoft.com/office/drawing/2014/main" id="{CC808F23-8E01-15CE-58B4-304C366D953F}"/>
              </a:ext>
            </a:extLst>
          </p:cNvPr>
          <p:cNvSpPr txBox="1"/>
          <p:nvPr/>
        </p:nvSpPr>
        <p:spPr>
          <a:xfrm>
            <a:off x="5400000" y="2430000"/>
            <a:ext cx="1308371"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400" b="0" i="1" u="none" strike="noStrike" kern="0" cap="none" spc="0" normalizeH="0" noProof="0" dirty="0">
                <a:ln>
                  <a:noFill/>
                </a:ln>
                <a:solidFill>
                  <a:srgbClr val="0070C0"/>
                </a:solidFill>
                <a:effectLst/>
                <a:uLnTx/>
                <a:uFillTx/>
                <a:cs typeface="Calibri"/>
                <a:sym typeface="Calibri"/>
              </a:rPr>
              <a:t>High data rate</a:t>
            </a:r>
            <a:endParaRPr kumimoji="0" lang="en-US" altLang="zh-TW" sz="1800" b="0" i="0" u="none" strike="noStrike" kern="0" cap="none" spc="0" normalizeH="0" noProof="0" dirty="0">
              <a:ln>
                <a:noFill/>
              </a:ln>
              <a:solidFill>
                <a:prstClr val="black"/>
              </a:solidFill>
              <a:effectLst/>
              <a:uLnTx/>
              <a:uFillTx/>
              <a:cs typeface="+mn-cs"/>
            </a:endParaRPr>
          </a:p>
        </p:txBody>
      </p:sp>
      <p:sp>
        <p:nvSpPr>
          <p:cNvPr id="9" name="文字方塊 8">
            <a:extLst>
              <a:ext uri="{FF2B5EF4-FFF2-40B4-BE49-F238E27FC236}">
                <a16:creationId xmlns:a16="http://schemas.microsoft.com/office/drawing/2014/main" id="{898EDB23-6D3B-8822-E8E1-53AB5531CC34}"/>
              </a:ext>
            </a:extLst>
          </p:cNvPr>
          <p:cNvSpPr txBox="1"/>
          <p:nvPr/>
        </p:nvSpPr>
        <p:spPr>
          <a:xfrm>
            <a:off x="7020000" y="5760000"/>
            <a:ext cx="1130438"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400" b="0" i="1" u="none" strike="noStrike" kern="0" cap="none" spc="0" normalizeH="0" noProof="0" dirty="0">
                <a:ln>
                  <a:noFill/>
                </a:ln>
                <a:solidFill>
                  <a:srgbClr val="0070C0"/>
                </a:solidFill>
                <a:effectLst/>
                <a:uLnTx/>
                <a:uFillTx/>
                <a:cs typeface="Calibri"/>
                <a:sym typeface="Calibri"/>
              </a:rPr>
              <a:t>Low latency</a:t>
            </a:r>
          </a:p>
        </p:txBody>
      </p:sp>
    </p:spTree>
    <p:extLst>
      <p:ext uri="{BB962C8B-B14F-4D97-AF65-F5344CB8AC3E}">
        <p14:creationId xmlns:p14="http://schemas.microsoft.com/office/powerpoint/2010/main" val="6495749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2C5E2B9A-7FDF-28E9-1D52-A95177345A25}"/>
              </a:ext>
            </a:extLst>
          </p:cNvPr>
          <p:cNvSpPr>
            <a:spLocks noGrp="1"/>
          </p:cNvSpPr>
          <p:nvPr>
            <p:ph type="title"/>
          </p:nvPr>
        </p:nvSpPr>
        <p:spPr/>
        <p:txBody>
          <a:bodyPr/>
          <a:lstStyle/>
          <a:p>
            <a:r>
              <a:rPr lang="en-US" altLang="zh-TW" dirty="0"/>
              <a:t>What is the Difference between 4G and 5G?</a:t>
            </a:r>
            <a:endParaRPr lang="zh-TW" altLang="en-US" dirty="0"/>
          </a:p>
        </p:txBody>
      </p:sp>
      <p:sp>
        <p:nvSpPr>
          <p:cNvPr id="3" name="內容版面配置區 2">
            <a:extLst>
              <a:ext uri="{FF2B5EF4-FFF2-40B4-BE49-F238E27FC236}">
                <a16:creationId xmlns:a16="http://schemas.microsoft.com/office/drawing/2014/main" id="{34ACEDCB-9559-844C-0A0A-49A33FD099FE}"/>
              </a:ext>
            </a:extLst>
          </p:cNvPr>
          <p:cNvSpPr>
            <a:spLocks noGrp="1"/>
          </p:cNvSpPr>
          <p:nvPr>
            <p:ph idx="1"/>
          </p:nvPr>
        </p:nvSpPr>
        <p:spPr/>
        <p:txBody>
          <a:bodyPr/>
          <a:lstStyle/>
          <a:p>
            <a:pPr marL="0" indent="0">
              <a:buSzPct val="100000"/>
              <a:buNone/>
            </a:pPr>
            <a:r>
              <a:rPr lang="en-US" altLang="zh-TW" sz="1400" b="1" dirty="0"/>
              <a:t>Everything you need to know about 5G.</a:t>
            </a:r>
          </a:p>
          <a:p>
            <a:pPr marL="0" indent="0">
              <a:buSzPct val="100000"/>
              <a:buNone/>
            </a:pPr>
            <a:r>
              <a:rPr lang="en-US" altLang="zh-TW" sz="1400" b="1" dirty="0"/>
              <a:t>Q: What are the differences between the previous generations of mobile networks and 5G?</a:t>
            </a:r>
          </a:p>
          <a:p>
            <a:pPr marL="0" indent="0">
              <a:buNone/>
            </a:pPr>
            <a:r>
              <a:rPr lang="en-US" altLang="zh-TW" sz="1400" dirty="0"/>
              <a:t>A: The previous generations of mobile networks are 1G, 2G, 3G, and 4G.</a:t>
            </a:r>
          </a:p>
          <a:p>
            <a:pPr marL="230400" indent="-230400"/>
            <a:r>
              <a:rPr lang="en-US" altLang="zh-TW" sz="1400" b="1" dirty="0"/>
              <a:t>First generation - 1G</a:t>
            </a:r>
            <a:r>
              <a:rPr lang="en-US" altLang="zh-TW" sz="1400" dirty="0"/>
              <a:t/>
            </a:r>
            <a:br>
              <a:rPr lang="en-US" altLang="zh-TW" sz="1400" dirty="0"/>
            </a:br>
            <a:r>
              <a:rPr lang="en-US" altLang="zh-TW" sz="1400" dirty="0"/>
              <a:t>1980s: 1G delivered analog voice.</a:t>
            </a:r>
          </a:p>
          <a:p>
            <a:pPr marL="230400" indent="-230400"/>
            <a:r>
              <a:rPr lang="en-US" altLang="zh-TW" sz="1400" b="1" dirty="0"/>
              <a:t>Second generation - 2G</a:t>
            </a:r>
            <a:r>
              <a:rPr lang="en-US" altLang="zh-TW" sz="1400" dirty="0"/>
              <a:t/>
            </a:r>
            <a:br>
              <a:rPr lang="en-US" altLang="zh-TW" sz="1400" dirty="0"/>
            </a:br>
            <a:r>
              <a:rPr lang="en-US" altLang="zh-TW" sz="1400" dirty="0"/>
              <a:t>Early 1990s: 2G introduced digital voice (e.g. </a:t>
            </a:r>
            <a:r>
              <a:rPr lang="en-US" altLang="zh-TW" sz="1400" dirty="0">
                <a:hlinkClick r:id="rId2"/>
              </a:rPr>
              <a:t>CDMA</a:t>
            </a:r>
            <a:r>
              <a:rPr lang="en-US" altLang="zh-TW" sz="1400" dirty="0"/>
              <a:t>- Code Division Multiple Access).</a:t>
            </a:r>
          </a:p>
          <a:p>
            <a:pPr marL="230400" indent="-230400"/>
            <a:r>
              <a:rPr lang="en-US" altLang="zh-TW" sz="1400" b="1" dirty="0"/>
              <a:t>Third generation - 3G</a:t>
            </a:r>
            <a:r>
              <a:rPr lang="en-US" altLang="zh-TW" sz="1400" dirty="0"/>
              <a:t/>
            </a:r>
            <a:br>
              <a:rPr lang="en-US" altLang="zh-TW" sz="1400" dirty="0"/>
            </a:br>
            <a:r>
              <a:rPr lang="en-US" altLang="zh-TW" sz="1400" dirty="0"/>
              <a:t>Early 2000s: 3G brought mobile data (e.g. CDMA2000).</a:t>
            </a:r>
          </a:p>
          <a:p>
            <a:pPr marL="230400" indent="-230400"/>
            <a:r>
              <a:rPr lang="en-US" altLang="zh-TW" sz="1400" b="1" dirty="0"/>
              <a:t>Fourth generation - 4G LTE</a:t>
            </a:r>
            <a:r>
              <a:rPr lang="en-US" altLang="zh-TW" sz="1400" dirty="0"/>
              <a:t/>
            </a:r>
            <a:br>
              <a:rPr lang="en-US" altLang="zh-TW" sz="1400" dirty="0"/>
            </a:br>
            <a:r>
              <a:rPr lang="en-US" altLang="zh-TW" sz="1400" dirty="0"/>
              <a:t>2010s: 4G LTE ushered in the era of mobile broadband.</a:t>
            </a:r>
          </a:p>
          <a:p>
            <a:pPr marL="230400" indent="-230400"/>
            <a:r>
              <a:rPr lang="en-US" altLang="zh-TW" sz="1400" dirty="0"/>
              <a:t>1G, 2G, 3G, and 4G all led to 5G, which is designed to provide more connectivity than was ever available before.</a:t>
            </a:r>
          </a:p>
          <a:p>
            <a:pPr marL="230400" indent="-230400"/>
            <a:r>
              <a:rPr lang="en-US" altLang="zh-TW" sz="1400" dirty="0"/>
              <a:t>5G is a unified, more capable air interface. It has been designed with an extended capacity to enable next-generation user experiences, empower new deployment models and deliver new services.</a:t>
            </a:r>
          </a:p>
          <a:p>
            <a:pPr marL="230400" indent="-230400"/>
            <a:r>
              <a:rPr lang="en-US" altLang="zh-TW" sz="1400" dirty="0"/>
              <a:t>With high speeds, superior reliability and negligible latency, 5G will expand the mobile ecosystem into new realms. 5G will impact every industry, making safer transportation, remote healthcare, precision agriculture, digitized logistics — and more — a reality.</a:t>
            </a:r>
          </a:p>
        </p:txBody>
      </p:sp>
      <p:sp>
        <p:nvSpPr>
          <p:cNvPr id="4" name="投影片編號版面配置區 3">
            <a:extLst>
              <a:ext uri="{FF2B5EF4-FFF2-40B4-BE49-F238E27FC236}">
                <a16:creationId xmlns:a16="http://schemas.microsoft.com/office/drawing/2014/main" id="{6F2E85F0-45E8-6FAF-8DEE-8A62917FDE17}"/>
              </a:ext>
            </a:extLst>
          </p:cNvPr>
          <p:cNvSpPr>
            <a:spLocks noGrp="1"/>
          </p:cNvSpPr>
          <p:nvPr>
            <p:ph type="sldNum" sz="quarter" idx="12"/>
          </p:nvPr>
        </p:nvSpPr>
        <p:spPr/>
        <p:txBody>
          <a:bodyPr/>
          <a:lstStyle/>
          <a:p>
            <a:fld id="{EC42CC9F-AC0C-475C-86EC-8BEEEDCDB379}" type="slidenum">
              <a:rPr lang="zh-TW" altLang="en-US" smtClean="0"/>
              <a:t>36</a:t>
            </a:fld>
            <a:endParaRPr lang="zh-TW" altLang="en-US"/>
          </a:p>
        </p:txBody>
      </p:sp>
      <p:sp>
        <p:nvSpPr>
          <p:cNvPr id="5" name="文字方塊 4">
            <a:extLst>
              <a:ext uri="{FF2B5EF4-FFF2-40B4-BE49-F238E27FC236}">
                <a16:creationId xmlns:a16="http://schemas.microsoft.com/office/drawing/2014/main" id="{F3C8E245-0C5C-D83E-0882-CF05DB3CD12D}"/>
              </a:ext>
            </a:extLst>
          </p:cNvPr>
          <p:cNvSpPr txBox="1"/>
          <p:nvPr/>
        </p:nvSpPr>
        <p:spPr>
          <a:xfrm>
            <a:off x="2157069" y="6120000"/>
            <a:ext cx="787786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800" dirty="0"/>
              <a:t>Source: </a:t>
            </a:r>
            <a:r>
              <a:rPr lang="en-US" altLang="zh-TW" sz="1800" u="sng" dirty="0">
                <a:solidFill>
                  <a:schemeClr val="hlink"/>
                </a:solidFill>
                <a:hlinkClick r:id="rId3"/>
              </a:rPr>
              <a:t>What is 5G? | Everything You Need to Know | 5G FAQ | Qualcomm</a:t>
            </a:r>
            <a:endParaRPr kumimoji="0" lang="fr-FR" altLang="zh-TW" sz="1800" b="0" i="0" u="none" strike="noStrike" kern="0" cap="none" spc="0" normalizeH="0" noProof="0" dirty="0">
              <a:ln>
                <a:noFill/>
              </a:ln>
              <a:solidFill>
                <a:prstClr val="black"/>
              </a:solidFill>
              <a:effectLst/>
              <a:uLnTx/>
              <a:uFillTx/>
              <a:cs typeface="+mn-cs"/>
            </a:endParaRPr>
          </a:p>
        </p:txBody>
      </p:sp>
    </p:spTree>
    <p:extLst>
      <p:ext uri="{BB962C8B-B14F-4D97-AF65-F5344CB8AC3E}">
        <p14:creationId xmlns:p14="http://schemas.microsoft.com/office/powerpoint/2010/main" val="25471458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C4EF56A-ACFF-3BD0-90CB-C588D95BDB1B}"/>
              </a:ext>
            </a:extLst>
          </p:cNvPr>
          <p:cNvSpPr>
            <a:spLocks noGrp="1"/>
          </p:cNvSpPr>
          <p:nvPr>
            <p:ph type="title"/>
          </p:nvPr>
        </p:nvSpPr>
        <p:spPr/>
        <p:txBody>
          <a:bodyPr/>
          <a:lstStyle/>
          <a:p>
            <a:r>
              <a:rPr lang="en-US" altLang="zh-TW" dirty="0"/>
              <a:t>Third Generation Partnership Project (3GPP)</a:t>
            </a:r>
            <a:endParaRPr lang="zh-TW" altLang="en-US" dirty="0"/>
          </a:p>
        </p:txBody>
      </p:sp>
      <p:sp>
        <p:nvSpPr>
          <p:cNvPr id="3" name="內容版面配置區 2">
            <a:extLst>
              <a:ext uri="{FF2B5EF4-FFF2-40B4-BE49-F238E27FC236}">
                <a16:creationId xmlns:a16="http://schemas.microsoft.com/office/drawing/2014/main" id="{0AF0461A-7796-04CA-AEEA-78A9EA318064}"/>
              </a:ext>
            </a:extLst>
          </p:cNvPr>
          <p:cNvSpPr>
            <a:spLocks noGrp="1"/>
          </p:cNvSpPr>
          <p:nvPr>
            <p:ph idx="1"/>
          </p:nvPr>
        </p:nvSpPr>
        <p:spPr/>
        <p:txBody>
          <a:bodyPr/>
          <a:lstStyle/>
          <a:p>
            <a:pPr marL="228600" lvl="0" indent="-228600">
              <a:buSzPts val="2400"/>
            </a:pPr>
            <a:r>
              <a:rPr lang="en-US" altLang="zh-TW" dirty="0"/>
              <a:t>3GPP is a consortium with </a:t>
            </a:r>
            <a:r>
              <a:rPr lang="en-US" altLang="zh-TW" dirty="0">
                <a:hlinkClick r:id="rId2"/>
              </a:rPr>
              <a:t>seven national or regional telecommunication standards organizations</a:t>
            </a:r>
            <a:r>
              <a:rPr lang="en-US" altLang="zh-TW" dirty="0"/>
              <a:t> as primary members ("organizational partners") and a </a:t>
            </a:r>
            <a:r>
              <a:rPr lang="en-US" altLang="zh-TW" dirty="0">
                <a:hlinkClick r:id="rId3"/>
              </a:rPr>
              <a:t>variety of other organizations</a:t>
            </a:r>
            <a:r>
              <a:rPr lang="en-US" altLang="zh-TW" dirty="0"/>
              <a:t> as associate members ("market representation partners"). The 3GPP organizes its work into three different streams: </a:t>
            </a:r>
            <a:r>
              <a:rPr lang="en-US" altLang="zh-TW" dirty="0">
                <a:hlinkClick r:id="rId4" tooltip="Radio Access Network"/>
              </a:rPr>
              <a:t>Radio Access Networks</a:t>
            </a:r>
            <a:r>
              <a:rPr lang="en-US" altLang="zh-TW" dirty="0"/>
              <a:t>, Services and Systems Aspects, and Core Network and Terminals.</a:t>
            </a:r>
          </a:p>
          <a:p>
            <a:pPr marL="228600" lvl="0" indent="-228600">
              <a:buSzPts val="2400"/>
            </a:pPr>
            <a:endParaRPr lang="en-US" altLang="zh-TW" sz="2400" dirty="0"/>
          </a:p>
          <a:p>
            <a:pPr marL="228600" lvl="0" indent="-228600" rtl="0">
              <a:buClr>
                <a:schemeClr val="dk1"/>
              </a:buClr>
              <a:buSzPts val="2400"/>
              <a:buChar char="•"/>
            </a:pPr>
            <a:r>
              <a:rPr lang="en-US" altLang="zh-TW" sz="2400" dirty="0"/>
              <a:t>A global partnership created and managed by regional standards organizations</a:t>
            </a:r>
            <a:endParaRPr lang="en-US" altLang="zh-TW" dirty="0"/>
          </a:p>
          <a:p>
            <a:pPr lvl="1" indent="-228600" rtl="0">
              <a:buClr>
                <a:schemeClr val="dk1"/>
              </a:buClr>
              <a:buSzPts val="2000"/>
              <a:buChar char="•"/>
            </a:pPr>
            <a:r>
              <a:rPr lang="en-US" altLang="zh-TW" sz="2000" dirty="0"/>
              <a:t>Established in Dec 1998 with the goal of developing a specification for a 3G mobile phone system based on the 2G GSM system</a:t>
            </a:r>
          </a:p>
          <a:p>
            <a:endParaRPr lang="zh-TW" altLang="en-US" dirty="0"/>
          </a:p>
        </p:txBody>
      </p:sp>
      <p:sp>
        <p:nvSpPr>
          <p:cNvPr id="4" name="投影片編號版面配置區 3">
            <a:extLst>
              <a:ext uri="{FF2B5EF4-FFF2-40B4-BE49-F238E27FC236}">
                <a16:creationId xmlns:a16="http://schemas.microsoft.com/office/drawing/2014/main" id="{FD802348-3668-11D4-001B-6FDF658ED26F}"/>
              </a:ext>
            </a:extLst>
          </p:cNvPr>
          <p:cNvSpPr>
            <a:spLocks noGrp="1"/>
          </p:cNvSpPr>
          <p:nvPr>
            <p:ph type="sldNum" sz="quarter" idx="12"/>
          </p:nvPr>
        </p:nvSpPr>
        <p:spPr/>
        <p:txBody>
          <a:bodyPr/>
          <a:lstStyle/>
          <a:p>
            <a:fld id="{EC42CC9F-AC0C-475C-86EC-8BEEEDCDB379}" type="slidenum">
              <a:rPr lang="zh-TW" altLang="en-US" smtClean="0"/>
              <a:t>37</a:t>
            </a:fld>
            <a:endParaRPr lang="zh-TW" altLang="en-US"/>
          </a:p>
        </p:txBody>
      </p:sp>
      <p:pic>
        <p:nvPicPr>
          <p:cNvPr id="5" name="圖片 4">
            <a:hlinkClick r:id="rId5"/>
            <a:extLst>
              <a:ext uri="{FF2B5EF4-FFF2-40B4-BE49-F238E27FC236}">
                <a16:creationId xmlns:a16="http://schemas.microsoft.com/office/drawing/2014/main" id="{BEEBE357-8B1D-6C17-CC4A-514E77E8369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620375" y="0"/>
            <a:ext cx="1571625" cy="1085850"/>
          </a:xfrm>
          <a:prstGeom prst="rect">
            <a:avLst/>
          </a:prstGeom>
        </p:spPr>
      </p:pic>
      <p:pic>
        <p:nvPicPr>
          <p:cNvPr id="6" name="Google Shape;448;p35" descr="https://www.3gpp.org/templates/3gpp-home/images/ALL%20LOGOS%20220-x-190.gif">
            <a:extLst>
              <a:ext uri="{FF2B5EF4-FFF2-40B4-BE49-F238E27FC236}">
                <a16:creationId xmlns:a16="http://schemas.microsoft.com/office/drawing/2014/main" id="{3E973553-383C-1A0D-97CF-C4400C1CFC01}"/>
              </a:ext>
            </a:extLst>
          </p:cNvPr>
          <p:cNvPicPr preferRelativeResize="0">
            <a:picLocks noChangeAspect="1"/>
          </p:cNvPicPr>
          <p:nvPr/>
        </p:nvPicPr>
        <p:blipFill rotWithShape="1">
          <a:blip r:embed="rId7">
            <a:clrChange>
              <a:clrFrom>
                <a:srgbClr val="FFFFFF"/>
              </a:clrFrom>
              <a:clrTo>
                <a:srgbClr val="FFFFFF">
                  <a:alpha val="0"/>
                </a:srgbClr>
              </a:clrTo>
            </a:clrChange>
            <a:alphaModFix/>
          </a:blip>
          <a:stretch/>
        </p:blipFill>
        <p:spPr>
          <a:xfrm>
            <a:off x="9900000" y="3600000"/>
            <a:ext cx="2095500" cy="1809750"/>
          </a:xfrm>
          <a:prstGeom prst="rect">
            <a:avLst/>
          </a:prstGeom>
          <a:noFill/>
          <a:ln>
            <a:noFill/>
          </a:ln>
        </p:spPr>
      </p:pic>
      <p:sp>
        <p:nvSpPr>
          <p:cNvPr id="7" name="文字方塊 6">
            <a:extLst>
              <a:ext uri="{FF2B5EF4-FFF2-40B4-BE49-F238E27FC236}">
                <a16:creationId xmlns:a16="http://schemas.microsoft.com/office/drawing/2014/main" id="{CC92E1FD-EA55-CA5F-7DC2-B9E156333561}"/>
              </a:ext>
            </a:extLst>
          </p:cNvPr>
          <p:cNvSpPr txBox="1"/>
          <p:nvPr/>
        </p:nvSpPr>
        <p:spPr>
          <a:xfrm>
            <a:off x="4663556" y="6127200"/>
            <a:ext cx="2864887" cy="369332"/>
          </a:xfrm>
          <a:prstGeom prst="rect">
            <a:avLst/>
          </a:prstGeom>
          <a:noFill/>
        </p:spPr>
        <p:txBody>
          <a:bodyPr wrap="none" rtlCol="0">
            <a:spAutoFit/>
          </a:bodyPr>
          <a:lstStyle/>
          <a:p>
            <a:pPr algn="ctr"/>
            <a:r>
              <a:rPr kumimoji="0" lang="fr-FR" altLang="zh-TW" sz="1800" b="0" i="0" u="none" strike="noStrike" kern="0" cap="none" spc="0" normalizeH="0" noProof="0" dirty="0">
                <a:ln>
                  <a:noFill/>
                </a:ln>
                <a:solidFill>
                  <a:prstClr val="black"/>
                </a:solidFill>
                <a:effectLst/>
                <a:uLnTx/>
                <a:uFillTx/>
                <a:cs typeface="Calibri"/>
                <a:sym typeface="Calibri"/>
              </a:rPr>
              <a:t>Source: </a:t>
            </a:r>
            <a:r>
              <a:rPr lang="en-US" altLang="zh-TW" kern="0" dirty="0">
                <a:hlinkClick r:id="rId5"/>
              </a:rPr>
              <a:t>3GPP - Wikipedia</a:t>
            </a:r>
            <a:endParaRPr lang="en-US" altLang="zh-TW" kern="0" dirty="0"/>
          </a:p>
        </p:txBody>
      </p:sp>
    </p:spTree>
    <p:extLst>
      <p:ext uri="{BB962C8B-B14F-4D97-AF65-F5344CB8AC3E}">
        <p14:creationId xmlns:p14="http://schemas.microsoft.com/office/powerpoint/2010/main" val="18963795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10855CD-D2E1-C02B-A60A-89C34C42F879}"/>
              </a:ext>
            </a:extLst>
          </p:cNvPr>
          <p:cNvSpPr>
            <a:spLocks noGrp="1"/>
          </p:cNvSpPr>
          <p:nvPr>
            <p:ph type="title"/>
          </p:nvPr>
        </p:nvSpPr>
        <p:spPr/>
        <p:txBody>
          <a:bodyPr/>
          <a:lstStyle/>
          <a:p>
            <a:r>
              <a:rPr lang="en-US" altLang="zh-TW" dirty="0"/>
              <a:t>The Organizational Partners are:</a:t>
            </a:r>
            <a:endParaRPr lang="zh-TW" altLang="en-US" dirty="0"/>
          </a:p>
        </p:txBody>
      </p:sp>
      <p:sp>
        <p:nvSpPr>
          <p:cNvPr id="3" name="投影片編號版面配置區 2">
            <a:extLst>
              <a:ext uri="{FF2B5EF4-FFF2-40B4-BE49-F238E27FC236}">
                <a16:creationId xmlns:a16="http://schemas.microsoft.com/office/drawing/2014/main" id="{0BACEE1C-AC79-C669-FC2E-7BC638F2A3B5}"/>
              </a:ext>
            </a:extLst>
          </p:cNvPr>
          <p:cNvSpPr>
            <a:spLocks noGrp="1"/>
          </p:cNvSpPr>
          <p:nvPr>
            <p:ph type="sldNum" sz="quarter" idx="12"/>
          </p:nvPr>
        </p:nvSpPr>
        <p:spPr/>
        <p:txBody>
          <a:bodyPr/>
          <a:lstStyle/>
          <a:p>
            <a:fld id="{EC42CC9F-AC0C-475C-86EC-8BEEEDCDB379}" type="slidenum">
              <a:rPr lang="zh-TW" altLang="en-US" smtClean="0"/>
              <a:t>38</a:t>
            </a:fld>
            <a:endParaRPr lang="zh-TW" altLang="en-US"/>
          </a:p>
        </p:txBody>
      </p:sp>
      <p:graphicFrame>
        <p:nvGraphicFramePr>
          <p:cNvPr id="4" name="表格 3">
            <a:extLst>
              <a:ext uri="{FF2B5EF4-FFF2-40B4-BE49-F238E27FC236}">
                <a16:creationId xmlns:a16="http://schemas.microsoft.com/office/drawing/2014/main" id="{21119958-3B4A-8CB5-2730-4BA8DB9C234E}"/>
              </a:ext>
            </a:extLst>
          </p:cNvPr>
          <p:cNvGraphicFramePr>
            <a:graphicFrameLocks noGrp="1"/>
          </p:cNvGraphicFramePr>
          <p:nvPr/>
        </p:nvGraphicFramePr>
        <p:xfrm>
          <a:off x="966000" y="1800000"/>
          <a:ext cx="10260000" cy="3566160"/>
        </p:xfrm>
        <a:graphic>
          <a:graphicData uri="http://schemas.openxmlformats.org/drawingml/2006/table">
            <a:tbl>
              <a:tblPr/>
              <a:tblGrid>
                <a:gridCol w="7200000">
                  <a:extLst>
                    <a:ext uri="{9D8B030D-6E8A-4147-A177-3AD203B41FA5}">
                      <a16:colId xmlns:a16="http://schemas.microsoft.com/office/drawing/2014/main" val="255782719"/>
                    </a:ext>
                  </a:extLst>
                </a:gridCol>
                <a:gridCol w="1980000">
                  <a:extLst>
                    <a:ext uri="{9D8B030D-6E8A-4147-A177-3AD203B41FA5}">
                      <a16:colId xmlns:a16="http://schemas.microsoft.com/office/drawing/2014/main" val="2141691842"/>
                    </a:ext>
                  </a:extLst>
                </a:gridCol>
                <a:gridCol w="1080000">
                  <a:extLst>
                    <a:ext uri="{9D8B030D-6E8A-4147-A177-3AD203B41FA5}">
                      <a16:colId xmlns:a16="http://schemas.microsoft.com/office/drawing/2014/main" val="3939953342"/>
                    </a:ext>
                  </a:extLst>
                </a:gridCol>
              </a:tblGrid>
              <a:tr h="0">
                <a:tc gridSpan="3">
                  <a:txBody>
                    <a:bodyPr/>
                    <a:lstStyle/>
                    <a:p>
                      <a:pPr algn="ctr"/>
                      <a:r>
                        <a:rPr lang="en-US" sz="2000" kern="0" baseline="0"/>
                        <a:t>Organizational Partners</a:t>
                      </a:r>
                    </a:p>
                  </a:txBody>
                  <a:tcPr marL="45720" marR="45720" anchor="ctr">
                    <a:solidFill>
                      <a:srgbClr val="FFFFFF"/>
                    </a:solidFill>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632753915"/>
                  </a:ext>
                </a:extLst>
              </a:tr>
              <a:tr h="0">
                <a:tc>
                  <a:txBody>
                    <a:bodyPr/>
                    <a:lstStyle/>
                    <a:p>
                      <a:pPr algn="ctr"/>
                      <a:r>
                        <a:rPr lang="en-US" sz="2000" kern="0" baseline="0" dirty="0">
                          <a:solidFill>
                            <a:srgbClr val="000000"/>
                          </a:solidFill>
                          <a:effectLst/>
                        </a:rPr>
                        <a:t>Organization</a:t>
                      </a:r>
                    </a:p>
                  </a:txBody>
                  <a:tcPr marL="45720" marR="45720" anchor="ctr">
                    <a:lnL>
                      <a:noFill/>
                    </a:lnL>
                    <a:lnR>
                      <a:noFill/>
                    </a:lnR>
                    <a:lnB>
                      <a:noFill/>
                    </a:lnB>
                    <a:solidFill>
                      <a:srgbClr val="E6E6FA"/>
                    </a:solidFill>
                  </a:tcPr>
                </a:tc>
                <a:tc>
                  <a:txBody>
                    <a:bodyPr/>
                    <a:lstStyle/>
                    <a:p>
                      <a:pPr algn="ctr"/>
                      <a:r>
                        <a:rPr lang="en-US" sz="2000" kern="0" baseline="0" dirty="0">
                          <a:solidFill>
                            <a:srgbClr val="000000"/>
                          </a:solidFill>
                          <a:effectLst/>
                        </a:rPr>
                        <a:t>Country/region</a:t>
                      </a:r>
                    </a:p>
                  </a:txBody>
                  <a:tcPr marL="45720" marR="45720" anchor="ctr">
                    <a:lnL>
                      <a:noFill/>
                    </a:lnL>
                    <a:lnR>
                      <a:noFill/>
                    </a:lnR>
                    <a:lnT>
                      <a:noFill/>
                    </a:lnT>
                    <a:lnB>
                      <a:noFill/>
                    </a:lnB>
                    <a:solidFill>
                      <a:srgbClr val="E6E6FA"/>
                    </a:solidFill>
                  </a:tcPr>
                </a:tc>
                <a:tc>
                  <a:txBody>
                    <a:bodyPr/>
                    <a:lstStyle/>
                    <a:p>
                      <a:pPr algn="ctr"/>
                      <a:r>
                        <a:rPr lang="en-US" sz="2000" kern="0" baseline="0" dirty="0">
                          <a:solidFill>
                            <a:srgbClr val="000000"/>
                          </a:solidFill>
                          <a:effectLst/>
                        </a:rPr>
                        <a:t>Website</a:t>
                      </a:r>
                    </a:p>
                  </a:txBody>
                  <a:tcPr marL="45720" marR="45720" anchor="ctr">
                    <a:lnL>
                      <a:noFill/>
                    </a:lnL>
                    <a:lnR>
                      <a:noFill/>
                    </a:lnR>
                    <a:lnT>
                      <a:noFill/>
                    </a:lnT>
                    <a:lnB>
                      <a:noFill/>
                    </a:lnB>
                    <a:solidFill>
                      <a:srgbClr val="E6E6FA"/>
                    </a:solidFill>
                  </a:tcPr>
                </a:tc>
                <a:extLst>
                  <a:ext uri="{0D108BD9-81ED-4DB2-BD59-A6C34878D82A}">
                    <a16:rowId xmlns:a16="http://schemas.microsoft.com/office/drawing/2014/main" val="1164601801"/>
                  </a:ext>
                </a:extLst>
              </a:tr>
              <a:tr h="0">
                <a:tc>
                  <a:txBody>
                    <a:bodyPr/>
                    <a:lstStyle/>
                    <a:p>
                      <a:pPr algn="l"/>
                      <a:r>
                        <a:rPr lang="en-US" sz="2000" u="none" strike="noStrike" kern="0" baseline="0" dirty="0">
                          <a:effectLst/>
                          <a:hlinkClick r:id="rId2" tooltip="Association of Radio Industries and Businesses"/>
                        </a:rPr>
                        <a:t>Association of Radio Industries and Businesses</a:t>
                      </a:r>
                      <a:r>
                        <a:rPr lang="en-US" sz="2000" kern="0" baseline="0" dirty="0">
                          <a:effectLst/>
                        </a:rPr>
                        <a:t> (ARIB)</a:t>
                      </a:r>
                    </a:p>
                  </a:txBody>
                  <a:tcPr marL="45720" marR="45720" anchor="ctr">
                    <a:lnL>
                      <a:noFill/>
                    </a:lnL>
                    <a:lnR>
                      <a:noFill/>
                    </a:lnR>
                    <a:lnT>
                      <a:noFill/>
                    </a:lnT>
                    <a:lnB>
                      <a:noFill/>
                    </a:lnB>
                    <a:solidFill>
                      <a:srgbClr val="FFFFFF"/>
                    </a:solidFill>
                  </a:tcPr>
                </a:tc>
                <a:tc>
                  <a:txBody>
                    <a:bodyPr/>
                    <a:lstStyle/>
                    <a:p>
                      <a:pPr algn="ctr"/>
                      <a:r>
                        <a:rPr lang="en-US" sz="2000" kern="0" baseline="0">
                          <a:effectLst/>
                        </a:rPr>
                        <a:t>Japan</a:t>
                      </a:r>
                    </a:p>
                  </a:txBody>
                  <a:tcPr marL="45720" marR="45720" anchor="ctr">
                    <a:lnL>
                      <a:noFill/>
                    </a:lnL>
                    <a:lnR>
                      <a:noFill/>
                    </a:lnR>
                    <a:lnT>
                      <a:noFill/>
                    </a:lnT>
                    <a:lnB>
                      <a:noFill/>
                    </a:lnB>
                    <a:solidFill>
                      <a:srgbClr val="FFFFFF"/>
                    </a:solidFill>
                  </a:tcPr>
                </a:tc>
                <a:tc>
                  <a:txBody>
                    <a:bodyPr/>
                    <a:lstStyle/>
                    <a:p>
                      <a:pPr algn="ctr"/>
                      <a:r>
                        <a:rPr lang="en-US" sz="2000" u="none" strike="noStrike" kern="0" baseline="0">
                          <a:effectLst/>
                          <a:hlinkClick r:id="rId3"/>
                        </a:rPr>
                        <a:t>ARIB</a:t>
                      </a:r>
                      <a:endParaRPr lang="en-US" sz="2000" kern="0" baseline="0">
                        <a:effectLst/>
                      </a:endParaRPr>
                    </a:p>
                  </a:txBody>
                  <a:tcPr marL="45720" marR="45720" anchor="ctr">
                    <a:lnL>
                      <a:noFill/>
                    </a:lnL>
                    <a:lnR>
                      <a:noFill/>
                    </a:lnR>
                    <a:lnT>
                      <a:noFill/>
                    </a:lnT>
                    <a:lnB>
                      <a:noFill/>
                    </a:lnB>
                    <a:solidFill>
                      <a:srgbClr val="FFFFFF"/>
                    </a:solidFill>
                  </a:tcPr>
                </a:tc>
                <a:extLst>
                  <a:ext uri="{0D108BD9-81ED-4DB2-BD59-A6C34878D82A}">
                    <a16:rowId xmlns:a16="http://schemas.microsoft.com/office/drawing/2014/main" val="2164766024"/>
                  </a:ext>
                </a:extLst>
              </a:tr>
              <a:tr h="0">
                <a:tc>
                  <a:txBody>
                    <a:bodyPr/>
                    <a:lstStyle/>
                    <a:p>
                      <a:pPr algn="l"/>
                      <a:r>
                        <a:rPr lang="en-US" sz="2000" u="none" strike="noStrike" kern="0" baseline="0" dirty="0">
                          <a:effectLst/>
                          <a:hlinkClick r:id="rId4" tooltip="Alliance for Telecommunications Industry Solutions"/>
                        </a:rPr>
                        <a:t>Alliance for Telecommunications Industry Solutions</a:t>
                      </a:r>
                      <a:r>
                        <a:rPr lang="en-US" sz="2000" kern="0" baseline="0" dirty="0">
                          <a:effectLst/>
                        </a:rPr>
                        <a:t> (ATIS)</a:t>
                      </a:r>
                    </a:p>
                  </a:txBody>
                  <a:tcPr marL="45720" marR="45720" anchor="ctr">
                    <a:lnL>
                      <a:noFill/>
                    </a:lnL>
                    <a:lnR>
                      <a:noFill/>
                    </a:lnR>
                    <a:lnT>
                      <a:noFill/>
                    </a:lnT>
                    <a:lnB>
                      <a:noFill/>
                    </a:lnB>
                    <a:solidFill>
                      <a:srgbClr val="FFFFFF"/>
                    </a:solidFill>
                  </a:tcPr>
                </a:tc>
                <a:tc>
                  <a:txBody>
                    <a:bodyPr/>
                    <a:lstStyle/>
                    <a:p>
                      <a:pPr algn="ctr"/>
                      <a:r>
                        <a:rPr lang="en-US" sz="2000" kern="0" baseline="0">
                          <a:effectLst/>
                        </a:rPr>
                        <a:t>USA</a:t>
                      </a:r>
                    </a:p>
                  </a:txBody>
                  <a:tcPr marL="45720" marR="45720" anchor="ctr">
                    <a:lnL>
                      <a:noFill/>
                    </a:lnL>
                    <a:lnR>
                      <a:noFill/>
                    </a:lnR>
                    <a:lnT>
                      <a:noFill/>
                    </a:lnT>
                    <a:lnB>
                      <a:noFill/>
                    </a:lnB>
                    <a:solidFill>
                      <a:srgbClr val="FFFFFF"/>
                    </a:solidFill>
                  </a:tcPr>
                </a:tc>
                <a:tc>
                  <a:txBody>
                    <a:bodyPr/>
                    <a:lstStyle/>
                    <a:p>
                      <a:pPr algn="ctr"/>
                      <a:r>
                        <a:rPr lang="en-US" sz="2000" u="none" strike="noStrike" kern="0" baseline="0">
                          <a:effectLst/>
                          <a:hlinkClick r:id="rId5"/>
                        </a:rPr>
                        <a:t>ATIS</a:t>
                      </a:r>
                      <a:endParaRPr lang="en-US" sz="2000" kern="0" baseline="0">
                        <a:effectLst/>
                      </a:endParaRPr>
                    </a:p>
                  </a:txBody>
                  <a:tcPr marL="45720" marR="45720" anchor="ctr">
                    <a:lnL>
                      <a:noFill/>
                    </a:lnL>
                    <a:lnR>
                      <a:noFill/>
                    </a:lnR>
                    <a:lnT>
                      <a:noFill/>
                    </a:lnT>
                    <a:lnB>
                      <a:noFill/>
                    </a:lnB>
                    <a:solidFill>
                      <a:srgbClr val="FFFFFF"/>
                    </a:solidFill>
                  </a:tcPr>
                </a:tc>
                <a:extLst>
                  <a:ext uri="{0D108BD9-81ED-4DB2-BD59-A6C34878D82A}">
                    <a16:rowId xmlns:a16="http://schemas.microsoft.com/office/drawing/2014/main" val="589333078"/>
                  </a:ext>
                </a:extLst>
              </a:tr>
              <a:tr h="0">
                <a:tc>
                  <a:txBody>
                    <a:bodyPr/>
                    <a:lstStyle/>
                    <a:p>
                      <a:pPr algn="l"/>
                      <a:r>
                        <a:rPr lang="fr-FR" sz="2000" u="none" strike="noStrike" kern="0" baseline="0">
                          <a:effectLst/>
                          <a:hlinkClick r:id="rId6" tooltip="China Communications Standards Association"/>
                        </a:rPr>
                        <a:t>China Communications Standards Association</a:t>
                      </a:r>
                      <a:r>
                        <a:rPr lang="fr-FR" sz="2000" kern="0" baseline="0">
                          <a:effectLst/>
                        </a:rPr>
                        <a:t> (CCSA)</a:t>
                      </a:r>
                    </a:p>
                  </a:txBody>
                  <a:tcPr marL="45720" marR="45720" anchor="ctr">
                    <a:lnL>
                      <a:noFill/>
                    </a:lnL>
                    <a:lnR>
                      <a:noFill/>
                    </a:lnR>
                    <a:lnT>
                      <a:noFill/>
                    </a:lnT>
                    <a:lnB>
                      <a:noFill/>
                    </a:lnB>
                    <a:solidFill>
                      <a:srgbClr val="FFFFFF"/>
                    </a:solidFill>
                  </a:tcPr>
                </a:tc>
                <a:tc>
                  <a:txBody>
                    <a:bodyPr/>
                    <a:lstStyle/>
                    <a:p>
                      <a:pPr algn="ctr"/>
                      <a:r>
                        <a:rPr lang="en-US" sz="2000" kern="0" baseline="0">
                          <a:effectLst/>
                        </a:rPr>
                        <a:t>China</a:t>
                      </a:r>
                    </a:p>
                  </a:txBody>
                  <a:tcPr marL="45720" marR="45720" anchor="ctr">
                    <a:lnL>
                      <a:noFill/>
                    </a:lnL>
                    <a:lnR>
                      <a:noFill/>
                    </a:lnR>
                    <a:lnT>
                      <a:noFill/>
                    </a:lnT>
                    <a:lnB>
                      <a:noFill/>
                    </a:lnB>
                    <a:solidFill>
                      <a:srgbClr val="FFFFFF"/>
                    </a:solidFill>
                  </a:tcPr>
                </a:tc>
                <a:tc>
                  <a:txBody>
                    <a:bodyPr/>
                    <a:lstStyle/>
                    <a:p>
                      <a:pPr algn="ctr"/>
                      <a:r>
                        <a:rPr lang="en-US" sz="2000" u="none" strike="noStrike" kern="0" baseline="0">
                          <a:effectLst/>
                          <a:hlinkClick r:id="rId7"/>
                        </a:rPr>
                        <a:t>CCSA</a:t>
                      </a:r>
                      <a:endParaRPr lang="en-US" sz="2000" kern="0" baseline="0">
                        <a:effectLst/>
                      </a:endParaRPr>
                    </a:p>
                  </a:txBody>
                  <a:tcPr marL="45720" marR="45720" anchor="ctr">
                    <a:lnL>
                      <a:noFill/>
                    </a:lnL>
                    <a:lnR>
                      <a:noFill/>
                    </a:lnR>
                    <a:lnT>
                      <a:noFill/>
                    </a:lnT>
                    <a:lnB>
                      <a:noFill/>
                    </a:lnB>
                    <a:solidFill>
                      <a:srgbClr val="FFFFFF"/>
                    </a:solidFill>
                  </a:tcPr>
                </a:tc>
                <a:extLst>
                  <a:ext uri="{0D108BD9-81ED-4DB2-BD59-A6C34878D82A}">
                    <a16:rowId xmlns:a16="http://schemas.microsoft.com/office/drawing/2014/main" val="1822971372"/>
                  </a:ext>
                </a:extLst>
              </a:tr>
              <a:tr h="0">
                <a:tc>
                  <a:txBody>
                    <a:bodyPr/>
                    <a:lstStyle/>
                    <a:p>
                      <a:pPr algn="l"/>
                      <a:r>
                        <a:rPr lang="fr-FR" sz="2000" u="none" strike="noStrike" kern="0" baseline="0" dirty="0">
                          <a:effectLst/>
                          <a:hlinkClick r:id="rId8" tooltip="European Telecommunications Standards Institute"/>
                        </a:rPr>
                        <a:t>European Telecommunications Standards Institute</a:t>
                      </a:r>
                      <a:r>
                        <a:rPr lang="fr-FR" sz="2000" kern="0" baseline="0" dirty="0">
                          <a:effectLst/>
                        </a:rPr>
                        <a:t> (ETSI)</a:t>
                      </a:r>
                    </a:p>
                  </a:txBody>
                  <a:tcPr marL="45720" marR="45720" anchor="ctr">
                    <a:lnL>
                      <a:noFill/>
                    </a:lnL>
                    <a:lnR>
                      <a:noFill/>
                    </a:lnR>
                    <a:lnT>
                      <a:noFill/>
                    </a:lnT>
                    <a:lnB>
                      <a:noFill/>
                    </a:lnB>
                    <a:solidFill>
                      <a:srgbClr val="FFFFFF"/>
                    </a:solidFill>
                  </a:tcPr>
                </a:tc>
                <a:tc>
                  <a:txBody>
                    <a:bodyPr/>
                    <a:lstStyle/>
                    <a:p>
                      <a:pPr algn="ctr"/>
                      <a:r>
                        <a:rPr lang="en-US" sz="2000" kern="0" baseline="0">
                          <a:effectLst/>
                        </a:rPr>
                        <a:t>Europe</a:t>
                      </a:r>
                    </a:p>
                  </a:txBody>
                  <a:tcPr marL="45720" marR="45720" anchor="ctr">
                    <a:lnL>
                      <a:noFill/>
                    </a:lnL>
                    <a:lnR>
                      <a:noFill/>
                    </a:lnR>
                    <a:lnT>
                      <a:noFill/>
                    </a:lnT>
                    <a:lnB>
                      <a:noFill/>
                    </a:lnB>
                    <a:solidFill>
                      <a:srgbClr val="FFFFFF"/>
                    </a:solidFill>
                  </a:tcPr>
                </a:tc>
                <a:tc>
                  <a:txBody>
                    <a:bodyPr/>
                    <a:lstStyle/>
                    <a:p>
                      <a:pPr algn="ctr"/>
                      <a:r>
                        <a:rPr lang="en-US" sz="2000" u="none" strike="noStrike" kern="0" baseline="0">
                          <a:effectLst/>
                          <a:hlinkClick r:id="rId9"/>
                        </a:rPr>
                        <a:t>ETSI</a:t>
                      </a:r>
                      <a:endParaRPr lang="en-US" sz="2000" kern="0" baseline="0">
                        <a:effectLst/>
                      </a:endParaRPr>
                    </a:p>
                  </a:txBody>
                  <a:tcPr marL="45720" marR="45720" anchor="ctr">
                    <a:lnL>
                      <a:noFill/>
                    </a:lnL>
                    <a:lnR>
                      <a:noFill/>
                    </a:lnR>
                    <a:lnT>
                      <a:noFill/>
                    </a:lnT>
                    <a:lnB>
                      <a:noFill/>
                    </a:lnB>
                    <a:solidFill>
                      <a:srgbClr val="FFFFFF"/>
                    </a:solidFill>
                  </a:tcPr>
                </a:tc>
                <a:extLst>
                  <a:ext uri="{0D108BD9-81ED-4DB2-BD59-A6C34878D82A}">
                    <a16:rowId xmlns:a16="http://schemas.microsoft.com/office/drawing/2014/main" val="3262991633"/>
                  </a:ext>
                </a:extLst>
              </a:tr>
              <a:tr h="0">
                <a:tc>
                  <a:txBody>
                    <a:bodyPr/>
                    <a:lstStyle/>
                    <a:p>
                      <a:pPr algn="l"/>
                      <a:r>
                        <a:rPr lang="en-US" sz="2000" u="none" strike="noStrike" kern="0" baseline="0" dirty="0">
                          <a:effectLst/>
                          <a:hlinkClick r:id="rId10" tooltip="TSDSI"/>
                        </a:rPr>
                        <a:t>Telecommunications Standards Development Society</a:t>
                      </a:r>
                      <a:r>
                        <a:rPr lang="en-US" sz="2000" kern="0" baseline="0" dirty="0">
                          <a:effectLst/>
                        </a:rPr>
                        <a:t> (TSDSI)</a:t>
                      </a:r>
                    </a:p>
                  </a:txBody>
                  <a:tcPr marL="45720" marR="45720" anchor="ctr">
                    <a:lnL>
                      <a:noFill/>
                    </a:lnL>
                    <a:lnR>
                      <a:noFill/>
                    </a:lnR>
                    <a:lnT>
                      <a:noFill/>
                    </a:lnT>
                    <a:lnB>
                      <a:noFill/>
                    </a:lnB>
                    <a:solidFill>
                      <a:srgbClr val="FFFFFF"/>
                    </a:solidFill>
                  </a:tcPr>
                </a:tc>
                <a:tc>
                  <a:txBody>
                    <a:bodyPr/>
                    <a:lstStyle/>
                    <a:p>
                      <a:pPr algn="ctr"/>
                      <a:r>
                        <a:rPr lang="en-US" sz="2000" kern="0" baseline="0">
                          <a:effectLst/>
                        </a:rPr>
                        <a:t>India</a:t>
                      </a:r>
                    </a:p>
                  </a:txBody>
                  <a:tcPr marL="45720" marR="45720" anchor="ctr">
                    <a:lnL>
                      <a:noFill/>
                    </a:lnL>
                    <a:lnR>
                      <a:noFill/>
                    </a:lnR>
                    <a:lnT>
                      <a:noFill/>
                    </a:lnT>
                    <a:lnB>
                      <a:noFill/>
                    </a:lnB>
                    <a:solidFill>
                      <a:srgbClr val="FFFFFF"/>
                    </a:solidFill>
                  </a:tcPr>
                </a:tc>
                <a:tc>
                  <a:txBody>
                    <a:bodyPr/>
                    <a:lstStyle/>
                    <a:p>
                      <a:pPr algn="ctr"/>
                      <a:r>
                        <a:rPr lang="en-US" sz="2000" u="none" strike="noStrike" kern="0" baseline="0">
                          <a:effectLst/>
                          <a:hlinkClick r:id="rId11"/>
                        </a:rPr>
                        <a:t>TSDSI</a:t>
                      </a:r>
                      <a:endParaRPr lang="en-US" sz="2000" kern="0" baseline="0">
                        <a:effectLst/>
                      </a:endParaRPr>
                    </a:p>
                  </a:txBody>
                  <a:tcPr marL="45720" marR="45720" anchor="ctr">
                    <a:lnL>
                      <a:noFill/>
                    </a:lnL>
                    <a:lnR>
                      <a:noFill/>
                    </a:lnR>
                    <a:lnT>
                      <a:noFill/>
                    </a:lnT>
                    <a:lnB>
                      <a:noFill/>
                    </a:lnB>
                    <a:solidFill>
                      <a:srgbClr val="FFFFFF"/>
                    </a:solidFill>
                  </a:tcPr>
                </a:tc>
                <a:extLst>
                  <a:ext uri="{0D108BD9-81ED-4DB2-BD59-A6C34878D82A}">
                    <a16:rowId xmlns:a16="http://schemas.microsoft.com/office/drawing/2014/main" val="1011244274"/>
                  </a:ext>
                </a:extLst>
              </a:tr>
              <a:tr h="0">
                <a:tc>
                  <a:txBody>
                    <a:bodyPr/>
                    <a:lstStyle/>
                    <a:p>
                      <a:pPr algn="l"/>
                      <a:r>
                        <a:rPr lang="en-US" sz="2000" u="none" strike="noStrike" kern="0" baseline="0" dirty="0">
                          <a:effectLst/>
                          <a:hlinkClick r:id="rId12" tooltip="Telecommunications Technology Association (page does not exist)"/>
                        </a:rPr>
                        <a:t>Telecommunications Technology Association</a:t>
                      </a:r>
                      <a:r>
                        <a:rPr lang="en-US" sz="2000" kern="0" baseline="0" dirty="0">
                          <a:effectLst/>
                        </a:rPr>
                        <a:t> (TTA)</a:t>
                      </a:r>
                    </a:p>
                  </a:txBody>
                  <a:tcPr marL="45720" marR="45720" anchor="ctr">
                    <a:lnL>
                      <a:noFill/>
                    </a:lnL>
                    <a:lnR>
                      <a:noFill/>
                    </a:lnR>
                    <a:lnT>
                      <a:noFill/>
                    </a:lnT>
                    <a:lnB>
                      <a:noFill/>
                    </a:lnB>
                    <a:solidFill>
                      <a:srgbClr val="FFFFFF"/>
                    </a:solidFill>
                  </a:tcPr>
                </a:tc>
                <a:tc>
                  <a:txBody>
                    <a:bodyPr/>
                    <a:lstStyle/>
                    <a:p>
                      <a:pPr algn="ctr"/>
                      <a:r>
                        <a:rPr lang="en-US" sz="2000" kern="0" baseline="0">
                          <a:effectLst/>
                        </a:rPr>
                        <a:t>South Korea</a:t>
                      </a:r>
                    </a:p>
                  </a:txBody>
                  <a:tcPr marL="45720" marR="45720" anchor="ctr">
                    <a:lnL>
                      <a:noFill/>
                    </a:lnL>
                    <a:lnR>
                      <a:noFill/>
                    </a:lnR>
                    <a:lnT>
                      <a:noFill/>
                    </a:lnT>
                    <a:lnB>
                      <a:noFill/>
                    </a:lnB>
                    <a:solidFill>
                      <a:srgbClr val="FFFFFF"/>
                    </a:solidFill>
                  </a:tcPr>
                </a:tc>
                <a:tc>
                  <a:txBody>
                    <a:bodyPr/>
                    <a:lstStyle/>
                    <a:p>
                      <a:pPr algn="ctr"/>
                      <a:r>
                        <a:rPr lang="en-US" sz="2000" u="none" strike="noStrike" kern="0" baseline="0">
                          <a:effectLst/>
                          <a:hlinkClick r:id="rId13"/>
                        </a:rPr>
                        <a:t>TTA</a:t>
                      </a:r>
                      <a:endParaRPr lang="en-US" sz="2000" kern="0" baseline="0">
                        <a:effectLst/>
                      </a:endParaRPr>
                    </a:p>
                  </a:txBody>
                  <a:tcPr marL="45720" marR="45720" anchor="ctr">
                    <a:lnL>
                      <a:noFill/>
                    </a:lnL>
                    <a:lnR>
                      <a:noFill/>
                    </a:lnR>
                    <a:lnT>
                      <a:noFill/>
                    </a:lnT>
                    <a:lnB>
                      <a:noFill/>
                    </a:lnB>
                    <a:solidFill>
                      <a:srgbClr val="FFFFFF"/>
                    </a:solidFill>
                  </a:tcPr>
                </a:tc>
                <a:extLst>
                  <a:ext uri="{0D108BD9-81ED-4DB2-BD59-A6C34878D82A}">
                    <a16:rowId xmlns:a16="http://schemas.microsoft.com/office/drawing/2014/main" val="4154088840"/>
                  </a:ext>
                </a:extLst>
              </a:tr>
              <a:tr h="0">
                <a:tc>
                  <a:txBody>
                    <a:bodyPr/>
                    <a:lstStyle/>
                    <a:p>
                      <a:pPr algn="l"/>
                      <a:r>
                        <a:rPr lang="en-US" sz="2000" u="none" strike="noStrike" kern="0" baseline="0" dirty="0">
                          <a:effectLst/>
                          <a:hlinkClick r:id="rId14" tooltip="Telecommunication Technology Committee"/>
                        </a:rPr>
                        <a:t>Telecommunication Technology Committee</a:t>
                      </a:r>
                      <a:r>
                        <a:rPr lang="en-US" sz="2000" kern="0" baseline="0" dirty="0">
                          <a:effectLst/>
                        </a:rPr>
                        <a:t> (TTC)</a:t>
                      </a:r>
                    </a:p>
                  </a:txBody>
                  <a:tcPr marL="45720" marR="45720" anchor="ctr">
                    <a:lnL>
                      <a:noFill/>
                    </a:lnL>
                    <a:lnR>
                      <a:noFill/>
                    </a:lnR>
                    <a:lnT>
                      <a:noFill/>
                    </a:lnT>
                    <a:lnB>
                      <a:noFill/>
                    </a:lnB>
                    <a:solidFill>
                      <a:srgbClr val="FFFFFF"/>
                    </a:solidFill>
                  </a:tcPr>
                </a:tc>
                <a:tc>
                  <a:txBody>
                    <a:bodyPr/>
                    <a:lstStyle/>
                    <a:p>
                      <a:pPr algn="ctr"/>
                      <a:r>
                        <a:rPr lang="en-US" sz="2000" kern="0" baseline="0">
                          <a:effectLst/>
                        </a:rPr>
                        <a:t>Japan</a:t>
                      </a:r>
                    </a:p>
                  </a:txBody>
                  <a:tcPr marL="45720" marR="45720" anchor="ctr">
                    <a:lnL>
                      <a:noFill/>
                    </a:lnL>
                    <a:lnR>
                      <a:noFill/>
                    </a:lnR>
                    <a:lnT>
                      <a:noFill/>
                    </a:lnT>
                    <a:lnB>
                      <a:noFill/>
                    </a:lnB>
                    <a:solidFill>
                      <a:srgbClr val="FFFFFF"/>
                    </a:solidFill>
                  </a:tcPr>
                </a:tc>
                <a:tc>
                  <a:txBody>
                    <a:bodyPr/>
                    <a:lstStyle/>
                    <a:p>
                      <a:pPr algn="ctr"/>
                      <a:r>
                        <a:rPr lang="en-US" sz="2000" u="none" strike="noStrike" kern="0" baseline="0" dirty="0">
                          <a:effectLst/>
                          <a:hlinkClick r:id="rId15"/>
                        </a:rPr>
                        <a:t>TTC</a:t>
                      </a:r>
                      <a:endParaRPr lang="en-US" sz="2000" kern="0" baseline="0" dirty="0">
                        <a:effectLst/>
                      </a:endParaRPr>
                    </a:p>
                  </a:txBody>
                  <a:tcPr marL="45720" marR="45720" anchor="ctr">
                    <a:lnL>
                      <a:noFill/>
                    </a:lnL>
                    <a:lnR>
                      <a:noFill/>
                    </a:lnR>
                    <a:lnT>
                      <a:noFill/>
                    </a:lnT>
                    <a:lnB>
                      <a:noFill/>
                    </a:lnB>
                    <a:solidFill>
                      <a:srgbClr val="FFFFFF"/>
                    </a:solidFill>
                  </a:tcPr>
                </a:tc>
                <a:extLst>
                  <a:ext uri="{0D108BD9-81ED-4DB2-BD59-A6C34878D82A}">
                    <a16:rowId xmlns:a16="http://schemas.microsoft.com/office/drawing/2014/main" val="3769000667"/>
                  </a:ext>
                </a:extLst>
              </a:tr>
            </a:tbl>
          </a:graphicData>
        </a:graphic>
      </p:graphicFrame>
      <p:sp>
        <p:nvSpPr>
          <p:cNvPr id="5" name="文字方塊 4">
            <a:extLst>
              <a:ext uri="{FF2B5EF4-FFF2-40B4-BE49-F238E27FC236}">
                <a16:creationId xmlns:a16="http://schemas.microsoft.com/office/drawing/2014/main" id="{9B87EFA3-68B9-0E6B-34F3-5E8D99D52E20}"/>
              </a:ext>
            </a:extLst>
          </p:cNvPr>
          <p:cNvSpPr txBox="1"/>
          <p:nvPr/>
        </p:nvSpPr>
        <p:spPr>
          <a:xfrm>
            <a:off x="4663556" y="6127200"/>
            <a:ext cx="2864887" cy="369332"/>
          </a:xfrm>
          <a:prstGeom prst="rect">
            <a:avLst/>
          </a:prstGeom>
          <a:noFill/>
        </p:spPr>
        <p:txBody>
          <a:bodyPr wrap="none" rtlCol="0">
            <a:spAutoFit/>
          </a:bodyPr>
          <a:lstStyle/>
          <a:p>
            <a:pPr algn="ctr"/>
            <a:r>
              <a:rPr kumimoji="0" lang="fr-FR" altLang="zh-TW" sz="1800" b="0" i="0" u="none" strike="noStrike" kern="0" cap="none" spc="0" normalizeH="0" noProof="0" dirty="0">
                <a:ln>
                  <a:noFill/>
                </a:ln>
                <a:solidFill>
                  <a:prstClr val="black"/>
                </a:solidFill>
                <a:effectLst/>
                <a:uLnTx/>
                <a:uFillTx/>
                <a:cs typeface="Calibri"/>
                <a:sym typeface="Calibri"/>
              </a:rPr>
              <a:t>Source: </a:t>
            </a:r>
            <a:r>
              <a:rPr lang="en-US" altLang="zh-TW" kern="0" dirty="0">
                <a:hlinkClick r:id="rId16"/>
              </a:rPr>
              <a:t>3GPP - Wikipedia</a:t>
            </a:r>
            <a:endParaRPr lang="en-US" altLang="zh-TW" kern="0" dirty="0"/>
          </a:p>
        </p:txBody>
      </p:sp>
    </p:spTree>
    <p:extLst>
      <p:ext uri="{BB962C8B-B14F-4D97-AF65-F5344CB8AC3E}">
        <p14:creationId xmlns:p14="http://schemas.microsoft.com/office/powerpoint/2010/main" val="13540394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3930442-6EBF-4A4C-4C60-F0C57BF346AE}"/>
              </a:ext>
            </a:extLst>
          </p:cNvPr>
          <p:cNvSpPr>
            <a:spLocks noGrp="1"/>
          </p:cNvSpPr>
          <p:nvPr>
            <p:ph type="title"/>
          </p:nvPr>
        </p:nvSpPr>
        <p:spPr/>
        <p:txBody>
          <a:bodyPr/>
          <a:lstStyle/>
          <a:p>
            <a:r>
              <a:rPr lang="en-US" altLang="zh-TW" dirty="0"/>
              <a:t>Standards: 3GPP standards are structured as </a:t>
            </a:r>
            <a:r>
              <a:rPr lang="en-US" altLang="zh-TW" i="1" dirty="0"/>
              <a:t>Releases</a:t>
            </a:r>
            <a:endParaRPr lang="zh-TW" altLang="en-US" dirty="0"/>
          </a:p>
        </p:txBody>
      </p:sp>
      <p:sp>
        <p:nvSpPr>
          <p:cNvPr id="3" name="投影片編號版面配置區 2">
            <a:extLst>
              <a:ext uri="{FF2B5EF4-FFF2-40B4-BE49-F238E27FC236}">
                <a16:creationId xmlns:a16="http://schemas.microsoft.com/office/drawing/2014/main" id="{87711A55-FB7B-3B4F-C56D-A9CF03DD1295}"/>
              </a:ext>
            </a:extLst>
          </p:cNvPr>
          <p:cNvSpPr>
            <a:spLocks noGrp="1"/>
          </p:cNvSpPr>
          <p:nvPr>
            <p:ph type="sldNum" sz="quarter" idx="12"/>
          </p:nvPr>
        </p:nvSpPr>
        <p:spPr/>
        <p:txBody>
          <a:bodyPr/>
          <a:lstStyle/>
          <a:p>
            <a:fld id="{EC42CC9F-AC0C-475C-86EC-8BEEEDCDB379}" type="slidenum">
              <a:rPr lang="zh-TW" altLang="en-US" smtClean="0"/>
              <a:t>39</a:t>
            </a:fld>
            <a:endParaRPr lang="zh-TW" altLang="en-US"/>
          </a:p>
        </p:txBody>
      </p:sp>
      <p:graphicFrame>
        <p:nvGraphicFramePr>
          <p:cNvPr id="4" name="表格 3">
            <a:extLst>
              <a:ext uri="{FF2B5EF4-FFF2-40B4-BE49-F238E27FC236}">
                <a16:creationId xmlns:a16="http://schemas.microsoft.com/office/drawing/2014/main" id="{99B44900-47CA-5665-D9EA-3A1BCAE60364}"/>
              </a:ext>
            </a:extLst>
          </p:cNvPr>
          <p:cNvGraphicFramePr>
            <a:graphicFrameLocks noGrp="1"/>
          </p:cNvGraphicFramePr>
          <p:nvPr/>
        </p:nvGraphicFramePr>
        <p:xfrm>
          <a:off x="1080000" y="1800000"/>
          <a:ext cx="10080000" cy="4023360"/>
        </p:xfrm>
        <a:graphic>
          <a:graphicData uri="http://schemas.openxmlformats.org/drawingml/2006/table">
            <a:tbl>
              <a:tblPr/>
              <a:tblGrid>
                <a:gridCol w="1260000">
                  <a:extLst>
                    <a:ext uri="{9D8B030D-6E8A-4147-A177-3AD203B41FA5}">
                      <a16:colId xmlns:a16="http://schemas.microsoft.com/office/drawing/2014/main" val="176491730"/>
                    </a:ext>
                  </a:extLst>
                </a:gridCol>
                <a:gridCol w="900000">
                  <a:extLst>
                    <a:ext uri="{9D8B030D-6E8A-4147-A177-3AD203B41FA5}">
                      <a16:colId xmlns:a16="http://schemas.microsoft.com/office/drawing/2014/main" val="2594002197"/>
                    </a:ext>
                  </a:extLst>
                </a:gridCol>
                <a:gridCol w="7920000">
                  <a:extLst>
                    <a:ext uri="{9D8B030D-6E8A-4147-A177-3AD203B41FA5}">
                      <a16:colId xmlns:a16="http://schemas.microsoft.com/office/drawing/2014/main" val="2878865588"/>
                    </a:ext>
                  </a:extLst>
                </a:gridCol>
              </a:tblGrid>
              <a:tr h="0">
                <a:tc>
                  <a:txBody>
                    <a:bodyPr/>
                    <a:lstStyle/>
                    <a:p>
                      <a:pPr algn="ctr"/>
                      <a:r>
                        <a:rPr lang="en-US" sz="1200" kern="0" dirty="0">
                          <a:effectLst/>
                        </a:rPr>
                        <a:t>Version</a:t>
                      </a:r>
                      <a:r>
                        <a:rPr lang="en-US" sz="1200" b="0" i="0" u="none" strike="noStrike" kern="0" baseline="30000" dirty="0">
                          <a:effectLst/>
                          <a:hlinkClick r:id="rId2"/>
                        </a:rPr>
                        <a:t>[7]</a:t>
                      </a:r>
                      <a:endParaRPr lang="en-US" sz="1200" kern="0" dirty="0">
                        <a:effectLst/>
                      </a:endParaRPr>
                    </a:p>
                  </a:txBody>
                  <a:tcPr marL="45720" marR="45720" anchor="ctr">
                    <a:lnL>
                      <a:noFill/>
                    </a:lnL>
                    <a:lnR>
                      <a:noFill/>
                    </a:lnR>
                    <a:lnT>
                      <a:noFill/>
                    </a:lnT>
                    <a:lnB>
                      <a:noFill/>
                    </a:lnB>
                    <a:noFill/>
                  </a:tcPr>
                </a:tc>
                <a:tc>
                  <a:txBody>
                    <a:bodyPr/>
                    <a:lstStyle/>
                    <a:p>
                      <a:pPr algn="ctr"/>
                      <a:r>
                        <a:rPr lang="en-US" sz="1200" kern="0" dirty="0">
                          <a:effectLst/>
                        </a:rPr>
                        <a:t>Released</a:t>
                      </a:r>
                      <a:r>
                        <a:rPr lang="en-US" sz="1200" b="0" i="0" u="none" strike="noStrike" kern="0" baseline="30000" dirty="0">
                          <a:effectLst/>
                          <a:hlinkClick r:id="rId3"/>
                        </a:rPr>
                        <a:t>[8]</a:t>
                      </a:r>
                      <a:endParaRPr lang="en-US" sz="1200" kern="0" dirty="0">
                        <a:effectLst/>
                      </a:endParaRPr>
                    </a:p>
                  </a:txBody>
                  <a:tcPr marL="45720" marR="45720" anchor="ctr">
                    <a:lnL>
                      <a:noFill/>
                    </a:lnL>
                    <a:lnR>
                      <a:noFill/>
                    </a:lnR>
                    <a:lnT>
                      <a:noFill/>
                    </a:lnT>
                    <a:lnB>
                      <a:noFill/>
                    </a:lnB>
                    <a:noFill/>
                  </a:tcPr>
                </a:tc>
                <a:tc>
                  <a:txBody>
                    <a:bodyPr/>
                    <a:lstStyle/>
                    <a:p>
                      <a:pPr algn="ctr"/>
                      <a:r>
                        <a:rPr lang="en-US" sz="1200" kern="0" dirty="0">
                          <a:effectLst/>
                        </a:rPr>
                        <a:t>Info</a:t>
                      </a:r>
                    </a:p>
                  </a:txBody>
                  <a:tcPr marL="45720" marR="45720" anchor="ctr">
                    <a:lnL>
                      <a:noFill/>
                    </a:lnL>
                    <a:lnR>
                      <a:noFill/>
                    </a:lnR>
                    <a:lnT>
                      <a:noFill/>
                    </a:lnT>
                    <a:lnB>
                      <a:noFill/>
                    </a:lnB>
                    <a:noFill/>
                  </a:tcPr>
                </a:tc>
                <a:extLst>
                  <a:ext uri="{0D108BD9-81ED-4DB2-BD59-A6C34878D82A}">
                    <a16:rowId xmlns:a16="http://schemas.microsoft.com/office/drawing/2014/main" val="3153827512"/>
                  </a:ext>
                </a:extLst>
              </a:tr>
              <a:tr h="164511">
                <a:tc>
                  <a:txBody>
                    <a:bodyPr/>
                    <a:lstStyle/>
                    <a:p>
                      <a:pPr algn="l"/>
                      <a:r>
                        <a:rPr lang="en-US" sz="1200" b="1" kern="0" dirty="0">
                          <a:effectLst/>
                        </a:rPr>
                        <a:t>Release 15</a:t>
                      </a:r>
                      <a:endParaRPr lang="en-US" sz="1200" kern="0" dirty="0">
                        <a:effectLst/>
                      </a:endParaRPr>
                    </a:p>
                  </a:txBody>
                  <a:tcPr marL="45720" marR="45720" anchor="ctr">
                    <a:lnL>
                      <a:noFill/>
                    </a:lnL>
                    <a:lnR>
                      <a:noFill/>
                    </a:lnR>
                    <a:lnT>
                      <a:noFill/>
                    </a:lnT>
                    <a:lnB>
                      <a:noFill/>
                    </a:lnB>
                    <a:noFill/>
                  </a:tcPr>
                </a:tc>
                <a:tc>
                  <a:txBody>
                    <a:bodyPr/>
                    <a:lstStyle/>
                    <a:p>
                      <a:pPr algn="ctr"/>
                      <a:r>
                        <a:rPr lang="en-US" sz="1200" kern="0" dirty="0">
                          <a:effectLst/>
                        </a:rPr>
                        <a:t>2018 Q2</a:t>
                      </a:r>
                    </a:p>
                  </a:txBody>
                  <a:tcPr marL="45720" marR="45720" anchor="ctr">
                    <a:lnL>
                      <a:noFill/>
                    </a:lnL>
                    <a:lnR>
                      <a:noFill/>
                    </a:lnR>
                    <a:lnT>
                      <a:noFill/>
                    </a:lnT>
                    <a:lnB>
                      <a:noFill/>
                    </a:lnB>
                    <a:noFill/>
                  </a:tcPr>
                </a:tc>
                <a:tc>
                  <a:txBody>
                    <a:bodyPr/>
                    <a:lstStyle/>
                    <a:p>
                      <a:pPr algn="l"/>
                      <a:r>
                        <a:rPr lang="en-US" sz="1200" kern="0" dirty="0">
                          <a:effectLst/>
                        </a:rPr>
                        <a:t>First </a:t>
                      </a:r>
                      <a:r>
                        <a:rPr lang="en-US" sz="1200" b="1" u="none" strike="noStrike" kern="0" dirty="0">
                          <a:effectLst/>
                          <a:hlinkClick r:id="rId4" tooltip="5G NR"/>
                        </a:rPr>
                        <a:t>5G NR</a:t>
                      </a:r>
                      <a:r>
                        <a:rPr lang="en-US" sz="1200" b="1" kern="0" dirty="0">
                          <a:effectLst/>
                        </a:rPr>
                        <a:t> ("New Radio")</a:t>
                      </a:r>
                      <a:r>
                        <a:rPr lang="en-US" sz="1200" kern="0" dirty="0">
                          <a:effectLst/>
                        </a:rPr>
                        <a:t> release. Support for 5G </a:t>
                      </a:r>
                      <a:r>
                        <a:rPr lang="en-US" sz="1200" u="none" strike="noStrike" kern="0" dirty="0">
                          <a:effectLst/>
                          <a:hlinkClick r:id="rId5" tooltip="V2X"/>
                        </a:rPr>
                        <a:t>Vehicle-to-x</a:t>
                      </a:r>
                      <a:r>
                        <a:rPr lang="en-US" sz="1200" kern="0" dirty="0">
                          <a:effectLst/>
                        </a:rPr>
                        <a:t> service, </a:t>
                      </a:r>
                      <a:r>
                        <a:rPr lang="en-US" sz="1200" u="none" strike="noStrike" kern="0" dirty="0">
                          <a:effectLst/>
                          <a:hlinkClick r:id="rId6" tooltip="IP Multimedia Core Network Subsystem"/>
                        </a:rPr>
                        <a:t>IP Multimedia Core Network Subsystem</a:t>
                      </a:r>
                      <a:r>
                        <a:rPr lang="en-US" sz="1200" kern="0" dirty="0">
                          <a:effectLst/>
                        </a:rPr>
                        <a:t> (IMS), Future Railway Mobile Communication System</a:t>
                      </a:r>
                      <a:r>
                        <a:rPr lang="en-US" sz="1200" b="0" i="0" u="none" strike="noStrike" kern="0" baseline="30000" dirty="0">
                          <a:effectLst/>
                          <a:hlinkClick r:id="rId7"/>
                        </a:rPr>
                        <a:t>[17]</a:t>
                      </a:r>
                      <a:endParaRPr lang="en-US" sz="1200" kern="0" dirty="0">
                        <a:effectLst/>
                      </a:endParaRPr>
                    </a:p>
                  </a:txBody>
                  <a:tcPr marL="45720" marR="45720" anchor="ctr">
                    <a:lnL>
                      <a:noFill/>
                    </a:lnL>
                    <a:lnR>
                      <a:noFill/>
                    </a:lnR>
                    <a:lnT>
                      <a:noFill/>
                    </a:lnT>
                    <a:lnB>
                      <a:noFill/>
                    </a:lnB>
                    <a:noFill/>
                  </a:tcPr>
                </a:tc>
                <a:extLst>
                  <a:ext uri="{0D108BD9-81ED-4DB2-BD59-A6C34878D82A}">
                    <a16:rowId xmlns:a16="http://schemas.microsoft.com/office/drawing/2014/main" val="2275252498"/>
                  </a:ext>
                </a:extLst>
              </a:tr>
              <a:tr h="129259">
                <a:tc>
                  <a:txBody>
                    <a:bodyPr/>
                    <a:lstStyle/>
                    <a:p>
                      <a:pPr algn="l"/>
                      <a:r>
                        <a:rPr lang="en-US" sz="1200" b="1" kern="0" dirty="0">
                          <a:effectLst/>
                        </a:rPr>
                        <a:t>Release 16</a:t>
                      </a:r>
                      <a:endParaRPr lang="en-US" sz="1200" kern="0" dirty="0">
                        <a:effectLst/>
                      </a:endParaRPr>
                    </a:p>
                  </a:txBody>
                  <a:tcPr marL="45720" marR="45720" anchor="ctr">
                    <a:lnL>
                      <a:noFill/>
                    </a:lnL>
                    <a:lnR>
                      <a:noFill/>
                    </a:lnR>
                    <a:lnT>
                      <a:noFill/>
                    </a:lnT>
                    <a:lnB>
                      <a:noFill/>
                    </a:lnB>
                    <a:noFill/>
                  </a:tcPr>
                </a:tc>
                <a:tc>
                  <a:txBody>
                    <a:bodyPr/>
                    <a:lstStyle/>
                    <a:p>
                      <a:pPr algn="ctr"/>
                      <a:r>
                        <a:rPr lang="en-US" sz="1200" kern="0">
                          <a:effectLst/>
                        </a:rPr>
                        <a:t>2020 Q3</a:t>
                      </a:r>
                    </a:p>
                  </a:txBody>
                  <a:tcPr marL="45720" marR="45720" anchor="ctr">
                    <a:lnL>
                      <a:noFill/>
                    </a:lnL>
                    <a:lnR>
                      <a:noFill/>
                    </a:lnR>
                    <a:lnT>
                      <a:noFill/>
                    </a:lnT>
                    <a:lnB>
                      <a:noFill/>
                    </a:lnB>
                    <a:noFill/>
                  </a:tcPr>
                </a:tc>
                <a:tc>
                  <a:txBody>
                    <a:bodyPr/>
                    <a:lstStyle/>
                    <a:p>
                      <a:pPr algn="l"/>
                      <a:r>
                        <a:rPr lang="en-US" sz="1200" kern="0">
                          <a:effectLst/>
                        </a:rPr>
                        <a:t>The </a:t>
                      </a:r>
                      <a:r>
                        <a:rPr lang="en-US" sz="1200" u="none" strike="noStrike" kern="0">
                          <a:effectLst/>
                          <a:hlinkClick r:id="rId8" tooltip="5G"/>
                        </a:rPr>
                        <a:t>5G</a:t>
                      </a:r>
                      <a:r>
                        <a:rPr lang="en-US" sz="1200" kern="0">
                          <a:effectLst/>
                        </a:rPr>
                        <a:t> System – Phase 2: 5G enhancements, NR-based access to unlicensed spectrum (NR-U), Satellite access</a:t>
                      </a:r>
                      <a:r>
                        <a:rPr lang="en-US" sz="1200" b="0" i="0" u="none" strike="noStrike" kern="0" baseline="30000">
                          <a:effectLst/>
                          <a:hlinkClick r:id="rId9"/>
                        </a:rPr>
                        <a:t>[18]</a:t>
                      </a:r>
                      <a:endParaRPr lang="en-US" sz="1200" kern="0">
                        <a:effectLst/>
                      </a:endParaRPr>
                    </a:p>
                  </a:txBody>
                  <a:tcPr marL="45720" marR="45720" anchor="ctr">
                    <a:lnL>
                      <a:noFill/>
                    </a:lnL>
                    <a:lnR>
                      <a:noFill/>
                    </a:lnR>
                    <a:lnT>
                      <a:noFill/>
                    </a:lnT>
                    <a:lnB>
                      <a:noFill/>
                    </a:lnB>
                    <a:noFill/>
                  </a:tcPr>
                </a:tc>
                <a:extLst>
                  <a:ext uri="{0D108BD9-81ED-4DB2-BD59-A6C34878D82A}">
                    <a16:rowId xmlns:a16="http://schemas.microsoft.com/office/drawing/2014/main" val="110775509"/>
                  </a:ext>
                </a:extLst>
              </a:tr>
              <a:tr h="918911">
                <a:tc>
                  <a:txBody>
                    <a:bodyPr/>
                    <a:lstStyle/>
                    <a:p>
                      <a:pPr algn="l"/>
                      <a:r>
                        <a:rPr lang="en-US" sz="1200" b="1" kern="0" dirty="0">
                          <a:effectLst/>
                        </a:rPr>
                        <a:t>Release 17</a:t>
                      </a:r>
                      <a:endParaRPr lang="en-US" sz="1200" kern="0" dirty="0">
                        <a:effectLst/>
                      </a:endParaRPr>
                    </a:p>
                  </a:txBody>
                  <a:tcPr marL="45720" marR="45720" anchor="ctr">
                    <a:lnL>
                      <a:noFill/>
                    </a:lnL>
                    <a:lnR>
                      <a:noFill/>
                    </a:lnR>
                    <a:lnT>
                      <a:noFill/>
                    </a:lnT>
                    <a:lnB>
                      <a:noFill/>
                    </a:lnB>
                    <a:noFill/>
                  </a:tcPr>
                </a:tc>
                <a:tc>
                  <a:txBody>
                    <a:bodyPr/>
                    <a:lstStyle/>
                    <a:p>
                      <a:pPr algn="ctr"/>
                      <a:r>
                        <a:rPr lang="en-US" sz="1200" kern="0" dirty="0">
                          <a:effectLst/>
                        </a:rPr>
                        <a:t>2022 Q1</a:t>
                      </a:r>
                    </a:p>
                  </a:txBody>
                  <a:tcPr marL="45720" marR="45720" anchor="ctr">
                    <a:lnL>
                      <a:noFill/>
                    </a:lnL>
                    <a:lnR>
                      <a:noFill/>
                    </a:lnR>
                    <a:lnT>
                      <a:noFill/>
                    </a:lnT>
                    <a:lnB>
                      <a:noFill/>
                    </a:lnB>
                    <a:noFill/>
                  </a:tcPr>
                </a:tc>
                <a:tc>
                  <a:txBody>
                    <a:bodyPr/>
                    <a:lstStyle/>
                    <a:p>
                      <a:pPr algn="l"/>
                      <a:r>
                        <a:rPr lang="en-US" sz="1200" kern="0" dirty="0">
                          <a:effectLst/>
                        </a:rPr>
                        <a:t>TSG RAN: Several features that continue to be important for overall efficiency and performance of 5G NR: MIMO, Spectrum Sharing enhancements, UE Power Saving and Coverage Enhancements. RAN1 will also undertake the necessary study and specification work to enhance the physical layer to support frequency bands up to 71 </a:t>
                      </a:r>
                      <a:r>
                        <a:rPr lang="en-US" sz="1200" kern="0" dirty="0" err="1">
                          <a:effectLst/>
                        </a:rPr>
                        <a:t>GHz.TSG</a:t>
                      </a:r>
                      <a:r>
                        <a:rPr lang="en-US" sz="1200" kern="0" dirty="0">
                          <a:effectLst/>
                        </a:rPr>
                        <a:t> SA groups focused on further enhancements to the 5G system and enablers for new features and services:</a:t>
                      </a:r>
                    </a:p>
                    <a:p>
                      <a:pPr algn="l"/>
                      <a:r>
                        <a:rPr lang="en-US" sz="1200" kern="0" dirty="0">
                          <a:effectLst/>
                        </a:rPr>
                        <a:t>Enhanced support of: non-public networks, </a:t>
                      </a:r>
                      <a:r>
                        <a:rPr lang="en-US" sz="1200" u="none" strike="noStrike" kern="0" dirty="0">
                          <a:effectLst/>
                          <a:hlinkClick r:id="rId10" tooltip="Industrial Internet of Things"/>
                        </a:rPr>
                        <a:t>industrial Internet of Things</a:t>
                      </a:r>
                      <a:r>
                        <a:rPr lang="en-US" sz="1200" kern="0" dirty="0">
                          <a:effectLst/>
                        </a:rPr>
                        <a:t>, low complexity NR devices, </a:t>
                      </a:r>
                      <a:r>
                        <a:rPr lang="en-US" sz="1200" u="none" strike="noStrike" kern="0" dirty="0">
                          <a:effectLst/>
                          <a:hlinkClick r:id="rId11" tooltip="Edge computing"/>
                        </a:rPr>
                        <a:t>edge computing</a:t>
                      </a:r>
                      <a:r>
                        <a:rPr lang="en-US" sz="1200" kern="0" dirty="0">
                          <a:effectLst/>
                        </a:rPr>
                        <a:t> in 5GC, access traffic steering, switch and splitting support, network automation for 5G, </a:t>
                      </a:r>
                      <a:r>
                        <a:rPr lang="en-US" sz="1200" u="none" strike="noStrike" kern="0" dirty="0">
                          <a:effectLst/>
                          <a:hlinkClick r:id="rId12" tooltip="Network slicing"/>
                        </a:rPr>
                        <a:t>network slicing</a:t>
                      </a:r>
                      <a:r>
                        <a:rPr lang="en-US" sz="1200" kern="0" dirty="0">
                          <a:effectLst/>
                        </a:rPr>
                        <a:t>, advanced V2X service, multiple USIM support, proximity-based services in 5GS, 5G multicast broadcast services, </a:t>
                      </a:r>
                      <a:r>
                        <a:rPr lang="en-US" sz="1200" u="none" strike="noStrike" kern="0" dirty="0">
                          <a:effectLst/>
                          <a:hlinkClick r:id="rId13" tooltip="Unmanned Aerial System"/>
                        </a:rPr>
                        <a:t>Unmanned Aerial Systems</a:t>
                      </a:r>
                      <a:r>
                        <a:rPr lang="en-US" sz="1200" kern="0" dirty="0">
                          <a:effectLst/>
                        </a:rPr>
                        <a:t> (UAS), satellite access in 5G, 5GC location services, Multimedia Priority Service...</a:t>
                      </a:r>
                      <a:r>
                        <a:rPr lang="en-US" sz="1200" b="0" i="0" u="none" strike="noStrike" kern="0" baseline="30000" dirty="0">
                          <a:effectLst/>
                          <a:hlinkClick r:id="rId14"/>
                        </a:rPr>
                        <a:t>[19]</a:t>
                      </a:r>
                      <a:endParaRPr lang="en-US" sz="1200" kern="0" dirty="0">
                        <a:effectLst/>
                      </a:endParaRPr>
                    </a:p>
                  </a:txBody>
                  <a:tcPr marL="45720" marR="45720" anchor="ctr">
                    <a:lnL>
                      <a:noFill/>
                    </a:lnL>
                    <a:lnR>
                      <a:noFill/>
                    </a:lnR>
                    <a:lnT>
                      <a:noFill/>
                    </a:lnT>
                    <a:lnB>
                      <a:noFill/>
                    </a:lnB>
                    <a:noFill/>
                  </a:tcPr>
                </a:tc>
                <a:extLst>
                  <a:ext uri="{0D108BD9-81ED-4DB2-BD59-A6C34878D82A}">
                    <a16:rowId xmlns:a16="http://schemas.microsoft.com/office/drawing/2014/main" val="3266789563"/>
                  </a:ext>
                </a:extLst>
              </a:tr>
              <a:tr h="425378">
                <a:tc>
                  <a:txBody>
                    <a:bodyPr/>
                    <a:lstStyle/>
                    <a:p>
                      <a:pPr algn="l"/>
                      <a:r>
                        <a:rPr lang="en-US" sz="1200" b="1" kern="0" dirty="0">
                          <a:effectLst/>
                        </a:rPr>
                        <a:t>Release 18</a:t>
                      </a:r>
                      <a:endParaRPr lang="en-US" sz="1200" kern="0" dirty="0">
                        <a:effectLst/>
                      </a:endParaRPr>
                    </a:p>
                  </a:txBody>
                  <a:tcPr marL="45720" marR="45720" anchor="ctr">
                    <a:lnL>
                      <a:noFill/>
                    </a:lnL>
                    <a:lnR>
                      <a:noFill/>
                    </a:lnR>
                    <a:lnT>
                      <a:noFill/>
                    </a:lnT>
                    <a:lnB>
                      <a:noFill/>
                    </a:lnB>
                    <a:noFill/>
                  </a:tcPr>
                </a:tc>
                <a:tc>
                  <a:txBody>
                    <a:bodyPr/>
                    <a:lstStyle/>
                    <a:p>
                      <a:pPr algn="ctr"/>
                      <a:r>
                        <a:rPr lang="en-US" sz="1200" kern="0" dirty="0">
                          <a:effectLst/>
                        </a:rPr>
                        <a:t>2023 Q4</a:t>
                      </a:r>
                    </a:p>
                  </a:txBody>
                  <a:tcPr marL="45720" marR="45720" anchor="ctr">
                    <a:lnL>
                      <a:noFill/>
                    </a:lnL>
                    <a:lnR>
                      <a:noFill/>
                    </a:lnR>
                    <a:lnT>
                      <a:noFill/>
                    </a:lnT>
                    <a:lnB>
                      <a:noFill/>
                    </a:lnB>
                    <a:noFill/>
                  </a:tcPr>
                </a:tc>
                <a:tc>
                  <a:txBody>
                    <a:bodyPr/>
                    <a:lstStyle/>
                    <a:p>
                      <a:pPr algn="l"/>
                      <a:r>
                        <a:rPr lang="en-US" sz="1200" b="1" u="none" strike="noStrike" kern="0" dirty="0">
                          <a:effectLst/>
                          <a:hlinkClick r:id="rId15" tooltip="5G-Advanced"/>
                        </a:rPr>
                        <a:t>5G-Advanced</a:t>
                      </a:r>
                      <a:r>
                        <a:rPr lang="en-US" sz="1200" kern="0" dirty="0">
                          <a:effectLst/>
                        </a:rPr>
                        <a:t>. Introducing further </a:t>
                      </a:r>
                      <a:r>
                        <a:rPr lang="en-US" sz="1200" u="none" strike="noStrike" kern="0" dirty="0">
                          <a:effectLst/>
                          <a:hlinkClick r:id="rId16" tooltip="Machine-learning"/>
                        </a:rPr>
                        <a:t>machine-learning</a:t>
                      </a:r>
                      <a:r>
                        <a:rPr lang="en-US" sz="1200" kern="0" dirty="0">
                          <a:effectLst/>
                        </a:rPr>
                        <a:t> based techniques at different levels of the wireless network. </a:t>
                      </a:r>
                      <a:r>
                        <a:rPr lang="en-US" sz="1200" u="none" strike="noStrike" kern="0" dirty="0">
                          <a:effectLst/>
                          <a:hlinkClick r:id="rId11" tooltip="Edge computing"/>
                        </a:rPr>
                        <a:t>Edge computing</a:t>
                      </a:r>
                      <a:r>
                        <a:rPr lang="en-US" sz="1200" kern="0" dirty="0">
                          <a:effectLst/>
                        </a:rPr>
                        <a:t>, Evolution of IMS Multimedia Telephony Service, Smart Energy and Infrastructure, Vehicle-Mounted Relays, Low Power High Accuracy Positioning for industrial IoT scenarios, Enhanced Access to and Support of </a:t>
                      </a:r>
                      <a:r>
                        <a:rPr lang="en-US" sz="1200" u="none" strike="noStrike" kern="0" dirty="0">
                          <a:effectLst/>
                          <a:hlinkClick r:id="rId12" tooltip="Network slicing"/>
                        </a:rPr>
                        <a:t>Network slicing</a:t>
                      </a:r>
                      <a:r>
                        <a:rPr lang="en-US" sz="1200" kern="0" dirty="0">
                          <a:effectLst/>
                        </a:rPr>
                        <a:t>, Satellite backhaul in 5G...</a:t>
                      </a:r>
                      <a:r>
                        <a:rPr lang="en-US" sz="1200" b="0" i="0" u="none" strike="noStrike" kern="0" baseline="30000" dirty="0">
                          <a:effectLst/>
                          <a:hlinkClick r:id="rId17"/>
                        </a:rPr>
                        <a:t>[20]</a:t>
                      </a:r>
                      <a:r>
                        <a:rPr lang="en-US" sz="1200" b="0" i="0" u="none" strike="noStrike" kern="0" baseline="30000" dirty="0">
                          <a:effectLst/>
                          <a:hlinkClick r:id="rId18"/>
                        </a:rPr>
                        <a:t>[21]</a:t>
                      </a:r>
                      <a:r>
                        <a:rPr lang="en-US" sz="1200" b="0" i="0" u="none" strike="noStrike" kern="0" baseline="30000" dirty="0">
                          <a:effectLst/>
                          <a:hlinkClick r:id="rId14"/>
                        </a:rPr>
                        <a:t>[19]</a:t>
                      </a:r>
                      <a:endParaRPr lang="en-US" sz="1200" kern="0" dirty="0">
                        <a:effectLst/>
                      </a:endParaRPr>
                    </a:p>
                  </a:txBody>
                  <a:tcPr marL="45720" marR="45720" anchor="ctr">
                    <a:lnL>
                      <a:noFill/>
                    </a:lnL>
                    <a:lnR>
                      <a:noFill/>
                    </a:lnR>
                    <a:lnT>
                      <a:noFill/>
                    </a:lnT>
                    <a:lnB>
                      <a:noFill/>
                    </a:lnB>
                    <a:noFill/>
                  </a:tcPr>
                </a:tc>
                <a:extLst>
                  <a:ext uri="{0D108BD9-81ED-4DB2-BD59-A6C34878D82A}">
                    <a16:rowId xmlns:a16="http://schemas.microsoft.com/office/drawing/2014/main" val="1279804494"/>
                  </a:ext>
                </a:extLst>
              </a:tr>
              <a:tr h="0">
                <a:tc>
                  <a:txBody>
                    <a:bodyPr/>
                    <a:lstStyle/>
                    <a:p>
                      <a:pPr algn="l"/>
                      <a:r>
                        <a:rPr lang="en-US" sz="1200" b="1" kern="0" dirty="0">
                          <a:effectLst/>
                        </a:rPr>
                        <a:t>Release 19</a:t>
                      </a:r>
                      <a:r>
                        <a:rPr lang="en-US" sz="1200" kern="0" dirty="0">
                          <a:effectLst/>
                        </a:rPr>
                        <a:t> </a:t>
                      </a:r>
                      <a:r>
                        <a:rPr lang="en-US" sz="1200" b="0" i="0" u="none" strike="noStrike" kern="0" baseline="30000" dirty="0">
                          <a:effectLst/>
                          <a:hlinkClick r:id="rId19"/>
                        </a:rPr>
                        <a:t>[22]</a:t>
                      </a:r>
                      <a:endParaRPr lang="en-US" sz="1200" kern="0" dirty="0">
                        <a:effectLst/>
                      </a:endParaRPr>
                    </a:p>
                  </a:txBody>
                  <a:tcPr marL="45720" marR="45720" anchor="ctr">
                    <a:lnL>
                      <a:noFill/>
                    </a:lnL>
                    <a:lnR>
                      <a:noFill/>
                    </a:lnR>
                    <a:lnT>
                      <a:noFill/>
                    </a:lnT>
                    <a:lnB>
                      <a:noFill/>
                    </a:lnB>
                    <a:noFill/>
                  </a:tcPr>
                </a:tc>
                <a:tc>
                  <a:txBody>
                    <a:bodyPr/>
                    <a:lstStyle/>
                    <a:p>
                      <a:pPr algn="ctr"/>
                      <a:r>
                        <a:rPr lang="en-US" sz="1200" kern="0" dirty="0">
                          <a:effectLst/>
                        </a:rPr>
                        <a:t>2025 Q4</a:t>
                      </a:r>
                    </a:p>
                  </a:txBody>
                  <a:tcPr marL="45720" marR="45720" anchor="ctr">
                    <a:lnL>
                      <a:noFill/>
                    </a:lnL>
                    <a:lnR>
                      <a:noFill/>
                    </a:lnR>
                    <a:lnT>
                      <a:noFill/>
                    </a:lnT>
                    <a:lnB>
                      <a:noFill/>
                    </a:lnB>
                    <a:noFill/>
                  </a:tcPr>
                </a:tc>
                <a:tc>
                  <a:txBody>
                    <a:bodyPr/>
                    <a:lstStyle/>
                    <a:p>
                      <a:pPr algn="l"/>
                      <a:r>
                        <a:rPr lang="en-US" sz="1200" kern="0" dirty="0">
                          <a:effectLst/>
                        </a:rPr>
                        <a:t>5G-Advanced.</a:t>
                      </a:r>
                    </a:p>
                  </a:txBody>
                  <a:tcPr marL="45720" marR="45720" anchor="ctr">
                    <a:lnL>
                      <a:noFill/>
                    </a:lnL>
                    <a:lnR>
                      <a:noFill/>
                    </a:lnR>
                    <a:lnT>
                      <a:noFill/>
                    </a:lnT>
                    <a:lnB>
                      <a:noFill/>
                    </a:lnB>
                    <a:noFill/>
                  </a:tcPr>
                </a:tc>
                <a:extLst>
                  <a:ext uri="{0D108BD9-81ED-4DB2-BD59-A6C34878D82A}">
                    <a16:rowId xmlns:a16="http://schemas.microsoft.com/office/drawing/2014/main" val="2784766748"/>
                  </a:ext>
                </a:extLst>
              </a:tr>
            </a:tbl>
          </a:graphicData>
        </a:graphic>
      </p:graphicFrame>
      <p:sp>
        <p:nvSpPr>
          <p:cNvPr id="5" name="文字方塊 4">
            <a:extLst>
              <a:ext uri="{FF2B5EF4-FFF2-40B4-BE49-F238E27FC236}">
                <a16:creationId xmlns:a16="http://schemas.microsoft.com/office/drawing/2014/main" id="{A42D9A65-CC94-69D6-A555-3D7575D327ED}"/>
              </a:ext>
            </a:extLst>
          </p:cNvPr>
          <p:cNvSpPr txBox="1"/>
          <p:nvPr/>
        </p:nvSpPr>
        <p:spPr>
          <a:xfrm>
            <a:off x="4663556" y="6127200"/>
            <a:ext cx="2864887" cy="369332"/>
          </a:xfrm>
          <a:prstGeom prst="rect">
            <a:avLst/>
          </a:prstGeom>
          <a:noFill/>
        </p:spPr>
        <p:txBody>
          <a:bodyPr wrap="none" rtlCol="0">
            <a:spAutoFit/>
          </a:bodyPr>
          <a:lstStyle/>
          <a:p>
            <a:pPr algn="ctr"/>
            <a:r>
              <a:rPr kumimoji="0" lang="fr-FR" altLang="zh-TW" sz="1800" b="0" i="0" u="none" strike="noStrike" kern="0" cap="none" spc="0" normalizeH="0" noProof="0" dirty="0">
                <a:ln>
                  <a:noFill/>
                </a:ln>
                <a:solidFill>
                  <a:prstClr val="black"/>
                </a:solidFill>
                <a:effectLst/>
                <a:uLnTx/>
                <a:uFillTx/>
                <a:cs typeface="Calibri"/>
                <a:sym typeface="Calibri"/>
              </a:rPr>
              <a:t>Source: </a:t>
            </a:r>
            <a:r>
              <a:rPr lang="en-US" altLang="zh-TW" kern="0" dirty="0">
                <a:hlinkClick r:id="rId20"/>
              </a:rPr>
              <a:t>3GPP - Wikipedia</a:t>
            </a:r>
            <a:endParaRPr lang="en-US" altLang="zh-TW" kern="0" dirty="0"/>
          </a:p>
        </p:txBody>
      </p:sp>
    </p:spTree>
    <p:extLst>
      <p:ext uri="{BB962C8B-B14F-4D97-AF65-F5344CB8AC3E}">
        <p14:creationId xmlns:p14="http://schemas.microsoft.com/office/powerpoint/2010/main" val="29146584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928C5B1-D14D-2505-0161-64B48D72CF4A}"/>
              </a:ext>
            </a:extLst>
          </p:cNvPr>
          <p:cNvSpPr>
            <a:spLocks noGrp="1"/>
          </p:cNvSpPr>
          <p:nvPr>
            <p:ph type="title"/>
          </p:nvPr>
        </p:nvSpPr>
        <p:spPr/>
        <p:txBody>
          <a:bodyPr/>
          <a:lstStyle/>
          <a:p>
            <a:r>
              <a:rPr lang="en-US" altLang="zh-TW" dirty="0"/>
              <a:t>Introduction to Cellular/Mobile Networks</a:t>
            </a:r>
            <a:br>
              <a:rPr lang="en-US" altLang="zh-TW" dirty="0"/>
            </a:br>
            <a:r>
              <a:rPr lang="en-US" altLang="zh-TW" dirty="0"/>
              <a:t>-- Mobile Phone Generations (2)</a:t>
            </a:r>
            <a:endParaRPr lang="zh-TW" altLang="en-US" dirty="0"/>
          </a:p>
        </p:txBody>
      </p:sp>
      <p:sp>
        <p:nvSpPr>
          <p:cNvPr id="3" name="投影片編號版面配置區 2">
            <a:extLst>
              <a:ext uri="{FF2B5EF4-FFF2-40B4-BE49-F238E27FC236}">
                <a16:creationId xmlns:a16="http://schemas.microsoft.com/office/drawing/2014/main" id="{E94E81CD-1690-99F4-6038-971393BCEEE1}"/>
              </a:ext>
            </a:extLst>
          </p:cNvPr>
          <p:cNvSpPr>
            <a:spLocks noGrp="1"/>
          </p:cNvSpPr>
          <p:nvPr>
            <p:ph type="sldNum" sz="quarter" idx="12"/>
          </p:nvPr>
        </p:nvSpPr>
        <p:spPr/>
        <p:txBody>
          <a:bodyPr/>
          <a:lstStyle/>
          <a:p>
            <a:fld id="{EC42CC9F-AC0C-475C-86EC-8BEEEDCDB379}" type="slidenum">
              <a:rPr lang="zh-TW" altLang="en-US" smtClean="0"/>
              <a:t>4</a:t>
            </a:fld>
            <a:endParaRPr lang="zh-TW" altLang="en-US"/>
          </a:p>
        </p:txBody>
      </p:sp>
      <p:graphicFrame>
        <p:nvGraphicFramePr>
          <p:cNvPr id="4" name="表格 3">
            <a:extLst>
              <a:ext uri="{FF2B5EF4-FFF2-40B4-BE49-F238E27FC236}">
                <a16:creationId xmlns:a16="http://schemas.microsoft.com/office/drawing/2014/main" id="{94F9BFA4-56CC-22A8-888D-0F19DFD0750C}"/>
              </a:ext>
            </a:extLst>
          </p:cNvPr>
          <p:cNvGraphicFramePr>
            <a:graphicFrameLocks noGrp="1"/>
          </p:cNvGraphicFramePr>
          <p:nvPr>
            <p:extLst>
              <p:ext uri="{D42A27DB-BD31-4B8C-83A1-F6EECF244321}">
                <p14:modId xmlns:p14="http://schemas.microsoft.com/office/powerpoint/2010/main" val="248669679"/>
              </p:ext>
            </p:extLst>
          </p:nvPr>
        </p:nvGraphicFramePr>
        <p:xfrm>
          <a:off x="720725" y="1800225"/>
          <a:ext cx="10620000" cy="4206240"/>
        </p:xfrm>
        <a:graphic>
          <a:graphicData uri="http://schemas.openxmlformats.org/drawingml/2006/table">
            <a:tbl>
              <a:tblPr>
                <a:noFill/>
              </a:tblPr>
              <a:tblGrid>
                <a:gridCol w="2700000">
                  <a:extLst>
                    <a:ext uri="{9D8B030D-6E8A-4147-A177-3AD203B41FA5}">
                      <a16:colId xmlns:a16="http://schemas.microsoft.com/office/drawing/2014/main" val="9633522"/>
                    </a:ext>
                  </a:extLst>
                </a:gridCol>
                <a:gridCol w="2160000">
                  <a:extLst>
                    <a:ext uri="{9D8B030D-6E8A-4147-A177-3AD203B41FA5}">
                      <a16:colId xmlns:a16="http://schemas.microsoft.com/office/drawing/2014/main" val="702905295"/>
                    </a:ext>
                  </a:extLst>
                </a:gridCol>
                <a:gridCol w="5760000">
                  <a:extLst>
                    <a:ext uri="{9D8B030D-6E8A-4147-A177-3AD203B41FA5}">
                      <a16:colId xmlns:a16="http://schemas.microsoft.com/office/drawing/2014/main" val="776877934"/>
                    </a:ext>
                  </a:extLst>
                </a:gridCol>
              </a:tblGrid>
              <a:tr h="350520">
                <a:tc rowSpan="2">
                  <a:txBody>
                    <a:bodyPr/>
                    <a:lstStyle/>
                    <a:p>
                      <a:pPr marL="0" marR="0" lvl="0" indent="0" algn="r" rtl="0">
                        <a:spcBef>
                          <a:spcPts val="0"/>
                        </a:spcBef>
                        <a:spcAft>
                          <a:spcPts val="0"/>
                        </a:spcAft>
                        <a:buNone/>
                      </a:pPr>
                      <a:r>
                        <a:rPr lang="en-US" sz="2000" u="none" strike="noStrike" kern="0" cap="none" baseline="0" dirty="0">
                          <a:latin typeface="+mn-lt"/>
                          <a:ea typeface="+mn-ea"/>
                        </a:rPr>
                        <a:t>3G (1998)</a:t>
                      </a:r>
                    </a:p>
                    <a:p>
                      <a:pPr marL="0" marR="0" lvl="0" indent="0" algn="r" rtl="0">
                        <a:spcBef>
                          <a:spcPts val="0"/>
                        </a:spcBef>
                        <a:spcAft>
                          <a:spcPts val="0"/>
                        </a:spcAft>
                        <a:buNone/>
                      </a:pPr>
                      <a:r>
                        <a:rPr lang="en-US" sz="2000" u="none" strike="noStrike" kern="0" cap="none" baseline="0" dirty="0">
                          <a:latin typeface="+mn-lt"/>
                          <a:ea typeface="+mn-ea"/>
                        </a:rPr>
                        <a:t>IMT-2000 (2001)</a:t>
                      </a:r>
                      <a:endParaRPr sz="2000" b="0" i="0" u="none" strike="noStrike" kern="0" cap="none" baseline="0" dirty="0">
                        <a:solidFill>
                          <a:srgbClr val="000000"/>
                        </a:solidFill>
                        <a:latin typeface="+mn-lt"/>
                        <a:ea typeface="+mn-ea"/>
                        <a:cs typeface="PMingLiu"/>
                        <a:sym typeface="PMingLiu"/>
                      </a:endParaRPr>
                    </a:p>
                  </a:txBody>
                  <a:tcPr marL="45720" marR="4572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3GPP family</a:t>
                      </a:r>
                    </a:p>
                  </a:txBody>
                  <a:tcPr marL="45720" marR="45720" anchor="ctr">
                    <a:lnL w="12700" cap="flat" cmpd="sng">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UMTS (UTRA-FDD / W-CDMA (FOMA), </a:t>
                      </a:r>
                    </a:p>
                    <a:p>
                      <a:pPr marL="0" marR="0" lvl="0" indent="0" algn="l"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UTRA-TDD LCR / TD-SCDMA, </a:t>
                      </a:r>
                    </a:p>
                    <a:p>
                      <a:pPr marL="0" marR="0" lvl="0" indent="0" algn="l"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UTRA-TDD HCR / TD-CDMA)</a:t>
                      </a:r>
                    </a:p>
                  </a:txBody>
                  <a:tcPr marL="45720" marR="45720" anchor="ctr">
                    <a:lnL w="12700" cap="flat" cmpd="sng" algn="ctr">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extLst>
                  <a:ext uri="{0D108BD9-81ED-4DB2-BD59-A6C34878D82A}">
                    <a16:rowId xmlns:a16="http://schemas.microsoft.com/office/drawing/2014/main" val="2296073465"/>
                  </a:ext>
                </a:extLst>
              </a:tr>
              <a:tr h="350520">
                <a:tc vMerge="1">
                  <a:txBody>
                    <a:bodyPr/>
                    <a:lstStyle/>
                    <a:p>
                      <a:endParaRPr lang="zh-TW" altLang="en-US"/>
                    </a:p>
                  </a:txBody>
                  <a:tcPr/>
                </a:tc>
                <a:tc>
                  <a:txBody>
                    <a:bodyPr/>
                    <a:lstStyle/>
                    <a:p>
                      <a:pPr marL="0" marR="0" lvl="0" indent="0" algn="r" rtl="0">
                        <a:spcBef>
                          <a:spcPts val="0"/>
                        </a:spcBef>
                        <a:spcAft>
                          <a:spcPts val="0"/>
                        </a:spcAft>
                        <a:buNone/>
                      </a:pPr>
                      <a:r>
                        <a:rPr lang="en-US" altLang="zh-TW" sz="2000" b="0" i="0" u="none" strike="noStrike" kern="0" cap="none" baseline="0" dirty="0">
                          <a:solidFill>
                            <a:srgbClr val="000000"/>
                          </a:solidFill>
                          <a:latin typeface="+mn-lt"/>
                          <a:ea typeface="+mn-ea"/>
                          <a:cs typeface="PMingLiu"/>
                          <a:sym typeface="PMingLiu"/>
                        </a:rPr>
                        <a:t>3GPP2 family</a:t>
                      </a:r>
                      <a:endParaRPr sz="2000" b="0" i="0" u="none" strike="noStrike" kern="0" cap="none" baseline="0" dirty="0">
                        <a:solidFill>
                          <a:srgbClr val="000000"/>
                        </a:solidFill>
                        <a:latin typeface="+mn-lt"/>
                        <a:ea typeface="+mn-ea"/>
                        <a:cs typeface="PMingLiu"/>
                        <a:sym typeface="PMingLiu"/>
                      </a:endParaRPr>
                    </a:p>
                  </a:txBody>
                  <a:tcPr marL="45720" marR="4572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CDMA2000 1xEV-DO Release 0 (TIA/IS-856)</a:t>
                      </a:r>
                    </a:p>
                  </a:txBody>
                  <a:tcPr marL="45720" marR="4572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extLst>
                  <a:ext uri="{0D108BD9-81ED-4DB2-BD59-A6C34878D82A}">
                    <a16:rowId xmlns:a16="http://schemas.microsoft.com/office/drawing/2014/main" val="1153932218"/>
                  </a:ext>
                </a:extLst>
              </a:tr>
              <a:tr h="175260">
                <a:tc rowSpan="4">
                  <a:txBody>
                    <a:bodyPr/>
                    <a:lstStyle/>
                    <a:p>
                      <a:pPr marL="0" marR="0" lvl="0" indent="0" algn="r"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3G transitional</a:t>
                      </a:r>
                    </a:p>
                    <a:p>
                      <a:pPr marL="0" marR="0" lvl="0" indent="0" algn="r"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(3.5G, 3.75G, 3.9G)</a:t>
                      </a:r>
                      <a:endParaRPr sz="2000" b="0" i="0" u="none" strike="noStrike" kern="0" cap="none" baseline="0" dirty="0">
                        <a:solidFill>
                          <a:srgbClr val="000000"/>
                        </a:solidFill>
                        <a:latin typeface="+mn-lt"/>
                        <a:ea typeface="+mn-ea"/>
                        <a:cs typeface="PMingLiu"/>
                        <a:sym typeface="PMingLiu"/>
                      </a:endParaRPr>
                    </a:p>
                  </a:txBody>
                  <a:tcPr marL="45720" marR="4572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3GPP family</a:t>
                      </a:r>
                      <a:endParaRPr sz="2000" b="0" i="0" u="none" strike="noStrike" kern="0" cap="none" baseline="0" dirty="0">
                        <a:solidFill>
                          <a:srgbClr val="000000"/>
                        </a:solidFill>
                        <a:latin typeface="+mn-lt"/>
                        <a:ea typeface="+mn-ea"/>
                        <a:cs typeface="PMingLiu"/>
                        <a:sym typeface="PMingLiu"/>
                      </a:endParaRPr>
                    </a:p>
                  </a:txBody>
                  <a:tcPr marL="45720" marR="45720" anchor="ctr">
                    <a:lnL w="12700" cap="flat" cmpd="sng">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HSPA (HSDPA, HSUPA), HSPA+ (DC-HSDPA), LTE (E-UTRA)</a:t>
                      </a:r>
                      <a:endParaRPr sz="2000" b="0" i="0" u="none" strike="noStrike" kern="0" cap="none" baseline="0" dirty="0">
                        <a:solidFill>
                          <a:srgbClr val="000000"/>
                        </a:solidFill>
                        <a:latin typeface="+mn-lt"/>
                        <a:ea typeface="+mn-ea"/>
                        <a:cs typeface="PMingLiu"/>
                        <a:sym typeface="PMingLiu"/>
                      </a:endParaRPr>
                    </a:p>
                  </a:txBody>
                  <a:tcPr marL="45720" marR="45720" anchor="ctr">
                    <a:lnL w="12700" cap="flat" cmpd="sng" algn="ctr">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extLst>
                  <a:ext uri="{0D108BD9-81ED-4DB2-BD59-A6C34878D82A}">
                    <a16:rowId xmlns:a16="http://schemas.microsoft.com/office/drawing/2014/main" val="4268091621"/>
                  </a:ext>
                </a:extLst>
              </a:tr>
              <a:tr h="220980">
                <a:tc vMerge="1">
                  <a:txBody>
                    <a:bodyPr/>
                    <a:lstStyle/>
                    <a:p>
                      <a:endParaRPr lang="zh-TW" altLang="en-US"/>
                    </a:p>
                  </a:txBody>
                  <a:tcPr/>
                </a:tc>
                <a:tc>
                  <a:txBody>
                    <a:bodyPr/>
                    <a:lstStyle/>
                    <a:p>
                      <a:pPr marL="0" marR="0" lvl="0" indent="0" algn="r"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3GPP2 family</a:t>
                      </a:r>
                      <a:endParaRPr sz="2000" b="0" i="0" u="none" strike="noStrike" kern="0" cap="none" baseline="0" dirty="0">
                        <a:solidFill>
                          <a:srgbClr val="000000"/>
                        </a:solidFill>
                        <a:latin typeface="+mn-lt"/>
                        <a:ea typeface="+mn-ea"/>
                        <a:cs typeface="PMingLiu"/>
                        <a:sym typeface="PMingLiu"/>
                      </a:endParaRPr>
                    </a:p>
                  </a:txBody>
                  <a:tcPr marL="45720" marR="4572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pt-BR" sz="2000" b="0" i="0" u="none" strike="noStrike" kern="0" cap="none" baseline="0" dirty="0">
                          <a:solidFill>
                            <a:srgbClr val="000000"/>
                          </a:solidFill>
                          <a:latin typeface="+mn-lt"/>
                          <a:ea typeface="+mn-ea"/>
                          <a:cs typeface="PMingLiu"/>
                          <a:sym typeface="PMingLiu"/>
                        </a:rPr>
                        <a:t>CDMA2000 1xEV-DO Revision A (TIA/EIA/IS-856-A), EV-DO Revision B (TIA/EIA/IS-856-B), EV-DO Revision C</a:t>
                      </a:r>
                      <a:endParaRPr sz="2000" b="0" i="0" u="none" strike="noStrike" kern="0" cap="none" baseline="0" dirty="0">
                        <a:solidFill>
                          <a:srgbClr val="000000"/>
                        </a:solidFill>
                        <a:latin typeface="+mn-lt"/>
                        <a:ea typeface="+mn-ea"/>
                        <a:cs typeface="PMingLiu"/>
                        <a:sym typeface="PMingLiu"/>
                      </a:endParaRPr>
                    </a:p>
                  </a:txBody>
                  <a:tcPr marL="45720" marR="4572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extLst>
                  <a:ext uri="{0D108BD9-81ED-4DB2-BD59-A6C34878D82A}">
                    <a16:rowId xmlns:a16="http://schemas.microsoft.com/office/drawing/2014/main" val="4279192567"/>
                  </a:ext>
                </a:extLst>
              </a:tr>
              <a:tr h="175260">
                <a:tc vMerge="1">
                  <a:txBody>
                    <a:bodyPr/>
                    <a:lstStyle/>
                    <a:p>
                      <a:endParaRPr lang="zh-TW" altLang="en-US"/>
                    </a:p>
                  </a:txBody>
                  <a:tcPr/>
                </a:tc>
                <a:tc>
                  <a:txBody>
                    <a:bodyPr/>
                    <a:lstStyle/>
                    <a:p>
                      <a:pPr marL="0" marR="0" lvl="0" indent="0" algn="r"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IEEE family</a:t>
                      </a:r>
                      <a:endParaRPr sz="2000" b="0" i="0" u="none" strike="noStrike" kern="0" cap="none" baseline="0" dirty="0">
                        <a:solidFill>
                          <a:srgbClr val="000000"/>
                        </a:solidFill>
                        <a:latin typeface="+mn-lt"/>
                        <a:ea typeface="+mn-ea"/>
                        <a:cs typeface="PMingLiu"/>
                        <a:sym typeface="PMingLiu"/>
                      </a:endParaRPr>
                    </a:p>
                  </a:txBody>
                  <a:tcPr marL="45720" marR="4572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Mobile WiMAX (IEEE 802.16e), Flash-OFDM, iBurst (IEEE 802.20), WiBro</a:t>
                      </a:r>
                      <a:endParaRPr sz="2000" b="0" i="0" u="none" strike="noStrike" kern="0" cap="none" baseline="0" dirty="0">
                        <a:solidFill>
                          <a:srgbClr val="000000"/>
                        </a:solidFill>
                        <a:latin typeface="+mn-lt"/>
                        <a:ea typeface="+mn-ea"/>
                        <a:cs typeface="PMingLiu"/>
                        <a:sym typeface="PMingLiu"/>
                      </a:endParaRPr>
                    </a:p>
                  </a:txBody>
                  <a:tcPr marL="45720" marR="4572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extLst>
                  <a:ext uri="{0D108BD9-81ED-4DB2-BD59-A6C34878D82A}">
                    <a16:rowId xmlns:a16="http://schemas.microsoft.com/office/drawing/2014/main" val="2192834535"/>
                  </a:ext>
                </a:extLst>
              </a:tr>
              <a:tr h="175260">
                <a:tc vMerge="1">
                  <a:txBody>
                    <a:bodyPr/>
                    <a:lstStyle/>
                    <a:p>
                      <a:endParaRPr lang="zh-TW" altLang="en-US"/>
                    </a:p>
                  </a:txBody>
                  <a:tcPr/>
                </a:tc>
                <a:tc>
                  <a:txBody>
                    <a:bodyPr/>
                    <a:lstStyle/>
                    <a:p>
                      <a:pPr marL="0" marR="0" lvl="0" indent="0" algn="r"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ETSI family</a:t>
                      </a:r>
                      <a:endParaRPr sz="2000" b="0" i="0" u="none" strike="noStrike" kern="0" cap="none" baseline="0" dirty="0">
                        <a:solidFill>
                          <a:srgbClr val="000000"/>
                        </a:solidFill>
                        <a:latin typeface="+mn-lt"/>
                        <a:ea typeface="+mn-ea"/>
                        <a:cs typeface="PMingLiu"/>
                        <a:sym typeface="PMingLiu"/>
                      </a:endParaRPr>
                    </a:p>
                  </a:txBody>
                  <a:tcPr marL="45720" marR="4572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0" i="0" u="none" strike="noStrike" kern="0" cap="none" baseline="0" dirty="0" err="1">
                          <a:solidFill>
                            <a:srgbClr val="000000"/>
                          </a:solidFill>
                          <a:latin typeface="+mn-lt"/>
                          <a:ea typeface="+mn-ea"/>
                          <a:cs typeface="PMingLiu"/>
                          <a:sym typeface="PMingLiu"/>
                        </a:rPr>
                        <a:t>HiperMAN</a:t>
                      </a:r>
                      <a:endParaRPr sz="2000" b="0" i="0" u="none" strike="noStrike" kern="0" cap="none" baseline="0" dirty="0">
                        <a:solidFill>
                          <a:srgbClr val="000000"/>
                        </a:solidFill>
                        <a:latin typeface="+mn-lt"/>
                        <a:ea typeface="+mn-ea"/>
                        <a:cs typeface="PMingLiu"/>
                        <a:sym typeface="PMingLiu"/>
                      </a:endParaRPr>
                    </a:p>
                  </a:txBody>
                  <a:tcPr marL="45720" marR="4572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extLst>
                  <a:ext uri="{0D108BD9-81ED-4DB2-BD59-A6C34878D82A}">
                    <a16:rowId xmlns:a16="http://schemas.microsoft.com/office/drawing/2014/main" val="195102076"/>
                  </a:ext>
                </a:extLst>
              </a:tr>
            </a:tbl>
          </a:graphicData>
        </a:graphic>
      </p:graphicFrame>
      <p:sp>
        <p:nvSpPr>
          <p:cNvPr id="5" name="文字方塊 4">
            <a:extLst>
              <a:ext uri="{FF2B5EF4-FFF2-40B4-BE49-F238E27FC236}">
                <a16:creationId xmlns:a16="http://schemas.microsoft.com/office/drawing/2014/main" id="{D53AB82C-F2C9-7611-D032-AF542FB5B63F}"/>
              </a:ext>
            </a:extLst>
          </p:cNvPr>
          <p:cNvSpPr txBox="1"/>
          <p:nvPr/>
        </p:nvSpPr>
        <p:spPr>
          <a:xfrm>
            <a:off x="2194932" y="6120000"/>
            <a:ext cx="7802136"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TW" sz="1800" b="0" i="0" u="none" strike="noStrike" kern="0" cap="none" spc="0" normalizeH="0" noProof="0" dirty="0">
                <a:ln>
                  <a:noFill/>
                </a:ln>
                <a:solidFill>
                  <a:prstClr val="black"/>
                </a:solidFill>
                <a:effectLst/>
                <a:uLnTx/>
                <a:uFillTx/>
                <a:cs typeface="Calibri"/>
                <a:sym typeface="Calibri"/>
              </a:rPr>
              <a:t>Source: </a:t>
            </a:r>
            <a:r>
              <a:rPr kumimoji="0" lang="fr-FR" altLang="zh-TW" sz="1800" b="0" i="0" u="none" strike="noStrike" kern="0" cap="none" spc="0" normalizeH="0" noProof="0" dirty="0">
                <a:ln>
                  <a:noFill/>
                </a:ln>
                <a:solidFill>
                  <a:prstClr val="black"/>
                </a:solidFill>
                <a:effectLst/>
                <a:uLnTx/>
                <a:uFillTx/>
                <a:cs typeface="Calibri"/>
                <a:sym typeface="Calibri"/>
                <a:hlinkClick r:id="rId2"/>
              </a:rPr>
              <a:t>https://en.wikipedia.org/wiki/Template:Cellular_network_standards</a:t>
            </a:r>
            <a:endParaRPr kumimoji="0" lang="fr-FR" altLang="zh-TW" sz="1800" b="0" i="0" u="none" strike="noStrike" kern="0" cap="none" spc="0" normalizeH="0" noProof="0" dirty="0">
              <a:ln>
                <a:noFill/>
              </a:ln>
              <a:solidFill>
                <a:prstClr val="black"/>
              </a:solidFill>
              <a:effectLst/>
              <a:uLnTx/>
              <a:uFillTx/>
              <a:cs typeface="+mn-cs"/>
            </a:endParaRPr>
          </a:p>
        </p:txBody>
      </p:sp>
    </p:spTree>
    <p:extLst>
      <p:ext uri="{BB962C8B-B14F-4D97-AF65-F5344CB8AC3E}">
        <p14:creationId xmlns:p14="http://schemas.microsoft.com/office/powerpoint/2010/main" val="8528768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71EE2A4-0D7A-F98C-DAE8-B742911A6CBD}"/>
              </a:ext>
            </a:extLst>
          </p:cNvPr>
          <p:cNvSpPr>
            <a:spLocks noGrp="1"/>
          </p:cNvSpPr>
          <p:nvPr>
            <p:ph type="title"/>
          </p:nvPr>
        </p:nvSpPr>
        <p:spPr/>
        <p:txBody>
          <a:bodyPr/>
          <a:lstStyle/>
          <a:p>
            <a:r>
              <a:rPr lang="en-US" altLang="zh-TW" dirty="0"/>
              <a:t>Core Network Evolution</a:t>
            </a:r>
            <a:endParaRPr lang="zh-TW" altLang="en-US" dirty="0"/>
          </a:p>
        </p:txBody>
      </p:sp>
      <p:sp>
        <p:nvSpPr>
          <p:cNvPr id="3" name="投影片編號版面配置區 2">
            <a:extLst>
              <a:ext uri="{FF2B5EF4-FFF2-40B4-BE49-F238E27FC236}">
                <a16:creationId xmlns:a16="http://schemas.microsoft.com/office/drawing/2014/main" id="{5196862A-0863-149F-036D-8A141DF742E8}"/>
              </a:ext>
            </a:extLst>
          </p:cNvPr>
          <p:cNvSpPr>
            <a:spLocks noGrp="1"/>
          </p:cNvSpPr>
          <p:nvPr>
            <p:ph type="sldNum" sz="quarter" idx="12"/>
          </p:nvPr>
        </p:nvSpPr>
        <p:spPr/>
        <p:txBody>
          <a:bodyPr/>
          <a:lstStyle/>
          <a:p>
            <a:fld id="{EC42CC9F-AC0C-475C-86EC-8BEEEDCDB379}" type="slidenum">
              <a:rPr lang="zh-TW" altLang="en-US" smtClean="0"/>
              <a:t>40</a:t>
            </a:fld>
            <a:endParaRPr lang="zh-TW" altLang="en-US"/>
          </a:p>
        </p:txBody>
      </p:sp>
      <p:pic>
        <p:nvPicPr>
          <p:cNvPr id="4" name="圖片 3">
            <a:extLst>
              <a:ext uri="{FF2B5EF4-FFF2-40B4-BE49-F238E27FC236}">
                <a16:creationId xmlns:a16="http://schemas.microsoft.com/office/drawing/2014/main" id="{165E6F25-41EA-AADF-6890-1AB099635813}"/>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90382" y="1800000"/>
            <a:ext cx="11811236" cy="4320000"/>
          </a:xfrm>
          <a:prstGeom prst="rect">
            <a:avLst/>
          </a:prstGeom>
        </p:spPr>
      </p:pic>
      <p:sp>
        <p:nvSpPr>
          <p:cNvPr id="5" name="文字方塊 4">
            <a:extLst>
              <a:ext uri="{FF2B5EF4-FFF2-40B4-BE49-F238E27FC236}">
                <a16:creationId xmlns:a16="http://schemas.microsoft.com/office/drawing/2014/main" id="{F1A2A27C-16F4-FAF6-FCA4-9DC781418A4C}"/>
              </a:ext>
            </a:extLst>
          </p:cNvPr>
          <p:cNvSpPr txBox="1"/>
          <p:nvPr/>
        </p:nvSpPr>
        <p:spPr>
          <a:xfrm>
            <a:off x="4663556" y="6120000"/>
            <a:ext cx="2864887" cy="369332"/>
          </a:xfrm>
          <a:prstGeom prst="rect">
            <a:avLst/>
          </a:prstGeom>
          <a:noFill/>
        </p:spPr>
        <p:txBody>
          <a:bodyPr wrap="none" rtlCol="0">
            <a:spAutoFit/>
          </a:bodyPr>
          <a:lstStyle/>
          <a:p>
            <a:pPr algn="ctr"/>
            <a:r>
              <a:rPr lang="fr-FR" altLang="zh-TW" kern="0" dirty="0"/>
              <a:t>Source: </a:t>
            </a:r>
            <a:r>
              <a:rPr lang="fr-FR" altLang="zh-TW" kern="0" dirty="0">
                <a:hlinkClick r:id="rId4"/>
              </a:rPr>
              <a:t>Introducing 3GPP</a:t>
            </a:r>
            <a:endParaRPr lang="fr-FR" altLang="zh-TW" kern="0" dirty="0"/>
          </a:p>
        </p:txBody>
      </p:sp>
      <p:sp>
        <p:nvSpPr>
          <p:cNvPr id="6" name="文字方塊 5">
            <a:extLst>
              <a:ext uri="{FF2B5EF4-FFF2-40B4-BE49-F238E27FC236}">
                <a16:creationId xmlns:a16="http://schemas.microsoft.com/office/drawing/2014/main" id="{4BEE5045-EADC-110F-EC86-037423C41DD5}"/>
              </a:ext>
            </a:extLst>
          </p:cNvPr>
          <p:cNvSpPr txBox="1"/>
          <p:nvPr/>
        </p:nvSpPr>
        <p:spPr>
          <a:xfrm>
            <a:off x="810000" y="5400000"/>
            <a:ext cx="1064906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1800" b="0" i="0" u="none" strike="noStrike" kern="0" cap="none" spc="0" normalizeH="0" noProof="0" dirty="0">
                <a:ln>
                  <a:noFill/>
                </a:ln>
                <a:solidFill>
                  <a:srgbClr val="0000FF"/>
                </a:solidFill>
                <a:effectLst/>
                <a:uLnTx/>
                <a:uFillTx/>
                <a:cs typeface="Calibri"/>
                <a:sym typeface="Calibri"/>
              </a:rPr>
              <a:t>3G							4G</a:t>
            </a:r>
            <a:r>
              <a:rPr lang="en-US" altLang="zh-TW" kern="0" dirty="0">
                <a:solidFill>
                  <a:srgbClr val="0000FF"/>
                </a:solidFill>
                <a:cs typeface="Calibri"/>
                <a:sym typeface="Calibri"/>
              </a:rPr>
              <a:t>				</a:t>
            </a:r>
            <a:r>
              <a:rPr lang="en-US" altLang="zh-TW" kern="0" dirty="0">
                <a:solidFill>
                  <a:srgbClr val="FF0000"/>
                </a:solidFill>
                <a:cs typeface="Calibri"/>
                <a:sym typeface="Calibri"/>
              </a:rPr>
              <a:t>5G</a:t>
            </a:r>
          </a:p>
        </p:txBody>
      </p:sp>
    </p:spTree>
    <p:extLst>
      <p:ext uri="{BB962C8B-B14F-4D97-AF65-F5344CB8AC3E}">
        <p14:creationId xmlns:p14="http://schemas.microsoft.com/office/powerpoint/2010/main" val="29801780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AB6C00A-E1AF-A66B-9D54-0E5712535ED2}"/>
              </a:ext>
            </a:extLst>
          </p:cNvPr>
          <p:cNvSpPr>
            <a:spLocks noGrp="1"/>
          </p:cNvSpPr>
          <p:nvPr>
            <p:ph type="title"/>
          </p:nvPr>
        </p:nvSpPr>
        <p:spPr/>
        <p:txBody>
          <a:bodyPr/>
          <a:lstStyle/>
          <a:p>
            <a:r>
              <a:rPr lang="en-US" altLang="zh-TW" dirty="0"/>
              <a:t>Radio Access Milestones</a:t>
            </a:r>
            <a:endParaRPr lang="zh-TW" altLang="en-US" dirty="0"/>
          </a:p>
        </p:txBody>
      </p:sp>
      <p:sp>
        <p:nvSpPr>
          <p:cNvPr id="3" name="投影片編號版面配置區 2">
            <a:extLst>
              <a:ext uri="{FF2B5EF4-FFF2-40B4-BE49-F238E27FC236}">
                <a16:creationId xmlns:a16="http://schemas.microsoft.com/office/drawing/2014/main" id="{6F638C4A-63B4-9B44-B7F6-0AB5F040B301}"/>
              </a:ext>
            </a:extLst>
          </p:cNvPr>
          <p:cNvSpPr>
            <a:spLocks noGrp="1"/>
          </p:cNvSpPr>
          <p:nvPr>
            <p:ph type="sldNum" sz="quarter" idx="12"/>
          </p:nvPr>
        </p:nvSpPr>
        <p:spPr/>
        <p:txBody>
          <a:bodyPr/>
          <a:lstStyle/>
          <a:p>
            <a:fld id="{EC42CC9F-AC0C-475C-86EC-8BEEEDCDB379}" type="slidenum">
              <a:rPr lang="zh-TW" altLang="en-US" smtClean="0"/>
              <a:t>41</a:t>
            </a:fld>
            <a:endParaRPr lang="zh-TW" altLang="en-US"/>
          </a:p>
        </p:txBody>
      </p:sp>
      <p:pic>
        <p:nvPicPr>
          <p:cNvPr id="4" name="圖片 3">
            <a:extLst>
              <a:ext uri="{FF2B5EF4-FFF2-40B4-BE49-F238E27FC236}">
                <a16:creationId xmlns:a16="http://schemas.microsoft.com/office/drawing/2014/main" id="{269B2A3F-CE0B-9981-B460-01C525E15114}"/>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2047905" y="1620000"/>
            <a:ext cx="8096190" cy="4572396"/>
          </a:xfrm>
          <a:prstGeom prst="rect">
            <a:avLst/>
          </a:prstGeom>
        </p:spPr>
      </p:pic>
      <p:sp>
        <p:nvSpPr>
          <p:cNvPr id="5" name="文字方塊 4">
            <a:extLst>
              <a:ext uri="{FF2B5EF4-FFF2-40B4-BE49-F238E27FC236}">
                <a16:creationId xmlns:a16="http://schemas.microsoft.com/office/drawing/2014/main" id="{9039B1CC-F05D-569C-4717-A7FA9E9A6AEC}"/>
              </a:ext>
            </a:extLst>
          </p:cNvPr>
          <p:cNvSpPr txBox="1"/>
          <p:nvPr/>
        </p:nvSpPr>
        <p:spPr>
          <a:xfrm>
            <a:off x="4663556" y="6120000"/>
            <a:ext cx="2864887" cy="369332"/>
          </a:xfrm>
          <a:prstGeom prst="rect">
            <a:avLst/>
          </a:prstGeom>
          <a:noFill/>
        </p:spPr>
        <p:txBody>
          <a:bodyPr wrap="none" rtlCol="0">
            <a:spAutoFit/>
          </a:bodyPr>
          <a:lstStyle/>
          <a:p>
            <a:pPr algn="ctr"/>
            <a:r>
              <a:rPr lang="fr-FR" altLang="zh-TW" kern="0" dirty="0"/>
              <a:t>Source: </a:t>
            </a:r>
            <a:r>
              <a:rPr lang="fr-FR" altLang="zh-TW" kern="0" dirty="0">
                <a:hlinkClick r:id="rId4"/>
              </a:rPr>
              <a:t>Introducing 3GPP</a:t>
            </a:r>
            <a:endParaRPr lang="fr-FR" altLang="zh-TW" kern="0" dirty="0"/>
          </a:p>
        </p:txBody>
      </p:sp>
    </p:spTree>
    <p:extLst>
      <p:ext uri="{BB962C8B-B14F-4D97-AF65-F5344CB8AC3E}">
        <p14:creationId xmlns:p14="http://schemas.microsoft.com/office/powerpoint/2010/main" val="33993283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B728CB-C2A1-E3AE-1210-90C1CBD2BCE0}"/>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44BAFD51-0AA7-A3E0-6AF8-49D1C92BA1E5}"/>
              </a:ext>
            </a:extLst>
          </p:cNvPr>
          <p:cNvSpPr>
            <a:spLocks noGrp="1"/>
          </p:cNvSpPr>
          <p:nvPr>
            <p:ph type="title"/>
          </p:nvPr>
        </p:nvSpPr>
        <p:spPr/>
        <p:txBody>
          <a:bodyPr/>
          <a:lstStyle/>
          <a:p>
            <a:r>
              <a:rPr lang="en-US" altLang="zh-TW" dirty="0"/>
              <a:t>Generational Approach</a:t>
            </a:r>
            <a:endParaRPr lang="zh-TW" altLang="en-US" dirty="0"/>
          </a:p>
        </p:txBody>
      </p:sp>
      <p:sp>
        <p:nvSpPr>
          <p:cNvPr id="3" name="投影片編號版面配置區 2">
            <a:extLst>
              <a:ext uri="{FF2B5EF4-FFF2-40B4-BE49-F238E27FC236}">
                <a16:creationId xmlns:a16="http://schemas.microsoft.com/office/drawing/2014/main" id="{18EFA123-E885-8958-B2B2-6593713FD140}"/>
              </a:ext>
            </a:extLst>
          </p:cNvPr>
          <p:cNvSpPr>
            <a:spLocks noGrp="1"/>
          </p:cNvSpPr>
          <p:nvPr>
            <p:ph type="sldNum" sz="quarter" idx="12"/>
          </p:nvPr>
        </p:nvSpPr>
        <p:spPr/>
        <p:txBody>
          <a:bodyPr/>
          <a:lstStyle/>
          <a:p>
            <a:fld id="{EC42CC9F-AC0C-475C-86EC-8BEEEDCDB379}" type="slidenum">
              <a:rPr lang="zh-TW" altLang="en-US" smtClean="0"/>
              <a:t>42</a:t>
            </a:fld>
            <a:endParaRPr lang="zh-TW" altLang="en-US"/>
          </a:p>
        </p:txBody>
      </p:sp>
      <p:pic>
        <p:nvPicPr>
          <p:cNvPr id="4" name="圖片 3">
            <a:extLst>
              <a:ext uri="{FF2B5EF4-FFF2-40B4-BE49-F238E27FC236}">
                <a16:creationId xmlns:a16="http://schemas.microsoft.com/office/drawing/2014/main" id="{9B91B307-3C45-CB6D-F870-89ABC446DD55}"/>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38125" y="1800000"/>
            <a:ext cx="11715750" cy="4333875"/>
          </a:xfrm>
          <a:prstGeom prst="rect">
            <a:avLst/>
          </a:prstGeom>
        </p:spPr>
      </p:pic>
      <p:sp>
        <p:nvSpPr>
          <p:cNvPr id="5" name="文字方塊 4">
            <a:extLst>
              <a:ext uri="{FF2B5EF4-FFF2-40B4-BE49-F238E27FC236}">
                <a16:creationId xmlns:a16="http://schemas.microsoft.com/office/drawing/2014/main" id="{62951CBF-7684-32F2-B564-3A2162200927}"/>
              </a:ext>
            </a:extLst>
          </p:cNvPr>
          <p:cNvSpPr txBox="1"/>
          <p:nvPr/>
        </p:nvSpPr>
        <p:spPr>
          <a:xfrm>
            <a:off x="4663556" y="6120000"/>
            <a:ext cx="2864887" cy="369332"/>
          </a:xfrm>
          <a:prstGeom prst="rect">
            <a:avLst/>
          </a:prstGeom>
          <a:noFill/>
        </p:spPr>
        <p:txBody>
          <a:bodyPr wrap="none" rtlCol="0">
            <a:spAutoFit/>
          </a:bodyPr>
          <a:lstStyle/>
          <a:p>
            <a:pPr algn="ctr"/>
            <a:r>
              <a:rPr lang="fr-FR" altLang="zh-TW" kern="0" dirty="0"/>
              <a:t>Source: </a:t>
            </a:r>
            <a:r>
              <a:rPr lang="fr-FR" altLang="zh-TW" kern="0" dirty="0">
                <a:hlinkClick r:id="rId3"/>
              </a:rPr>
              <a:t>Introducing 3GPP</a:t>
            </a:r>
            <a:endParaRPr lang="fr-FR" altLang="zh-TW" kern="0" dirty="0"/>
          </a:p>
        </p:txBody>
      </p:sp>
    </p:spTree>
    <p:extLst>
      <p:ext uri="{BB962C8B-B14F-4D97-AF65-F5344CB8AC3E}">
        <p14:creationId xmlns:p14="http://schemas.microsoft.com/office/powerpoint/2010/main" val="132997683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41FC1D2-4A0B-A684-717F-99083ECAD48A}"/>
              </a:ext>
            </a:extLst>
          </p:cNvPr>
          <p:cNvSpPr>
            <a:spLocks noGrp="1"/>
          </p:cNvSpPr>
          <p:nvPr>
            <p:ph type="title"/>
          </p:nvPr>
        </p:nvSpPr>
        <p:spPr/>
        <p:txBody>
          <a:bodyPr/>
          <a:lstStyle/>
          <a:p>
            <a:r>
              <a:rPr lang="en-US" altLang="zh-TW" dirty="0"/>
              <a:t>3GPP 5G Requirements</a:t>
            </a:r>
            <a:endParaRPr lang="zh-TW" altLang="en-US" dirty="0"/>
          </a:p>
        </p:txBody>
      </p:sp>
      <p:sp>
        <p:nvSpPr>
          <p:cNvPr id="3" name="投影片編號版面配置區 2">
            <a:extLst>
              <a:ext uri="{FF2B5EF4-FFF2-40B4-BE49-F238E27FC236}">
                <a16:creationId xmlns:a16="http://schemas.microsoft.com/office/drawing/2014/main" id="{C6F2E24B-7FD2-0758-E03C-38DC22BA8DB1}"/>
              </a:ext>
            </a:extLst>
          </p:cNvPr>
          <p:cNvSpPr>
            <a:spLocks noGrp="1"/>
          </p:cNvSpPr>
          <p:nvPr>
            <p:ph type="sldNum" sz="quarter" idx="12"/>
          </p:nvPr>
        </p:nvSpPr>
        <p:spPr/>
        <p:txBody>
          <a:bodyPr/>
          <a:lstStyle/>
          <a:p>
            <a:fld id="{EC42CC9F-AC0C-475C-86EC-8BEEEDCDB379}" type="slidenum">
              <a:rPr lang="zh-TW" altLang="en-US" smtClean="0"/>
              <a:t>43</a:t>
            </a:fld>
            <a:endParaRPr lang="zh-TW" altLang="en-US"/>
          </a:p>
        </p:txBody>
      </p:sp>
      <p:pic>
        <p:nvPicPr>
          <p:cNvPr id="4" name="圖片 3">
            <a:hlinkClick r:id="rId3"/>
            <a:extLst>
              <a:ext uri="{FF2B5EF4-FFF2-40B4-BE49-F238E27FC236}">
                <a16:creationId xmlns:a16="http://schemas.microsoft.com/office/drawing/2014/main" id="{19D0C9BF-1E50-63CF-FA30-5531E7717FE4}"/>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2316000" y="1800000"/>
            <a:ext cx="7560000" cy="4332378"/>
          </a:xfrm>
          <a:prstGeom prst="rect">
            <a:avLst/>
          </a:prstGeom>
        </p:spPr>
      </p:pic>
      <p:sp>
        <p:nvSpPr>
          <p:cNvPr id="5" name="文字方塊 4">
            <a:extLst>
              <a:ext uri="{FF2B5EF4-FFF2-40B4-BE49-F238E27FC236}">
                <a16:creationId xmlns:a16="http://schemas.microsoft.com/office/drawing/2014/main" id="{F24FB33C-298A-A9EB-19D2-DB7D9FE98C34}"/>
              </a:ext>
            </a:extLst>
          </p:cNvPr>
          <p:cNvSpPr txBox="1"/>
          <p:nvPr/>
        </p:nvSpPr>
        <p:spPr>
          <a:xfrm>
            <a:off x="1874331" y="6120000"/>
            <a:ext cx="8443338"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800" b="0" i="0" u="none" strike="noStrike" kern="0" cap="none" spc="0" normalizeH="0" noProof="0" dirty="0">
                <a:ln>
                  <a:noFill/>
                </a:ln>
                <a:solidFill>
                  <a:srgbClr val="444444"/>
                </a:solidFill>
                <a:effectLst/>
                <a:uLnTx/>
                <a:uFillTx/>
                <a:cs typeface="Calibri"/>
                <a:sym typeface="Calibri"/>
              </a:rPr>
              <a:t> </a:t>
            </a:r>
            <a:r>
              <a:rPr kumimoji="0" lang="en-US" altLang="zh-TW" sz="1800" b="0" i="0" u="sng" strike="noStrike" kern="0" cap="none" spc="0" normalizeH="0" noProof="0" dirty="0">
                <a:ln>
                  <a:noFill/>
                </a:ln>
                <a:solidFill>
                  <a:srgbClr val="5E85B7"/>
                </a:solidFill>
                <a:effectLst/>
                <a:uLnTx/>
                <a:uFillTx/>
                <a:cs typeface="Calibri"/>
                <a:sym typeface="Calibri"/>
                <a:hlinkClick r:id="rId5">
                  <a:extLst>
                    <a:ext uri="{A12FA001-AC4F-418D-AE19-62706E023703}">
                      <ahyp:hlinkClr xmlns="" xmlns:ahyp="http://schemas.microsoft.com/office/drawing/2018/hyperlinkcolor" val="tx"/>
                    </a:ext>
                  </a:extLst>
                </a:hlinkClick>
              </a:rPr>
              <a:t>TR22.891</a:t>
            </a:r>
            <a:r>
              <a:rPr kumimoji="0" lang="en-US" altLang="zh-TW" sz="1800" b="0" i="0" u="none" strike="noStrike" kern="0" cap="none" spc="0" normalizeH="0" noProof="0" dirty="0">
                <a:ln>
                  <a:noFill/>
                </a:ln>
                <a:solidFill>
                  <a:srgbClr val="5E85B7"/>
                </a:solidFill>
                <a:effectLst/>
                <a:uLnTx/>
                <a:uFillTx/>
                <a:cs typeface="Calibri"/>
                <a:sym typeface="Calibri"/>
              </a:rPr>
              <a:t> </a:t>
            </a:r>
            <a:r>
              <a:rPr kumimoji="0" lang="en-US" altLang="zh-TW" sz="1800" b="0" i="0" u="none" strike="noStrike" kern="0" cap="none" spc="0" normalizeH="0" noProof="0" dirty="0">
                <a:ln>
                  <a:noFill/>
                </a:ln>
                <a:solidFill>
                  <a:prstClr val="black"/>
                </a:solidFill>
                <a:effectLst/>
                <a:uLnTx/>
                <a:uFillTx/>
                <a:cs typeface="Calibri"/>
                <a:sym typeface="Calibri"/>
              </a:rPr>
              <a:t>with 70s different user cases of four groups (SA1 finalized June 2016)</a:t>
            </a:r>
            <a:endParaRPr kumimoji="0" lang="en-US" altLang="zh-TW" sz="1800" b="0" i="0" u="none" strike="noStrike" kern="0" cap="none" spc="0" normalizeH="0" noProof="0" dirty="0">
              <a:ln>
                <a:noFill/>
              </a:ln>
              <a:solidFill>
                <a:prstClr val="black"/>
              </a:solidFill>
              <a:effectLst/>
              <a:uLnTx/>
              <a:uFillTx/>
              <a:cs typeface="+mn-cs"/>
            </a:endParaRPr>
          </a:p>
        </p:txBody>
      </p:sp>
    </p:spTree>
    <p:extLst>
      <p:ext uri="{BB962C8B-B14F-4D97-AF65-F5344CB8AC3E}">
        <p14:creationId xmlns:p14="http://schemas.microsoft.com/office/powerpoint/2010/main" val="198915095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0B388E7-82CF-DD85-66A6-91E3A80ECEB2}"/>
              </a:ext>
            </a:extLst>
          </p:cNvPr>
          <p:cNvSpPr>
            <a:spLocks noGrp="1"/>
          </p:cNvSpPr>
          <p:nvPr>
            <p:ph type="title"/>
          </p:nvPr>
        </p:nvSpPr>
        <p:spPr/>
        <p:txBody>
          <a:bodyPr/>
          <a:lstStyle/>
          <a:p>
            <a:r>
              <a:rPr lang="en-US" altLang="zh-TW" dirty="0"/>
              <a:t>Three Main 5G Cases and Examples</a:t>
            </a:r>
            <a:endParaRPr lang="zh-TW" altLang="en-US" dirty="0"/>
          </a:p>
        </p:txBody>
      </p:sp>
      <p:sp>
        <p:nvSpPr>
          <p:cNvPr id="3" name="投影片編號版面配置區 2">
            <a:extLst>
              <a:ext uri="{FF2B5EF4-FFF2-40B4-BE49-F238E27FC236}">
                <a16:creationId xmlns:a16="http://schemas.microsoft.com/office/drawing/2014/main" id="{E0AB23DE-F1AE-EC4B-7F6D-81B8472638E8}"/>
              </a:ext>
            </a:extLst>
          </p:cNvPr>
          <p:cNvSpPr>
            <a:spLocks noGrp="1"/>
          </p:cNvSpPr>
          <p:nvPr>
            <p:ph type="sldNum" sz="quarter" idx="12"/>
          </p:nvPr>
        </p:nvSpPr>
        <p:spPr/>
        <p:txBody>
          <a:bodyPr/>
          <a:lstStyle/>
          <a:p>
            <a:fld id="{EC42CC9F-AC0C-475C-86EC-8BEEEDCDB379}" type="slidenum">
              <a:rPr lang="zh-TW" altLang="en-US" smtClean="0"/>
              <a:t>44</a:t>
            </a:fld>
            <a:endParaRPr lang="zh-TW" altLang="en-US"/>
          </a:p>
        </p:txBody>
      </p:sp>
      <p:pic>
        <p:nvPicPr>
          <p:cNvPr id="4" name="圖片 3">
            <a:hlinkClick r:id="rId2"/>
            <a:extLst>
              <a:ext uri="{FF2B5EF4-FFF2-40B4-BE49-F238E27FC236}">
                <a16:creationId xmlns:a16="http://schemas.microsoft.com/office/drawing/2014/main" id="{848BEC35-EB27-C016-F96E-5EBB67834B6E}"/>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20000" y="1800000"/>
            <a:ext cx="4320000" cy="4320000"/>
          </a:xfrm>
          <a:prstGeom prst="rect">
            <a:avLst/>
          </a:prstGeom>
        </p:spPr>
      </p:pic>
      <p:sp>
        <p:nvSpPr>
          <p:cNvPr id="5" name="文字方塊 4">
            <a:extLst>
              <a:ext uri="{FF2B5EF4-FFF2-40B4-BE49-F238E27FC236}">
                <a16:creationId xmlns:a16="http://schemas.microsoft.com/office/drawing/2014/main" id="{165B41DB-B364-4697-DD41-FA14330A4A45}"/>
              </a:ext>
            </a:extLst>
          </p:cNvPr>
          <p:cNvSpPr txBox="1"/>
          <p:nvPr/>
        </p:nvSpPr>
        <p:spPr>
          <a:xfrm>
            <a:off x="5040000" y="2967335"/>
            <a:ext cx="6147837"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1800" b="0" i="0" u="none" strike="noStrike" kern="0" cap="none" spc="0" normalizeH="0" noProof="0" dirty="0" err="1">
                <a:ln>
                  <a:noFill/>
                </a:ln>
                <a:solidFill>
                  <a:srgbClr val="444444"/>
                </a:solidFill>
                <a:effectLst/>
                <a:uLnTx/>
                <a:uFillTx/>
                <a:cs typeface="Calibri"/>
                <a:sym typeface="Calibri"/>
              </a:rPr>
              <a:t>eMBB</a:t>
            </a:r>
            <a:r>
              <a:rPr kumimoji="0" lang="en-US" altLang="zh-TW" sz="1800" b="0" i="0" u="none" strike="noStrike" kern="0" cap="none" spc="0" normalizeH="0" noProof="0" dirty="0">
                <a:ln>
                  <a:noFill/>
                </a:ln>
                <a:solidFill>
                  <a:srgbClr val="444444"/>
                </a:solidFill>
                <a:effectLst/>
                <a:uLnTx/>
                <a:uFillTx/>
                <a:cs typeface="Calibri"/>
                <a:sym typeface="Calibri"/>
              </a:rPr>
              <a:t> (enhanced Mobile Broadband)</a:t>
            </a:r>
            <a:endParaRPr kumimoji="0" lang="en-US" altLang="zh-TW" sz="1800" b="0" i="0" u="none" strike="noStrike" kern="0" cap="none" spc="0" normalizeH="0" noProof="0" dirty="0">
              <a:ln>
                <a:noFill/>
              </a:ln>
              <a:solidFill>
                <a:prstClr val="black"/>
              </a:solidFill>
              <a:effectLst/>
              <a:uLnTx/>
              <a:uFillTx/>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1800" b="0" i="0" u="none" strike="noStrike" kern="0" cap="none" spc="0" normalizeH="0" noProof="0" dirty="0" err="1">
                <a:ln>
                  <a:noFill/>
                </a:ln>
                <a:solidFill>
                  <a:srgbClr val="444444"/>
                </a:solidFill>
                <a:effectLst/>
                <a:uLnTx/>
                <a:uFillTx/>
                <a:cs typeface="Calibri"/>
                <a:sym typeface="Calibri"/>
              </a:rPr>
              <a:t>mMTC</a:t>
            </a:r>
            <a:r>
              <a:rPr kumimoji="0" lang="en-US" altLang="zh-TW" sz="1800" b="0" i="0" u="none" strike="noStrike" kern="0" cap="none" spc="0" normalizeH="0" noProof="0" dirty="0">
                <a:ln>
                  <a:noFill/>
                </a:ln>
                <a:solidFill>
                  <a:srgbClr val="444444"/>
                </a:solidFill>
                <a:effectLst/>
                <a:uLnTx/>
                <a:uFillTx/>
                <a:cs typeface="Calibri"/>
                <a:sym typeface="Calibri"/>
              </a:rPr>
              <a:t> (massive Machine Type Communications)</a:t>
            </a:r>
            <a:endParaRPr kumimoji="0" lang="en-US" altLang="zh-TW" sz="1800" b="0" i="0" u="none" strike="noStrike" kern="0" cap="none" spc="0" normalizeH="0" noProof="0" dirty="0">
              <a:ln>
                <a:noFill/>
              </a:ln>
              <a:solidFill>
                <a:prstClr val="black"/>
              </a:solidFill>
              <a:effectLst/>
              <a:uLnTx/>
              <a:uFillTx/>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1800" b="0" i="0" u="none" strike="noStrike" kern="0" cap="none" spc="0" normalizeH="0" noProof="0" dirty="0">
                <a:ln>
                  <a:noFill/>
                </a:ln>
                <a:solidFill>
                  <a:srgbClr val="444444"/>
                </a:solidFill>
                <a:effectLst/>
                <a:uLnTx/>
                <a:uFillTx/>
                <a:cs typeface="Calibri"/>
                <a:sym typeface="Calibri"/>
              </a:rPr>
              <a:t>URLLC (Ultra-Reliable and Low Latency Communications)</a:t>
            </a:r>
            <a:endParaRPr kumimoji="0" lang="en-US" altLang="zh-TW" sz="1800" b="0" i="0" u="none" strike="noStrike" kern="0" cap="none" spc="0" normalizeH="0" noProof="0" dirty="0">
              <a:ln>
                <a:noFill/>
              </a:ln>
              <a:solidFill>
                <a:prstClr val="black"/>
              </a:solidFill>
              <a:effectLst/>
              <a:uLnTx/>
              <a:uFillTx/>
              <a:cs typeface="Calibri"/>
              <a:sym typeface="Calibri"/>
            </a:endParaRPr>
          </a:p>
        </p:txBody>
      </p:sp>
    </p:spTree>
    <p:extLst>
      <p:ext uri="{BB962C8B-B14F-4D97-AF65-F5344CB8AC3E}">
        <p14:creationId xmlns:p14="http://schemas.microsoft.com/office/powerpoint/2010/main" val="41396606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B77AF6F-61B4-41CF-C819-EF9B688D2B00}"/>
              </a:ext>
            </a:extLst>
          </p:cNvPr>
          <p:cNvSpPr>
            <a:spLocks noGrp="1"/>
          </p:cNvSpPr>
          <p:nvPr>
            <p:ph type="title"/>
          </p:nvPr>
        </p:nvSpPr>
        <p:spPr/>
        <p:txBody>
          <a:bodyPr/>
          <a:lstStyle/>
          <a:p>
            <a:r>
              <a:rPr lang="en-US" altLang="zh-TW" dirty="0"/>
              <a:t>Features of 5G System Architecture</a:t>
            </a:r>
            <a:endParaRPr lang="zh-TW" altLang="en-US" dirty="0"/>
          </a:p>
        </p:txBody>
      </p:sp>
      <p:sp>
        <p:nvSpPr>
          <p:cNvPr id="3" name="內容版面配置區 2">
            <a:extLst>
              <a:ext uri="{FF2B5EF4-FFF2-40B4-BE49-F238E27FC236}">
                <a16:creationId xmlns:a16="http://schemas.microsoft.com/office/drawing/2014/main" id="{87BE230E-7BF3-0305-F674-61B0CCFE424F}"/>
              </a:ext>
            </a:extLst>
          </p:cNvPr>
          <p:cNvSpPr>
            <a:spLocks noGrp="1"/>
          </p:cNvSpPr>
          <p:nvPr>
            <p:ph idx="1"/>
          </p:nvPr>
        </p:nvSpPr>
        <p:spPr/>
        <p:txBody>
          <a:bodyPr/>
          <a:lstStyle/>
          <a:p>
            <a:r>
              <a:rPr lang="en-US" altLang="zh-TW" dirty="0"/>
              <a:t>Service Based Architecture</a:t>
            </a:r>
          </a:p>
          <a:p>
            <a:pPr lvl="1"/>
            <a:r>
              <a:rPr lang="en-US" altLang="zh-TW" dirty="0"/>
              <a:t>The architecture elements are defined as </a:t>
            </a:r>
            <a:r>
              <a:rPr lang="en-US" altLang="zh-TW" i="1" dirty="0">
                <a:solidFill>
                  <a:srgbClr val="0070C0"/>
                </a:solidFill>
              </a:rPr>
              <a:t>network functions</a:t>
            </a:r>
          </a:p>
          <a:p>
            <a:pPr lvl="1"/>
            <a:r>
              <a:rPr lang="en-US" altLang="zh-TW" dirty="0"/>
              <a:t>Adopts principles like modularity, reusability and self-containment of network functions</a:t>
            </a:r>
          </a:p>
          <a:p>
            <a:r>
              <a:rPr lang="en-US" altLang="zh-TW" dirty="0"/>
              <a:t>Common Core Network</a:t>
            </a:r>
          </a:p>
          <a:p>
            <a:pPr lvl="1"/>
            <a:r>
              <a:rPr lang="en-US" altLang="zh-TW" dirty="0"/>
              <a:t>Enables to operate with different access networks</a:t>
            </a:r>
          </a:p>
          <a:p>
            <a:r>
              <a:rPr lang="en-US" altLang="zh-TW" dirty="0"/>
              <a:t>Network Slicing</a:t>
            </a:r>
          </a:p>
          <a:p>
            <a:pPr lvl="1"/>
            <a:r>
              <a:rPr lang="en-US" altLang="zh-TW" dirty="0"/>
              <a:t>Allows for controlled composition of a PLMN from the specified network functions with their specifics and  provided services that are required for a specific usage scenario</a:t>
            </a:r>
          </a:p>
          <a:p>
            <a:r>
              <a:rPr lang="en-US" altLang="zh-TW" dirty="0"/>
              <a:t>Application Support</a:t>
            </a:r>
          </a:p>
          <a:p>
            <a:pPr lvl="1"/>
            <a:r>
              <a:rPr lang="en-US" altLang="zh-TW" dirty="0"/>
              <a:t>A new QoS model enables differentiated data services to support diverse application requirements</a:t>
            </a:r>
          </a:p>
        </p:txBody>
      </p:sp>
      <p:sp>
        <p:nvSpPr>
          <p:cNvPr id="4" name="投影片編號版面配置區 3">
            <a:extLst>
              <a:ext uri="{FF2B5EF4-FFF2-40B4-BE49-F238E27FC236}">
                <a16:creationId xmlns:a16="http://schemas.microsoft.com/office/drawing/2014/main" id="{940B8096-7A8F-E773-62FE-41DAFF7EEA06}"/>
              </a:ext>
            </a:extLst>
          </p:cNvPr>
          <p:cNvSpPr>
            <a:spLocks noGrp="1"/>
          </p:cNvSpPr>
          <p:nvPr>
            <p:ph type="sldNum" sz="quarter" idx="12"/>
          </p:nvPr>
        </p:nvSpPr>
        <p:spPr/>
        <p:txBody>
          <a:bodyPr/>
          <a:lstStyle/>
          <a:p>
            <a:fld id="{EC42CC9F-AC0C-475C-86EC-8BEEEDCDB379}" type="slidenum">
              <a:rPr lang="zh-TW" altLang="en-US" smtClean="0"/>
              <a:t>45</a:t>
            </a:fld>
            <a:endParaRPr lang="zh-TW" altLang="en-US"/>
          </a:p>
        </p:txBody>
      </p:sp>
      <p:sp>
        <p:nvSpPr>
          <p:cNvPr id="5" name="文字方塊 4">
            <a:extLst>
              <a:ext uri="{FF2B5EF4-FFF2-40B4-BE49-F238E27FC236}">
                <a16:creationId xmlns:a16="http://schemas.microsoft.com/office/drawing/2014/main" id="{021002C2-93A1-F8CD-D41C-13CB11576003}"/>
              </a:ext>
            </a:extLst>
          </p:cNvPr>
          <p:cNvSpPr txBox="1"/>
          <p:nvPr/>
        </p:nvSpPr>
        <p:spPr>
          <a:xfrm>
            <a:off x="2650184" y="6120000"/>
            <a:ext cx="6891631" cy="369332"/>
          </a:xfrm>
          <a:prstGeom prst="rect">
            <a:avLst/>
          </a:prstGeom>
          <a:noFill/>
        </p:spPr>
        <p:txBody>
          <a:bodyPr wrap="none" rtlCol="0">
            <a:spAutoFit/>
          </a:bodyPr>
          <a:lstStyle/>
          <a:p>
            <a:pPr algn="ctr"/>
            <a:r>
              <a:rPr lang="fr-FR" altLang="zh-TW" kern="0" dirty="0"/>
              <a:t>Source: </a:t>
            </a:r>
            <a:r>
              <a:rPr lang="en-US" altLang="zh-TW" kern="0" dirty="0">
                <a:hlinkClick r:id="rId3"/>
              </a:rPr>
              <a:t>System architecture milestone of 5G Phase 1 is achieved</a:t>
            </a:r>
            <a:endParaRPr lang="fr-FR" altLang="zh-TW" kern="0" dirty="0"/>
          </a:p>
        </p:txBody>
      </p:sp>
    </p:spTree>
    <p:extLst>
      <p:ext uri="{BB962C8B-B14F-4D97-AF65-F5344CB8AC3E}">
        <p14:creationId xmlns:p14="http://schemas.microsoft.com/office/powerpoint/2010/main" val="32853346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EA70AE-3D63-501C-2A36-954003FFB9E6}"/>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FA83AF9F-8CF5-59E5-678B-E1C53BD2C5B8}"/>
              </a:ext>
            </a:extLst>
          </p:cNvPr>
          <p:cNvSpPr>
            <a:spLocks noGrp="1"/>
          </p:cNvSpPr>
          <p:nvPr>
            <p:ph type="title"/>
          </p:nvPr>
        </p:nvSpPr>
        <p:spPr/>
        <p:txBody>
          <a:bodyPr/>
          <a:lstStyle/>
          <a:p>
            <a:r>
              <a:rPr lang="en-US" altLang="zh-TW" dirty="0"/>
              <a:t>R15 and R16 NR Milestones</a:t>
            </a:r>
            <a:endParaRPr lang="zh-TW" altLang="en-US" dirty="0"/>
          </a:p>
        </p:txBody>
      </p:sp>
      <p:sp>
        <p:nvSpPr>
          <p:cNvPr id="3" name="投影片編號版面配置區 2">
            <a:extLst>
              <a:ext uri="{FF2B5EF4-FFF2-40B4-BE49-F238E27FC236}">
                <a16:creationId xmlns:a16="http://schemas.microsoft.com/office/drawing/2014/main" id="{FDCBD7CF-4E9E-1A83-D300-F97D4F8596A7}"/>
              </a:ext>
            </a:extLst>
          </p:cNvPr>
          <p:cNvSpPr>
            <a:spLocks noGrp="1"/>
          </p:cNvSpPr>
          <p:nvPr>
            <p:ph type="sldNum" sz="quarter" idx="12"/>
          </p:nvPr>
        </p:nvSpPr>
        <p:spPr/>
        <p:txBody>
          <a:bodyPr/>
          <a:lstStyle/>
          <a:p>
            <a:fld id="{EC42CC9F-AC0C-475C-86EC-8BEEEDCDB379}" type="slidenum">
              <a:rPr lang="zh-TW" altLang="en-US" smtClean="0"/>
              <a:t>46</a:t>
            </a:fld>
            <a:endParaRPr lang="zh-TW" altLang="en-US"/>
          </a:p>
        </p:txBody>
      </p:sp>
      <p:pic>
        <p:nvPicPr>
          <p:cNvPr id="4" name="圖片 3">
            <a:extLst>
              <a:ext uri="{FF2B5EF4-FFF2-40B4-BE49-F238E27FC236}">
                <a16:creationId xmlns:a16="http://schemas.microsoft.com/office/drawing/2014/main" id="{EB077550-058C-8DDB-342F-F6EE55F31C7B}"/>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2700444" y="1800000"/>
            <a:ext cx="6791112" cy="3600000"/>
          </a:xfrm>
          <a:prstGeom prst="rect">
            <a:avLst/>
          </a:prstGeom>
        </p:spPr>
      </p:pic>
      <p:sp>
        <p:nvSpPr>
          <p:cNvPr id="5" name="矩形: 圓角 4">
            <a:extLst>
              <a:ext uri="{FF2B5EF4-FFF2-40B4-BE49-F238E27FC236}">
                <a16:creationId xmlns:a16="http://schemas.microsoft.com/office/drawing/2014/main" id="{DD921C89-AD1C-76B4-83DB-D6F196943B01}"/>
              </a:ext>
            </a:extLst>
          </p:cNvPr>
          <p:cNvSpPr/>
          <p:nvPr/>
        </p:nvSpPr>
        <p:spPr>
          <a:xfrm>
            <a:off x="5040000" y="3528000"/>
            <a:ext cx="4140000" cy="900000"/>
          </a:xfrm>
          <a:prstGeom prst="roundRect">
            <a:avLst>
              <a:gd name="adj" fmla="val 16667"/>
            </a:avLst>
          </a:prstGeom>
          <a:noFill/>
          <a:ln w="19050" cap="flat" cmpd="sng">
            <a:solidFill>
              <a:srgbClr val="FF0000"/>
            </a:solidFill>
            <a:prstDash val="dot"/>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 name="文字方塊 5">
            <a:extLst>
              <a:ext uri="{FF2B5EF4-FFF2-40B4-BE49-F238E27FC236}">
                <a16:creationId xmlns:a16="http://schemas.microsoft.com/office/drawing/2014/main" id="{37BC109C-28F4-DD98-9E97-5B99F4D74AEA}"/>
              </a:ext>
            </a:extLst>
          </p:cNvPr>
          <p:cNvSpPr txBox="1"/>
          <p:nvPr/>
        </p:nvSpPr>
        <p:spPr>
          <a:xfrm>
            <a:off x="1080000" y="2700000"/>
            <a:ext cx="1497526" cy="1169551"/>
          </a:xfrm>
          <a:prstGeom prst="rect">
            <a:avLst/>
          </a:prstGeom>
          <a:noFill/>
          <a:ln>
            <a:solidFill>
              <a:schemeClr val="tx1"/>
            </a:solid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zh-TW" sz="1400" b="0" i="0" u="none" strike="noStrike" kern="0" cap="none" spc="0" normalizeH="0" noProof="0" dirty="0">
                <a:ln>
                  <a:noFill/>
                </a:ln>
                <a:solidFill>
                  <a:srgbClr val="000000"/>
                </a:solidFill>
                <a:effectLst/>
                <a:uLnTx/>
                <a:uFillTx/>
                <a:cs typeface="Calibri"/>
                <a:sym typeface="Calibri"/>
              </a:rPr>
              <a:t>[Dec 2017]</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zh-TW" sz="1400" b="0" i="0" u="none" strike="noStrike" kern="0" cap="none" spc="0" normalizeH="0" noProof="0" dirty="0">
                <a:ln>
                  <a:noFill/>
                </a:ln>
                <a:solidFill>
                  <a:srgbClr val="000000"/>
                </a:solidFill>
                <a:effectLst/>
                <a:uLnTx/>
                <a:uFillTx/>
                <a:cs typeface="Calibri"/>
                <a:sym typeface="Calibri"/>
              </a:rPr>
              <a:t>Non-standalone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zh-TW" sz="1400" b="0" i="0" u="none" strike="noStrike" kern="0" cap="none" spc="0" normalizeH="0" noProof="0" dirty="0">
                <a:ln>
                  <a:noFill/>
                </a:ln>
                <a:solidFill>
                  <a:srgbClr val="000000"/>
                </a:solidFill>
                <a:effectLst/>
                <a:uLnTx/>
                <a:uFillTx/>
                <a:cs typeface="Calibri"/>
                <a:sym typeface="Calibri"/>
              </a:rPr>
              <a:t>(NSA) 5G NR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zh-TW" sz="1400" b="0" i="0" u="none" strike="noStrike" kern="0" cap="none" spc="0" normalizeH="0" noProof="0" dirty="0">
                <a:ln>
                  <a:noFill/>
                </a:ln>
                <a:solidFill>
                  <a:srgbClr val="000000"/>
                </a:solidFill>
                <a:effectLst/>
                <a:uLnTx/>
                <a:uFillTx/>
                <a:cs typeface="Calibri"/>
                <a:sym typeface="Calibri"/>
              </a:rPr>
              <a:t>mode for eMBB</a:t>
            </a:r>
            <a:endParaRPr kumimoji="0" lang="fr-FR" altLang="zh-TW" sz="1400" b="0" i="0" u="none" strike="noStrike" kern="0" cap="none" spc="0" normalizeH="0" noProof="0" dirty="0">
              <a:ln>
                <a:noFill/>
              </a:ln>
              <a:solidFill>
                <a:prstClr val="black"/>
              </a:solidFill>
              <a:effectLst/>
              <a:uLnTx/>
              <a:uFillTx/>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zh-TW" sz="1400" b="0" i="0" u="none" strike="noStrike" kern="0" cap="none" spc="0" normalizeH="0" noProof="0" dirty="0">
                <a:ln>
                  <a:noFill/>
                </a:ln>
                <a:solidFill>
                  <a:srgbClr val="000000"/>
                </a:solidFill>
                <a:effectLst/>
                <a:uLnTx/>
                <a:uFillTx/>
                <a:cs typeface="Calibri"/>
                <a:sym typeface="Calibri"/>
              </a:rPr>
              <a:t>(Option 3)</a:t>
            </a:r>
            <a:endParaRPr kumimoji="0" lang="fr-FR" altLang="zh-TW" sz="1400" b="0" i="0" u="none" strike="noStrike" kern="0" cap="none" spc="0" normalizeH="0" noProof="0" dirty="0">
              <a:ln>
                <a:noFill/>
              </a:ln>
              <a:solidFill>
                <a:prstClr val="black"/>
              </a:solidFill>
              <a:effectLst/>
              <a:uLnTx/>
              <a:uFillTx/>
              <a:cs typeface="+mn-cs"/>
            </a:endParaRPr>
          </a:p>
        </p:txBody>
      </p:sp>
      <p:sp>
        <p:nvSpPr>
          <p:cNvPr id="7" name="文字方塊 6">
            <a:extLst>
              <a:ext uri="{FF2B5EF4-FFF2-40B4-BE49-F238E27FC236}">
                <a16:creationId xmlns:a16="http://schemas.microsoft.com/office/drawing/2014/main" id="{C9DB8C05-9661-40FA-D0FB-5BB0AB86496E}"/>
              </a:ext>
            </a:extLst>
          </p:cNvPr>
          <p:cNvSpPr txBox="1"/>
          <p:nvPr/>
        </p:nvSpPr>
        <p:spPr>
          <a:xfrm>
            <a:off x="360000" y="3960000"/>
            <a:ext cx="2533066" cy="738664"/>
          </a:xfrm>
          <a:prstGeom prst="rect">
            <a:avLst/>
          </a:prstGeom>
          <a:noFill/>
          <a:ln>
            <a:solidFill>
              <a:schemeClr val="tx1"/>
            </a:solid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1400" b="0" i="0" u="none" strike="noStrike" kern="0" cap="none" spc="0" normalizeH="0" noProof="0" dirty="0">
                <a:ln>
                  <a:noFill/>
                </a:ln>
                <a:solidFill>
                  <a:srgbClr val="000000"/>
                </a:solidFill>
                <a:effectLst/>
                <a:uLnTx/>
                <a:uFillTx/>
                <a:cs typeface="Calibri"/>
                <a:sym typeface="Calibri"/>
              </a:rPr>
              <a:t>[June 2018] Standalone (SA) </a:t>
            </a:r>
            <a:br>
              <a:rPr kumimoji="0" lang="en-US" altLang="zh-TW" sz="1400" b="0" i="0" u="none" strike="noStrike" kern="0" cap="none" spc="0" normalizeH="0" noProof="0" dirty="0">
                <a:ln>
                  <a:noFill/>
                </a:ln>
                <a:solidFill>
                  <a:srgbClr val="000000"/>
                </a:solidFill>
                <a:effectLst/>
                <a:uLnTx/>
                <a:uFillTx/>
                <a:cs typeface="Calibri"/>
                <a:sym typeface="Calibri"/>
              </a:rPr>
            </a:br>
            <a:r>
              <a:rPr kumimoji="0" lang="en-US" altLang="zh-TW" sz="1400" b="0" i="0" u="none" strike="noStrike" kern="0" cap="none" spc="0" normalizeH="0" noProof="0" dirty="0">
                <a:ln>
                  <a:noFill/>
                </a:ln>
                <a:solidFill>
                  <a:srgbClr val="000000"/>
                </a:solidFill>
                <a:effectLst/>
                <a:uLnTx/>
                <a:uFillTx/>
                <a:cs typeface="Calibri"/>
                <a:sym typeface="Calibri"/>
              </a:rPr>
              <a:t>5G NR (Option 2) approved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1400" b="0" i="0" u="none" strike="noStrike" kern="0" cap="none" spc="0" normalizeH="0" noProof="0" dirty="0">
                <a:ln>
                  <a:noFill/>
                </a:ln>
                <a:solidFill>
                  <a:srgbClr val="000000"/>
                </a:solidFill>
                <a:effectLst/>
                <a:uLnTx/>
                <a:uFillTx/>
                <a:cs typeface="Calibri"/>
                <a:sym typeface="Calibri"/>
              </a:rPr>
              <a:t>by TSG #80 Plenary Meeting</a:t>
            </a:r>
          </a:p>
        </p:txBody>
      </p:sp>
      <p:sp>
        <p:nvSpPr>
          <p:cNvPr id="8" name="文字方塊 7">
            <a:extLst>
              <a:ext uri="{FF2B5EF4-FFF2-40B4-BE49-F238E27FC236}">
                <a16:creationId xmlns:a16="http://schemas.microsoft.com/office/drawing/2014/main" id="{22C11D04-1A5C-E73D-B23B-53C7195F0EB1}"/>
              </a:ext>
            </a:extLst>
          </p:cNvPr>
          <p:cNvSpPr txBox="1"/>
          <p:nvPr/>
        </p:nvSpPr>
        <p:spPr>
          <a:xfrm>
            <a:off x="2464076" y="5544000"/>
            <a:ext cx="7263848" cy="954107"/>
          </a:xfrm>
          <a:prstGeom prst="rect">
            <a:avLst/>
          </a:prstGeom>
          <a:noFill/>
        </p:spPr>
        <p:txBody>
          <a:bodyPr wrap="none" rtlCol="0">
            <a:spAutoFit/>
          </a:bodyPr>
          <a:lstStyle/>
          <a:p>
            <a:pPr marL="230400" marR="0" lvl="0" indent="-230400" algn="l" defTabSz="914400" rtl="0" eaLnBrk="1" fontAlgn="auto" latinLnBrk="0" hangingPunct="1">
              <a:lnSpc>
                <a:spcPct val="100000"/>
              </a:lnSpc>
              <a:spcBef>
                <a:spcPts val="0"/>
              </a:spcBef>
              <a:spcAft>
                <a:spcPts val="0"/>
              </a:spcAft>
              <a:buClr>
                <a:srgbClr val="ED7D31"/>
              </a:buClr>
              <a:buSzPts val="1400"/>
              <a:buFont typeface="Arial"/>
              <a:buChar char="•"/>
              <a:tabLst/>
              <a:defRPr/>
            </a:pPr>
            <a:r>
              <a:rPr kumimoji="0" lang="en-US" altLang="zh-TW" sz="1400" b="1" i="0" u="none" strike="noStrike" kern="0" cap="none" spc="0" normalizeH="0" noProof="0" dirty="0">
                <a:ln>
                  <a:noFill/>
                </a:ln>
                <a:solidFill>
                  <a:srgbClr val="ED7D31"/>
                </a:solidFill>
                <a:effectLst/>
                <a:uLnTx/>
                <a:uFillTx/>
                <a:cs typeface="Calibri"/>
                <a:sym typeface="Calibri"/>
              </a:rPr>
              <a:t>5G Non-Standalone (NSA)</a:t>
            </a:r>
            <a:r>
              <a:rPr kumimoji="0" lang="en-US" altLang="zh-TW" sz="1400" b="0" i="0" u="none" strike="noStrike" kern="0" cap="none" spc="0" normalizeH="0" noProof="0" dirty="0">
                <a:ln>
                  <a:noFill/>
                </a:ln>
                <a:solidFill>
                  <a:prstClr val="black"/>
                </a:solidFill>
                <a:effectLst/>
                <a:uLnTx/>
                <a:uFillTx/>
                <a:cs typeface="Calibri"/>
                <a:sym typeface="Calibri"/>
              </a:rPr>
              <a:t>: The existing LTE radio access and core network (EPC) </a:t>
            </a:r>
          </a:p>
          <a:p>
            <a:pPr marL="230400" marR="0" lvl="0" algn="l" defTabSz="914400" rtl="0" eaLnBrk="1" fontAlgn="auto" latinLnBrk="0" hangingPunct="1">
              <a:lnSpc>
                <a:spcPct val="100000"/>
              </a:lnSpc>
              <a:spcBef>
                <a:spcPts val="0"/>
              </a:spcBef>
              <a:spcAft>
                <a:spcPts val="0"/>
              </a:spcAft>
              <a:buClr>
                <a:srgbClr val="ED7D31"/>
              </a:buClr>
              <a:buSzPts val="1400"/>
              <a:tabLst/>
              <a:defRPr/>
            </a:pPr>
            <a:r>
              <a:rPr kumimoji="0" lang="en-US" altLang="zh-TW" sz="1400" b="0" i="0" u="none" strike="noStrike" kern="0" cap="none" spc="0" normalizeH="0" noProof="0" dirty="0">
                <a:ln>
                  <a:noFill/>
                </a:ln>
                <a:solidFill>
                  <a:prstClr val="black"/>
                </a:solidFill>
                <a:effectLst/>
                <a:uLnTx/>
                <a:uFillTx/>
                <a:cs typeface="Calibri"/>
                <a:sym typeface="Calibri"/>
              </a:rPr>
              <a:t>is used as an anchor for mobility management and coverage to add the 5G carrier</a:t>
            </a:r>
            <a:endParaRPr kumimoji="0" lang="en-US" altLang="zh-TW" sz="1400" b="0" i="0" u="none" strike="noStrike" kern="0" cap="none" spc="0" normalizeH="0" noProof="0" dirty="0">
              <a:ln>
                <a:noFill/>
              </a:ln>
              <a:solidFill>
                <a:prstClr val="black"/>
              </a:solidFill>
              <a:effectLst/>
              <a:uLnTx/>
              <a:uFillTx/>
              <a:cs typeface="+mn-cs"/>
            </a:endParaRPr>
          </a:p>
          <a:p>
            <a:pPr marL="230400" marR="0" lvl="0" indent="-230400" algn="l" defTabSz="914400" rtl="0" eaLnBrk="1" fontAlgn="auto" latinLnBrk="0" hangingPunct="1">
              <a:lnSpc>
                <a:spcPct val="100000"/>
              </a:lnSpc>
              <a:spcBef>
                <a:spcPts val="0"/>
              </a:spcBef>
              <a:spcAft>
                <a:spcPts val="0"/>
              </a:spcAft>
              <a:buClr>
                <a:srgbClr val="ED7D31"/>
              </a:buClr>
              <a:buSzPts val="1400"/>
              <a:buFont typeface="Arial"/>
              <a:buChar char="•"/>
              <a:tabLst/>
              <a:defRPr/>
            </a:pPr>
            <a:r>
              <a:rPr kumimoji="0" lang="en-US" altLang="zh-TW" sz="1400" b="1" i="0" u="none" strike="noStrike" kern="0" cap="none" spc="0" normalizeH="0" noProof="0" dirty="0">
                <a:ln>
                  <a:noFill/>
                </a:ln>
                <a:solidFill>
                  <a:srgbClr val="ED7D31"/>
                </a:solidFill>
                <a:effectLst/>
                <a:uLnTx/>
                <a:uFillTx/>
                <a:cs typeface="Calibri"/>
                <a:sym typeface="Calibri"/>
              </a:rPr>
              <a:t>5G Standalone (SA)</a:t>
            </a:r>
            <a:r>
              <a:rPr kumimoji="0" lang="en-US" altLang="zh-TW" sz="1400" b="0" i="0" u="none" strike="noStrike" kern="0" cap="none" spc="0" normalizeH="0" noProof="0" dirty="0">
                <a:ln>
                  <a:noFill/>
                </a:ln>
                <a:solidFill>
                  <a:prstClr val="black"/>
                </a:solidFill>
                <a:effectLst/>
                <a:uLnTx/>
                <a:uFillTx/>
                <a:cs typeface="Calibri"/>
                <a:sym typeface="Calibri"/>
              </a:rPr>
              <a:t>: A new 5G Packet Core comprising of 5G New Radio (5G NR) </a:t>
            </a:r>
          </a:p>
          <a:p>
            <a:pPr marL="230400" marR="0" lvl="0" algn="l" defTabSz="914400" rtl="0" eaLnBrk="1" fontAlgn="auto" latinLnBrk="0" hangingPunct="1">
              <a:lnSpc>
                <a:spcPct val="100000"/>
              </a:lnSpc>
              <a:spcBef>
                <a:spcPts val="0"/>
              </a:spcBef>
              <a:spcAft>
                <a:spcPts val="0"/>
              </a:spcAft>
              <a:buClr>
                <a:srgbClr val="ED7D31"/>
              </a:buClr>
              <a:buSzPts val="1400"/>
              <a:tabLst/>
              <a:defRPr/>
            </a:pPr>
            <a:r>
              <a:rPr kumimoji="0" lang="en-US" altLang="zh-TW" sz="1400" b="0" i="0" u="none" strike="noStrike" kern="0" cap="none" spc="0" normalizeH="0" noProof="0" dirty="0">
                <a:ln>
                  <a:noFill/>
                </a:ln>
                <a:solidFill>
                  <a:prstClr val="black"/>
                </a:solidFill>
                <a:effectLst/>
                <a:uLnTx/>
                <a:uFillTx/>
                <a:cs typeface="Calibri"/>
                <a:sym typeface="Calibri"/>
              </a:rPr>
              <a:t>and 5G Core Network (5GC) is introduced with several new capabilities built inherently</a:t>
            </a:r>
            <a:endParaRPr kumimoji="0" lang="en-US" altLang="zh-TW" sz="1400" b="0" i="0" u="none" strike="noStrike" kern="0" cap="none" spc="0" normalizeH="0" noProof="0" dirty="0">
              <a:ln>
                <a:noFill/>
              </a:ln>
              <a:solidFill>
                <a:prstClr val="black"/>
              </a:solidFill>
              <a:effectLst/>
              <a:uLnTx/>
              <a:uFillTx/>
              <a:cs typeface="+mn-cs"/>
            </a:endParaRPr>
          </a:p>
        </p:txBody>
      </p:sp>
    </p:spTree>
    <p:extLst>
      <p:ext uri="{BB962C8B-B14F-4D97-AF65-F5344CB8AC3E}">
        <p14:creationId xmlns:p14="http://schemas.microsoft.com/office/powerpoint/2010/main" val="111793609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24361B-63E7-E529-564A-FF3457E7C5A3}"/>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E6031852-7794-44BB-BB2C-B86650E14965}"/>
              </a:ext>
            </a:extLst>
          </p:cNvPr>
          <p:cNvSpPr>
            <a:spLocks noGrp="1"/>
          </p:cNvSpPr>
          <p:nvPr>
            <p:ph type="title"/>
          </p:nvPr>
        </p:nvSpPr>
        <p:spPr/>
        <p:txBody>
          <a:bodyPr/>
          <a:lstStyle/>
          <a:p>
            <a:r>
              <a:rPr lang="en-US" altLang="zh-TW" dirty="0"/>
              <a:t>3GPP Ongoing Releases</a:t>
            </a:r>
            <a:endParaRPr lang="zh-TW" altLang="en-US" dirty="0"/>
          </a:p>
        </p:txBody>
      </p:sp>
      <p:sp>
        <p:nvSpPr>
          <p:cNvPr id="3" name="投影片編號版面配置區 2">
            <a:extLst>
              <a:ext uri="{FF2B5EF4-FFF2-40B4-BE49-F238E27FC236}">
                <a16:creationId xmlns:a16="http://schemas.microsoft.com/office/drawing/2014/main" id="{96D81D7A-FFFB-B2F3-B98C-5C644CAF9C78}"/>
              </a:ext>
            </a:extLst>
          </p:cNvPr>
          <p:cNvSpPr>
            <a:spLocks noGrp="1"/>
          </p:cNvSpPr>
          <p:nvPr>
            <p:ph type="sldNum" sz="quarter" idx="12"/>
          </p:nvPr>
        </p:nvSpPr>
        <p:spPr/>
        <p:txBody>
          <a:bodyPr/>
          <a:lstStyle/>
          <a:p>
            <a:fld id="{EC42CC9F-AC0C-475C-86EC-8BEEEDCDB379}" type="slidenum">
              <a:rPr lang="zh-TW" altLang="en-US" smtClean="0"/>
              <a:t>47</a:t>
            </a:fld>
            <a:endParaRPr lang="zh-TW" altLang="en-US"/>
          </a:p>
        </p:txBody>
      </p:sp>
      <p:pic>
        <p:nvPicPr>
          <p:cNvPr id="4" name="圖片 3">
            <a:hlinkClick r:id="rId2"/>
            <a:extLst>
              <a:ext uri="{FF2B5EF4-FFF2-40B4-BE49-F238E27FC236}">
                <a16:creationId xmlns:a16="http://schemas.microsoft.com/office/drawing/2014/main" id="{0325E37F-9A8D-7B14-C7B1-4509E8F144A7}"/>
              </a:ext>
            </a:extLst>
          </p:cNvPr>
          <p:cNvPicPr>
            <a:picLocks noChangeAspect="1"/>
          </p:cNvPicPr>
          <p:nvPr/>
        </p:nvPicPr>
        <p:blipFill>
          <a:blip r:embed="rId3"/>
          <a:stretch>
            <a:fillRect/>
          </a:stretch>
        </p:blipFill>
        <p:spPr>
          <a:xfrm>
            <a:off x="2847593" y="1440000"/>
            <a:ext cx="6496815" cy="3600000"/>
          </a:xfrm>
          <a:prstGeom prst="rect">
            <a:avLst/>
          </a:prstGeom>
        </p:spPr>
      </p:pic>
      <p:sp>
        <p:nvSpPr>
          <p:cNvPr id="5" name="文字方塊 4">
            <a:extLst>
              <a:ext uri="{FF2B5EF4-FFF2-40B4-BE49-F238E27FC236}">
                <a16:creationId xmlns:a16="http://schemas.microsoft.com/office/drawing/2014/main" id="{740BE820-7066-57B5-D96B-DDFB948CF455}"/>
              </a:ext>
            </a:extLst>
          </p:cNvPr>
          <p:cNvSpPr txBox="1"/>
          <p:nvPr/>
        </p:nvSpPr>
        <p:spPr>
          <a:xfrm>
            <a:off x="1765328" y="4968000"/>
            <a:ext cx="8661345" cy="1169551"/>
          </a:xfrm>
          <a:prstGeom prst="rect">
            <a:avLst/>
          </a:prstGeom>
          <a:noFill/>
        </p:spPr>
        <p:txBody>
          <a:bodyPr wrap="none" rtlCol="0">
            <a:spAutoFit/>
          </a:bodyPr>
          <a:lstStyle/>
          <a:p>
            <a:pPr marR="0" lvl="0" algn="l" defTabSz="914400" rtl="0" eaLnBrk="1" fontAlgn="auto" latinLnBrk="0" hangingPunct="1">
              <a:lnSpc>
                <a:spcPct val="100000"/>
              </a:lnSpc>
              <a:spcBef>
                <a:spcPts val="0"/>
              </a:spcBef>
              <a:spcAft>
                <a:spcPts val="0"/>
              </a:spcAft>
              <a:buClrTx/>
              <a:buSzTx/>
              <a:buFontTx/>
              <a:buNone/>
              <a:tabLst/>
              <a:defRPr/>
            </a:pPr>
            <a:r>
              <a:rPr kumimoji="0" lang="en-US" altLang="zh-TW" sz="1400" b="1" i="0" u="none" strike="noStrike" kern="0" cap="none" spc="0" normalizeH="0" noProof="0" dirty="0">
                <a:ln>
                  <a:noFill/>
                </a:ln>
                <a:solidFill>
                  <a:prstClr val="black"/>
                </a:solidFill>
                <a:effectLst/>
                <a:uLnTx/>
                <a:uFillTx/>
                <a:cs typeface="Calibri"/>
                <a:sym typeface="Calibri"/>
              </a:rPr>
              <a:t>Stage 1</a:t>
            </a:r>
            <a:r>
              <a:rPr kumimoji="0" lang="en-US" altLang="zh-TW" sz="1400" b="0" i="0" u="none" strike="noStrike" kern="0" cap="none" spc="0" normalizeH="0" noProof="0" dirty="0">
                <a:ln>
                  <a:noFill/>
                </a:ln>
                <a:solidFill>
                  <a:prstClr val="black"/>
                </a:solidFill>
                <a:effectLst/>
                <a:uLnTx/>
                <a:uFillTx/>
                <a:cs typeface="Calibri"/>
                <a:sym typeface="Calibri"/>
              </a:rPr>
              <a:t>: an overall service description </a:t>
            </a:r>
            <a:r>
              <a:rPr kumimoji="0" lang="en-US" altLang="zh-TW" sz="1400" b="0" i="1" u="none" strike="noStrike" kern="0" cap="none" spc="0" normalizeH="0" noProof="0" dirty="0">
                <a:ln>
                  <a:noFill/>
                </a:ln>
                <a:solidFill>
                  <a:srgbClr val="ED7D31"/>
                </a:solidFill>
                <a:effectLst/>
                <a:uLnTx/>
                <a:uFillTx/>
                <a:cs typeface="Calibri"/>
                <a:sym typeface="Calibri"/>
              </a:rPr>
              <a:t>from the user’s standpoint</a:t>
            </a:r>
            <a:endParaRPr kumimoji="0" lang="en-US" altLang="zh-TW" sz="1400" b="0" i="0" u="none" strike="noStrike" kern="0" cap="none" spc="0" normalizeH="0" noProof="0" dirty="0">
              <a:ln>
                <a:noFill/>
              </a:ln>
              <a:solidFill>
                <a:prstClr val="black"/>
              </a:solidFill>
              <a:effectLst/>
              <a:uLnTx/>
              <a:uFillTx/>
              <a:cs typeface="+mn-cs"/>
            </a:endParaRPr>
          </a:p>
          <a:p>
            <a:pPr marR="0" lvl="0" algn="l" defTabSz="914400" rtl="0" eaLnBrk="1" fontAlgn="auto" latinLnBrk="0" hangingPunct="1">
              <a:lnSpc>
                <a:spcPct val="100000"/>
              </a:lnSpc>
              <a:spcBef>
                <a:spcPts val="0"/>
              </a:spcBef>
              <a:spcAft>
                <a:spcPts val="0"/>
              </a:spcAft>
              <a:buClrTx/>
              <a:buSzTx/>
              <a:buFontTx/>
              <a:buNone/>
              <a:tabLst/>
              <a:defRPr/>
            </a:pPr>
            <a:r>
              <a:rPr kumimoji="0" lang="en-US" altLang="zh-TW" sz="1400" b="1" i="0" u="none" strike="noStrike" kern="0" cap="none" spc="0" normalizeH="0" noProof="0" dirty="0">
                <a:ln>
                  <a:noFill/>
                </a:ln>
                <a:solidFill>
                  <a:prstClr val="black"/>
                </a:solidFill>
                <a:effectLst/>
                <a:uLnTx/>
                <a:uFillTx/>
                <a:cs typeface="Calibri"/>
                <a:sym typeface="Calibri"/>
              </a:rPr>
              <a:t>Stage 2</a:t>
            </a:r>
            <a:r>
              <a:rPr kumimoji="0" lang="en-US" altLang="zh-TW" sz="1400" b="0" i="0" u="none" strike="noStrike" kern="0" cap="none" spc="0" normalizeH="0" noProof="0" dirty="0">
                <a:ln>
                  <a:noFill/>
                </a:ln>
                <a:solidFill>
                  <a:prstClr val="black"/>
                </a:solidFill>
                <a:effectLst/>
                <a:uLnTx/>
                <a:uFillTx/>
                <a:cs typeface="Calibri"/>
                <a:sym typeface="Calibri"/>
              </a:rPr>
              <a:t>: an overall description of the </a:t>
            </a:r>
            <a:r>
              <a:rPr kumimoji="0" lang="en-US" altLang="zh-TW" sz="1400" b="0" i="1" u="none" strike="noStrike" kern="0" cap="none" spc="0" normalizeH="0" noProof="0" dirty="0">
                <a:ln>
                  <a:noFill/>
                </a:ln>
                <a:solidFill>
                  <a:srgbClr val="ED7D31"/>
                </a:solidFill>
                <a:effectLst/>
                <a:uLnTx/>
                <a:uFillTx/>
                <a:cs typeface="Calibri"/>
                <a:sym typeface="Calibri"/>
              </a:rPr>
              <a:t>organization of the network functions</a:t>
            </a:r>
            <a:r>
              <a:rPr kumimoji="0" lang="en-US" altLang="zh-TW" sz="1400" b="0" i="0" u="none" strike="noStrike" kern="0" cap="none" spc="0" normalizeH="0" noProof="0" dirty="0">
                <a:ln>
                  <a:noFill/>
                </a:ln>
                <a:solidFill>
                  <a:prstClr val="black"/>
                </a:solidFill>
                <a:effectLst/>
                <a:uLnTx/>
                <a:uFillTx/>
                <a:cs typeface="Calibri"/>
                <a:sym typeface="Calibri"/>
              </a:rPr>
              <a:t> </a:t>
            </a:r>
          </a:p>
          <a:p>
            <a:pPr marL="720000" marR="0" lvl="0" algn="l" defTabSz="914400" rtl="0" eaLnBrk="1" fontAlgn="auto" latinLnBrk="0" hangingPunct="1">
              <a:lnSpc>
                <a:spcPct val="100000"/>
              </a:lnSpc>
              <a:spcBef>
                <a:spcPts val="0"/>
              </a:spcBef>
              <a:spcAft>
                <a:spcPts val="0"/>
              </a:spcAft>
              <a:buClrTx/>
              <a:buSzTx/>
              <a:buFontTx/>
              <a:buNone/>
              <a:tabLst/>
              <a:defRPr/>
            </a:pPr>
            <a:r>
              <a:rPr kumimoji="0" lang="en-US" altLang="zh-TW" sz="1400" b="0" i="0" u="none" strike="noStrike" kern="0" cap="none" spc="0" normalizeH="0" noProof="0" dirty="0">
                <a:ln>
                  <a:noFill/>
                </a:ln>
                <a:solidFill>
                  <a:prstClr val="black"/>
                </a:solidFill>
                <a:effectLst/>
                <a:uLnTx/>
                <a:uFillTx/>
                <a:cs typeface="Calibri"/>
                <a:sym typeface="Calibri"/>
              </a:rPr>
              <a:t>to map service requirements into network capabilities</a:t>
            </a:r>
            <a:endParaRPr kumimoji="0" lang="en-US" altLang="zh-TW" sz="1400" b="0" i="0" u="none" strike="noStrike" kern="0" cap="none" spc="0" normalizeH="0" noProof="0" dirty="0">
              <a:ln>
                <a:noFill/>
              </a:ln>
              <a:solidFill>
                <a:prstClr val="black"/>
              </a:solidFill>
              <a:effectLst/>
              <a:uLnTx/>
              <a:uFillTx/>
              <a:cs typeface="+mn-cs"/>
            </a:endParaRPr>
          </a:p>
          <a:p>
            <a:pPr marR="0" lvl="0" algn="l" defTabSz="914400" rtl="0" eaLnBrk="1" fontAlgn="auto" latinLnBrk="0" hangingPunct="1">
              <a:lnSpc>
                <a:spcPct val="100000"/>
              </a:lnSpc>
              <a:spcBef>
                <a:spcPts val="0"/>
              </a:spcBef>
              <a:spcAft>
                <a:spcPts val="0"/>
              </a:spcAft>
              <a:buClrTx/>
              <a:buSzTx/>
              <a:buFontTx/>
              <a:buNone/>
              <a:tabLst/>
              <a:defRPr/>
            </a:pPr>
            <a:r>
              <a:rPr kumimoji="0" lang="en-US" altLang="zh-TW" sz="1400" b="1" i="0" u="none" strike="noStrike" kern="0" cap="none" spc="0" normalizeH="0" noProof="0" dirty="0">
                <a:ln>
                  <a:noFill/>
                </a:ln>
                <a:solidFill>
                  <a:prstClr val="black"/>
                </a:solidFill>
                <a:effectLst/>
                <a:uLnTx/>
                <a:uFillTx/>
                <a:cs typeface="Calibri"/>
                <a:sym typeface="Calibri"/>
              </a:rPr>
              <a:t>Stage 3</a:t>
            </a:r>
            <a:r>
              <a:rPr kumimoji="0" lang="en-US" altLang="zh-TW" sz="1400" b="0" i="0" u="none" strike="noStrike" kern="0" cap="none" spc="0" normalizeH="0" noProof="0" dirty="0">
                <a:ln>
                  <a:noFill/>
                </a:ln>
                <a:solidFill>
                  <a:prstClr val="black"/>
                </a:solidFill>
                <a:effectLst/>
                <a:uLnTx/>
                <a:uFillTx/>
                <a:cs typeface="Calibri"/>
                <a:sym typeface="Calibri"/>
              </a:rPr>
              <a:t>: the definition of </a:t>
            </a:r>
            <a:r>
              <a:rPr kumimoji="0" lang="en-US" altLang="zh-TW" sz="1400" b="0" i="1" u="none" strike="noStrike" kern="0" cap="none" spc="0" normalizeH="0" noProof="0" dirty="0">
                <a:ln>
                  <a:noFill/>
                </a:ln>
                <a:solidFill>
                  <a:srgbClr val="ED7D31"/>
                </a:solidFill>
                <a:effectLst/>
                <a:uLnTx/>
                <a:uFillTx/>
                <a:cs typeface="Calibri"/>
                <a:sym typeface="Calibri"/>
              </a:rPr>
              <a:t>switching and </a:t>
            </a:r>
            <a:r>
              <a:rPr kumimoji="0" lang="en-US" altLang="zh-TW" sz="1400" b="0" i="1" u="none" strike="noStrike" kern="0" cap="none" spc="0" normalizeH="0" noProof="0" dirty="0" err="1">
                <a:ln>
                  <a:noFill/>
                </a:ln>
                <a:solidFill>
                  <a:srgbClr val="ED7D31"/>
                </a:solidFill>
                <a:effectLst/>
                <a:uLnTx/>
                <a:uFillTx/>
                <a:cs typeface="Calibri"/>
                <a:sym typeface="Calibri"/>
              </a:rPr>
              <a:t>signalling</a:t>
            </a:r>
            <a:r>
              <a:rPr kumimoji="0" lang="en-US" altLang="zh-TW" sz="1400" b="0" i="1" u="none" strike="noStrike" kern="0" cap="none" spc="0" normalizeH="0" noProof="0" dirty="0">
                <a:ln>
                  <a:noFill/>
                </a:ln>
                <a:solidFill>
                  <a:srgbClr val="ED7D31"/>
                </a:solidFill>
                <a:effectLst/>
                <a:uLnTx/>
                <a:uFillTx/>
                <a:cs typeface="Calibri"/>
                <a:sym typeface="Calibri"/>
              </a:rPr>
              <a:t> capabilities</a:t>
            </a:r>
            <a:r>
              <a:rPr kumimoji="0" lang="en-US" altLang="zh-TW" sz="1400" b="0" i="0" u="none" strike="noStrike" kern="0" cap="none" spc="0" normalizeH="0" noProof="0" dirty="0">
                <a:ln>
                  <a:noFill/>
                </a:ln>
                <a:solidFill>
                  <a:prstClr val="black"/>
                </a:solidFill>
                <a:effectLst/>
                <a:uLnTx/>
                <a:uFillTx/>
                <a:cs typeface="Calibri"/>
                <a:sym typeface="Calibri"/>
              </a:rPr>
              <a:t> needed to support services defined in stage 1</a:t>
            </a:r>
            <a:endParaRPr kumimoji="0" lang="en-US" altLang="zh-TW" sz="1400" b="0" i="0" u="none" strike="noStrike" kern="0" cap="none" spc="0" normalizeH="0" noProof="0" dirty="0">
              <a:ln>
                <a:noFill/>
              </a:ln>
              <a:solidFill>
                <a:prstClr val="black"/>
              </a:solidFill>
              <a:effectLst/>
              <a:uLnTx/>
              <a:uFillTx/>
              <a:cs typeface="+mn-cs"/>
            </a:endParaRPr>
          </a:p>
          <a:p>
            <a:pPr marR="0" lvl="0" algn="l" defTabSz="914400" rtl="0" eaLnBrk="1" fontAlgn="auto" latinLnBrk="0" hangingPunct="1">
              <a:lnSpc>
                <a:spcPct val="100000"/>
              </a:lnSpc>
              <a:spcBef>
                <a:spcPts val="0"/>
              </a:spcBef>
              <a:spcAft>
                <a:spcPts val="0"/>
              </a:spcAft>
              <a:buClrTx/>
              <a:buSzTx/>
              <a:buFontTx/>
              <a:buNone/>
              <a:tabLst/>
              <a:defRPr/>
            </a:pPr>
            <a:r>
              <a:rPr kumimoji="0" lang="en-US" altLang="zh-TW" sz="1400" b="1" i="0" u="none" strike="noStrike" kern="0" cap="none" spc="0" normalizeH="0" noProof="0" dirty="0">
                <a:ln>
                  <a:noFill/>
                </a:ln>
                <a:solidFill>
                  <a:prstClr val="black"/>
                </a:solidFill>
                <a:effectLst/>
                <a:uLnTx/>
                <a:uFillTx/>
                <a:cs typeface="Calibri"/>
                <a:sym typeface="Calibri"/>
              </a:rPr>
              <a:t>ASN.1</a:t>
            </a:r>
            <a:r>
              <a:rPr kumimoji="0" lang="en-US" altLang="zh-TW" sz="1400" b="0" i="0" u="none" strike="noStrike" kern="0" cap="none" spc="0" normalizeH="0" noProof="0" dirty="0">
                <a:ln>
                  <a:noFill/>
                </a:ln>
                <a:solidFill>
                  <a:prstClr val="black"/>
                </a:solidFill>
                <a:effectLst/>
                <a:uLnTx/>
                <a:uFillTx/>
                <a:cs typeface="Calibri"/>
                <a:sym typeface="Calibri"/>
              </a:rPr>
              <a:t>: Standard interface description for defining data structures</a:t>
            </a:r>
          </a:p>
        </p:txBody>
      </p:sp>
      <p:sp>
        <p:nvSpPr>
          <p:cNvPr id="6" name="文字方塊 5">
            <a:extLst>
              <a:ext uri="{FF2B5EF4-FFF2-40B4-BE49-F238E27FC236}">
                <a16:creationId xmlns:a16="http://schemas.microsoft.com/office/drawing/2014/main" id="{7B71878F-FE20-FD8D-BDEC-061F8B97C40C}"/>
              </a:ext>
            </a:extLst>
          </p:cNvPr>
          <p:cNvSpPr txBox="1"/>
          <p:nvPr/>
        </p:nvSpPr>
        <p:spPr>
          <a:xfrm>
            <a:off x="3663282" y="6120000"/>
            <a:ext cx="4865436" cy="369332"/>
          </a:xfrm>
          <a:prstGeom prst="rect">
            <a:avLst/>
          </a:prstGeom>
          <a:noFill/>
        </p:spPr>
        <p:txBody>
          <a:bodyPr wrap="none" rtlCol="0">
            <a:spAutoFit/>
          </a:bodyPr>
          <a:lstStyle/>
          <a:p>
            <a:pPr algn="ctr"/>
            <a:r>
              <a:rPr lang="fr-FR" altLang="zh-TW" kern="0" dirty="0"/>
              <a:t>Source: </a:t>
            </a:r>
            <a:r>
              <a:rPr lang="fr-FR" altLang="zh-TW" kern="0" dirty="0">
                <a:hlinkClick r:id="rId4"/>
              </a:rPr>
              <a:t>Specifications &amp; Technologies: 3GPP</a:t>
            </a:r>
            <a:endParaRPr lang="fr-FR" altLang="zh-TW" kern="0" dirty="0"/>
          </a:p>
        </p:txBody>
      </p:sp>
    </p:spTree>
    <p:extLst>
      <p:ext uri="{BB962C8B-B14F-4D97-AF65-F5344CB8AC3E}">
        <p14:creationId xmlns:p14="http://schemas.microsoft.com/office/powerpoint/2010/main" val="20120855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5DCC44-6832-85FB-A4DE-7E1353546DF8}"/>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54B409E0-838E-4F8D-1BF9-7BAFF0EE41B4}"/>
              </a:ext>
            </a:extLst>
          </p:cNvPr>
          <p:cNvSpPr>
            <a:spLocks noGrp="1"/>
          </p:cNvSpPr>
          <p:nvPr>
            <p:ph type="title"/>
          </p:nvPr>
        </p:nvSpPr>
        <p:spPr/>
        <p:txBody>
          <a:bodyPr/>
          <a:lstStyle/>
          <a:p>
            <a:r>
              <a:rPr lang="en-US" altLang="zh-TW" dirty="0"/>
              <a:t>3GPP ASN.1</a:t>
            </a:r>
            <a:endParaRPr lang="zh-TW" altLang="en-US" dirty="0"/>
          </a:p>
        </p:txBody>
      </p:sp>
      <p:sp>
        <p:nvSpPr>
          <p:cNvPr id="3" name="投影片編號版面配置區 2">
            <a:extLst>
              <a:ext uri="{FF2B5EF4-FFF2-40B4-BE49-F238E27FC236}">
                <a16:creationId xmlns:a16="http://schemas.microsoft.com/office/drawing/2014/main" id="{D0E113C5-484C-8501-864A-5BB8B08CE935}"/>
              </a:ext>
            </a:extLst>
          </p:cNvPr>
          <p:cNvSpPr>
            <a:spLocks noGrp="1"/>
          </p:cNvSpPr>
          <p:nvPr>
            <p:ph type="sldNum" sz="quarter" idx="12"/>
          </p:nvPr>
        </p:nvSpPr>
        <p:spPr/>
        <p:txBody>
          <a:bodyPr/>
          <a:lstStyle/>
          <a:p>
            <a:fld id="{EC42CC9F-AC0C-475C-86EC-8BEEEDCDB379}" type="slidenum">
              <a:rPr lang="zh-TW" altLang="en-US" smtClean="0"/>
              <a:t>48</a:t>
            </a:fld>
            <a:endParaRPr lang="zh-TW" altLang="en-US"/>
          </a:p>
        </p:txBody>
      </p:sp>
      <p:pic>
        <p:nvPicPr>
          <p:cNvPr id="4" name="圖片 3">
            <a:extLst>
              <a:ext uri="{FF2B5EF4-FFF2-40B4-BE49-F238E27FC236}">
                <a16:creationId xmlns:a16="http://schemas.microsoft.com/office/drawing/2014/main" id="{6DD955DC-03B8-1EDF-8618-094DB1E2DEA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19400" y="1800000"/>
            <a:ext cx="4550718" cy="4320000"/>
          </a:xfrm>
          <a:prstGeom prst="rect">
            <a:avLst/>
          </a:prstGeom>
        </p:spPr>
      </p:pic>
      <p:sp>
        <p:nvSpPr>
          <p:cNvPr id="5" name="文字方塊 4">
            <a:extLst>
              <a:ext uri="{FF2B5EF4-FFF2-40B4-BE49-F238E27FC236}">
                <a16:creationId xmlns:a16="http://schemas.microsoft.com/office/drawing/2014/main" id="{A4493688-EEB0-D81A-6767-D3FD168BA33E}"/>
              </a:ext>
            </a:extLst>
          </p:cNvPr>
          <p:cNvSpPr txBox="1"/>
          <p:nvPr/>
        </p:nvSpPr>
        <p:spPr>
          <a:xfrm>
            <a:off x="5400000" y="1800000"/>
            <a:ext cx="6072816" cy="3123932"/>
          </a:xfrm>
          <a:prstGeom prst="rect">
            <a:avLst/>
          </a:prstGeom>
          <a:noFill/>
        </p:spPr>
        <p:txBody>
          <a:bodyPr wrap="none" rtlCol="0">
            <a:spAutoFit/>
          </a:bodyPr>
          <a:lstStyle/>
          <a:p>
            <a:pPr marL="230400" marR="0" lvl="0" indent="-230400" algn="l" defTabSz="914400" rtl="0" eaLnBrk="1" fontAlgn="auto" latinLnBrk="0" hangingPunct="1">
              <a:spcBef>
                <a:spcPts val="600"/>
              </a:spcBef>
              <a:spcAft>
                <a:spcPts val="0"/>
              </a:spcAft>
              <a:buClr>
                <a:prstClr val="black"/>
              </a:buClr>
              <a:buSzPts val="2000"/>
              <a:buFont typeface="Arial" panose="020B0604020202020204" pitchFamily="34" charset="0"/>
              <a:buChar char="•"/>
              <a:tabLst/>
              <a:defRPr/>
            </a:pPr>
            <a:r>
              <a:rPr kumimoji="0" lang="en-US" altLang="zh-TW" sz="2000" b="0" i="0" u="none" strike="noStrike" kern="0" cap="none" spc="0" normalizeH="0" baseline="0" noProof="0" dirty="0">
                <a:ln>
                  <a:noFill/>
                </a:ln>
                <a:solidFill>
                  <a:prstClr val="black"/>
                </a:solidFill>
                <a:effectLst/>
                <a:uLnTx/>
                <a:uFillTx/>
                <a:latin typeface="Arial"/>
                <a:ea typeface="微軟正黑體"/>
                <a:cs typeface="+mn-cs"/>
              </a:rPr>
              <a:t>ASN.1 (Abstract syntax notation)</a:t>
            </a:r>
            <a:endParaRPr kumimoji="0" lang="en-US" altLang="zh-TW" sz="2400" b="0" i="0" u="none" strike="noStrike" kern="0" cap="none" spc="0" normalizeH="0" baseline="0" noProof="0" dirty="0">
              <a:ln>
                <a:noFill/>
              </a:ln>
              <a:solidFill>
                <a:prstClr val="black"/>
              </a:solidFill>
              <a:effectLst/>
              <a:uLnTx/>
              <a:uFillTx/>
              <a:latin typeface="Arial"/>
              <a:ea typeface="微軟正黑體"/>
              <a:cs typeface="+mn-cs"/>
            </a:endParaRPr>
          </a:p>
          <a:p>
            <a:pPr marL="460800" marR="0" lvl="1" indent="-230400" algn="l" defTabSz="914400" rtl="0" eaLnBrk="1" fontAlgn="auto" latinLnBrk="0" hangingPunct="1">
              <a:spcBef>
                <a:spcPts val="600"/>
              </a:spcBef>
              <a:spcAft>
                <a:spcPts val="0"/>
              </a:spcAft>
              <a:buClr>
                <a:prstClr val="black"/>
              </a:buClr>
              <a:buSzPts val="1800"/>
              <a:buFont typeface="Arial" panose="020B0604020202020204" pitchFamily="34" charset="0"/>
              <a:buChar char="•"/>
              <a:tabLst/>
              <a:defRPr/>
            </a:pPr>
            <a:r>
              <a:rPr kumimoji="0" lang="en-US" altLang="zh-TW" sz="1800" b="0" i="0" u="none" strike="noStrike" kern="0" cap="none" spc="0" normalizeH="0" baseline="0" noProof="0" dirty="0">
                <a:ln>
                  <a:noFill/>
                </a:ln>
                <a:solidFill>
                  <a:prstClr val="black"/>
                </a:solidFill>
                <a:effectLst/>
                <a:uLnTx/>
                <a:uFillTx/>
                <a:latin typeface="Arial"/>
                <a:ea typeface="微軟正黑體"/>
                <a:cs typeface="+mn-cs"/>
              </a:rPr>
              <a:t>A standard interface description language</a:t>
            </a:r>
          </a:p>
          <a:p>
            <a:pPr marL="460800" marR="0" lvl="1" algn="l" defTabSz="914400" rtl="0" eaLnBrk="1" fontAlgn="auto" latinLnBrk="0" hangingPunct="1">
              <a:spcBef>
                <a:spcPts val="600"/>
              </a:spcBef>
              <a:spcAft>
                <a:spcPts val="0"/>
              </a:spcAft>
              <a:buClr>
                <a:prstClr val="black"/>
              </a:buClr>
              <a:buSzPts val="1800"/>
              <a:tabLst/>
              <a:defRPr/>
            </a:pPr>
            <a:r>
              <a:rPr kumimoji="0" lang="en-US" altLang="zh-TW" sz="1800" b="0" i="0" u="none" strike="noStrike" kern="0" cap="none" spc="0" normalizeH="0" baseline="0" noProof="0" dirty="0">
                <a:ln>
                  <a:noFill/>
                </a:ln>
                <a:solidFill>
                  <a:prstClr val="black"/>
                </a:solidFill>
                <a:effectLst/>
                <a:uLnTx/>
                <a:uFillTx/>
                <a:latin typeface="Arial"/>
                <a:ea typeface="微軟正黑體"/>
                <a:cs typeface="+mn-cs"/>
              </a:rPr>
              <a:t>for defining data structures that can be serialized </a:t>
            </a:r>
          </a:p>
          <a:p>
            <a:pPr marL="460800" marR="0" lvl="1" algn="l" defTabSz="914400" rtl="0" eaLnBrk="1" fontAlgn="auto" latinLnBrk="0" hangingPunct="1">
              <a:spcBef>
                <a:spcPts val="600"/>
              </a:spcBef>
              <a:spcAft>
                <a:spcPts val="0"/>
              </a:spcAft>
              <a:buClr>
                <a:prstClr val="black"/>
              </a:buClr>
              <a:buSzPts val="1800"/>
              <a:tabLst/>
              <a:defRPr/>
            </a:pPr>
            <a:r>
              <a:rPr kumimoji="0" lang="en-US" altLang="zh-TW" sz="1800" b="0" i="0" u="none" strike="noStrike" kern="0" cap="none" spc="0" normalizeH="0" baseline="0" noProof="0" dirty="0">
                <a:ln>
                  <a:noFill/>
                </a:ln>
                <a:solidFill>
                  <a:prstClr val="black"/>
                </a:solidFill>
                <a:effectLst/>
                <a:uLnTx/>
                <a:uFillTx/>
                <a:latin typeface="Arial"/>
                <a:ea typeface="微軟正黑體"/>
                <a:cs typeface="+mn-cs"/>
              </a:rPr>
              <a:t>and deserialized in a cross-platform way (Wiki)</a:t>
            </a:r>
            <a:endParaRPr kumimoji="0" lang="en-US" altLang="zh-TW" sz="2000" b="0" i="0" u="none" strike="noStrike" kern="0" cap="none" spc="0" normalizeH="0" baseline="0" noProof="0" dirty="0">
              <a:ln>
                <a:noFill/>
              </a:ln>
              <a:solidFill>
                <a:prstClr val="black"/>
              </a:solidFill>
              <a:effectLst/>
              <a:uLnTx/>
              <a:uFillTx/>
              <a:latin typeface="Arial"/>
              <a:ea typeface="微軟正黑體"/>
              <a:cs typeface="+mn-cs"/>
            </a:endParaRPr>
          </a:p>
          <a:p>
            <a:pPr marL="230400" marR="0" lvl="0" indent="-230400" algn="l" defTabSz="914400" rtl="0" eaLnBrk="1" fontAlgn="auto" latinLnBrk="0" hangingPunct="1">
              <a:spcBef>
                <a:spcPts val="600"/>
              </a:spcBef>
              <a:spcAft>
                <a:spcPts val="0"/>
              </a:spcAft>
              <a:buClr>
                <a:prstClr val="black"/>
              </a:buClr>
              <a:buSzPts val="2000"/>
              <a:buFont typeface="Arial" panose="020B0604020202020204" pitchFamily="34" charset="0"/>
              <a:buChar char="•"/>
              <a:tabLst/>
              <a:defRPr/>
            </a:pPr>
            <a:r>
              <a:rPr kumimoji="0" lang="en-US" altLang="zh-TW" sz="2000" b="0" i="0" u="none" strike="noStrike" kern="0" cap="none" spc="0" normalizeH="0" baseline="0" noProof="0" dirty="0">
                <a:ln>
                  <a:noFill/>
                </a:ln>
                <a:solidFill>
                  <a:prstClr val="black"/>
                </a:solidFill>
                <a:effectLst/>
                <a:uLnTx/>
                <a:uFillTx/>
                <a:latin typeface="Arial"/>
                <a:ea typeface="微軟正黑體"/>
                <a:cs typeface="+mn-cs"/>
              </a:rPr>
              <a:t>Object identifiers maintained by ETSI EG 200 351</a:t>
            </a:r>
            <a:endParaRPr kumimoji="0" lang="en-US" altLang="zh-TW" sz="2400" b="0" i="0" u="none" strike="noStrike" kern="0" cap="none" spc="0" normalizeH="0" baseline="0" noProof="0" dirty="0">
              <a:ln>
                <a:noFill/>
              </a:ln>
              <a:solidFill>
                <a:prstClr val="black"/>
              </a:solidFill>
              <a:effectLst/>
              <a:uLnTx/>
              <a:uFillTx/>
              <a:latin typeface="Arial"/>
              <a:ea typeface="微軟正黑體"/>
              <a:cs typeface="+mn-cs"/>
            </a:endParaRPr>
          </a:p>
          <a:p>
            <a:pPr marL="460800" marR="0" lvl="1" indent="-230400" algn="l" defTabSz="914400" rtl="0" eaLnBrk="1" fontAlgn="auto" latinLnBrk="0" hangingPunct="1">
              <a:spcBef>
                <a:spcPts val="600"/>
              </a:spcBef>
              <a:spcAft>
                <a:spcPts val="0"/>
              </a:spcAft>
              <a:buClr>
                <a:prstClr val="black"/>
              </a:buClr>
              <a:buSzPts val="1800"/>
              <a:buFont typeface="Arial" panose="020B0604020202020204" pitchFamily="34" charset="0"/>
              <a:buChar char="•"/>
              <a:tabLst/>
              <a:defRPr/>
            </a:pPr>
            <a:r>
              <a:rPr kumimoji="0" lang="en-US" altLang="zh-TW" sz="1800" b="0" i="0" u="none" strike="noStrike" kern="0" cap="none" spc="0" normalizeH="0" baseline="0" noProof="0" dirty="0" err="1">
                <a:ln>
                  <a:noFill/>
                </a:ln>
                <a:solidFill>
                  <a:prstClr val="black"/>
                </a:solidFill>
                <a:effectLst/>
                <a:uLnTx/>
                <a:uFillTx/>
                <a:latin typeface="Arial"/>
                <a:ea typeface="微軟正黑體"/>
                <a:cs typeface="+mn-cs"/>
              </a:rPr>
              <a:t>ccitt|itu-t</a:t>
            </a:r>
            <a:r>
              <a:rPr kumimoji="0" lang="en-US" altLang="zh-TW" sz="1800" b="0" i="0" u="none" strike="noStrike" kern="0" cap="none" spc="0" normalizeH="0" baseline="0" noProof="0" dirty="0">
                <a:ln>
                  <a:noFill/>
                </a:ln>
                <a:solidFill>
                  <a:prstClr val="black"/>
                </a:solidFill>
                <a:effectLst/>
                <a:uLnTx/>
                <a:uFillTx/>
                <a:latin typeface="Arial"/>
                <a:ea typeface="微軟正黑體"/>
                <a:cs typeface="+mn-cs"/>
              </a:rPr>
              <a:t> / identified-organization</a:t>
            </a:r>
            <a:br>
              <a:rPr kumimoji="0" lang="en-US" altLang="zh-TW" sz="1800" b="0" i="0" u="none" strike="noStrike" kern="0" cap="none" spc="0" normalizeH="0" baseline="0" noProof="0" dirty="0">
                <a:ln>
                  <a:noFill/>
                </a:ln>
                <a:solidFill>
                  <a:prstClr val="black"/>
                </a:solidFill>
                <a:effectLst/>
                <a:uLnTx/>
                <a:uFillTx/>
                <a:latin typeface="Arial"/>
                <a:ea typeface="微軟正黑體"/>
                <a:cs typeface="+mn-cs"/>
              </a:rPr>
            </a:br>
            <a:r>
              <a:rPr kumimoji="0" lang="en-US" altLang="zh-TW" sz="1800" b="0" i="0" u="none" strike="noStrike" kern="0" cap="none" spc="0" normalizeH="0" baseline="0" noProof="0" dirty="0">
                <a:ln>
                  <a:noFill/>
                </a:ln>
                <a:solidFill>
                  <a:prstClr val="black"/>
                </a:solidFill>
                <a:effectLst/>
                <a:uLnTx/>
                <a:uFillTx/>
                <a:latin typeface="Arial"/>
                <a:ea typeface="微軟正黑體"/>
                <a:cs typeface="+mn-cs"/>
              </a:rPr>
              <a:t>/ </a:t>
            </a:r>
            <a:r>
              <a:rPr kumimoji="0" lang="en-US" altLang="zh-TW" sz="1800" b="0" i="0" u="none" strike="noStrike" kern="0" cap="none" spc="0" normalizeH="0" baseline="0" noProof="0" dirty="0" err="1">
                <a:ln>
                  <a:noFill/>
                </a:ln>
                <a:solidFill>
                  <a:prstClr val="black"/>
                </a:solidFill>
                <a:effectLst/>
                <a:uLnTx/>
                <a:uFillTx/>
                <a:latin typeface="Arial"/>
                <a:ea typeface="微軟正黑體"/>
                <a:cs typeface="+mn-cs"/>
              </a:rPr>
              <a:t>etsi</a:t>
            </a:r>
            <a:r>
              <a:rPr kumimoji="0" lang="en-US" altLang="zh-TW" sz="1800" b="0" i="0" u="none" strike="noStrike" kern="0" cap="none" spc="0" normalizeH="0" baseline="0" noProof="0" dirty="0">
                <a:ln>
                  <a:noFill/>
                </a:ln>
                <a:solidFill>
                  <a:prstClr val="black"/>
                </a:solidFill>
                <a:effectLst/>
                <a:uLnTx/>
                <a:uFillTx/>
                <a:latin typeface="Arial"/>
                <a:ea typeface="微軟正黑體"/>
                <a:cs typeface="+mn-cs"/>
              </a:rPr>
              <a:t> / </a:t>
            </a:r>
            <a:r>
              <a:rPr kumimoji="0" lang="en-US" altLang="zh-TW" sz="1800" b="0" i="0" u="none" strike="noStrike" kern="0" cap="none" spc="0" normalizeH="0" baseline="0" noProof="0" dirty="0" err="1">
                <a:ln>
                  <a:noFill/>
                </a:ln>
                <a:solidFill>
                  <a:prstClr val="black"/>
                </a:solidFill>
                <a:effectLst/>
                <a:uLnTx/>
                <a:uFillTx/>
                <a:latin typeface="Arial"/>
                <a:ea typeface="微軟正黑體"/>
                <a:cs typeface="+mn-cs"/>
              </a:rPr>
              <a:t>mobileDomain</a:t>
            </a:r>
            <a:endParaRPr kumimoji="0" lang="en-US" altLang="zh-TW" sz="1800" b="0" i="0" u="none" strike="noStrike" kern="0" cap="none" spc="0" normalizeH="0" baseline="0" noProof="0" dirty="0">
              <a:ln>
                <a:noFill/>
              </a:ln>
              <a:solidFill>
                <a:prstClr val="black"/>
              </a:solidFill>
              <a:effectLst/>
              <a:uLnTx/>
              <a:uFillTx/>
              <a:latin typeface="Arial"/>
              <a:ea typeface="微軟正黑體"/>
              <a:cs typeface="+mn-cs"/>
            </a:endParaRPr>
          </a:p>
          <a:p>
            <a:pPr marL="691200" marR="0" lvl="2" algn="l" defTabSz="914400" rtl="0" eaLnBrk="1" fontAlgn="auto" latinLnBrk="0" hangingPunct="1">
              <a:spcBef>
                <a:spcPts val="600"/>
              </a:spcBef>
              <a:spcAft>
                <a:spcPts val="0"/>
              </a:spcAft>
              <a:buClr>
                <a:prstClr val="black"/>
              </a:buClr>
              <a:buSzPts val="1600"/>
              <a:buFont typeface="Arial" panose="020B0604020202020204" pitchFamily="34" charset="0"/>
              <a:buNone/>
              <a:tabLst/>
              <a:defRPr/>
            </a:pPr>
            <a:r>
              <a:rPr kumimoji="0" lang="en-US" altLang="zh-TW" sz="1600" b="0" i="0" u="none" strike="noStrike" kern="0" cap="none" spc="0" normalizeH="0" baseline="0" noProof="0" dirty="0">
                <a:ln>
                  <a:noFill/>
                </a:ln>
                <a:solidFill>
                  <a:prstClr val="black"/>
                </a:solidFill>
                <a:effectLst/>
                <a:uLnTx/>
                <a:uFillTx/>
                <a:latin typeface="Arial"/>
                <a:ea typeface="微軟正黑體"/>
                <a:cs typeface="+mn-cs"/>
              </a:rPr>
              <a:t>/ eps-Access</a:t>
            </a:r>
            <a:endParaRPr kumimoji="0" lang="en-US" altLang="zh-TW" sz="1800" b="0" i="0" u="none" strike="noStrike" kern="0" cap="none" spc="0" normalizeH="0" baseline="0" noProof="0" dirty="0">
              <a:ln>
                <a:noFill/>
              </a:ln>
              <a:solidFill>
                <a:prstClr val="black"/>
              </a:solidFill>
              <a:effectLst/>
              <a:uLnTx/>
              <a:uFillTx/>
              <a:latin typeface="Arial"/>
              <a:ea typeface="微軟正黑體"/>
              <a:cs typeface="+mn-cs"/>
            </a:endParaRPr>
          </a:p>
          <a:p>
            <a:pPr marL="691200" marR="0" lvl="2" algn="l" defTabSz="914400" rtl="0" eaLnBrk="1" fontAlgn="auto" latinLnBrk="0" hangingPunct="1">
              <a:spcBef>
                <a:spcPts val="600"/>
              </a:spcBef>
              <a:spcAft>
                <a:spcPts val="0"/>
              </a:spcAft>
              <a:buClr>
                <a:prstClr val="black"/>
              </a:buClr>
              <a:buSzPts val="1600"/>
              <a:buFont typeface="Arial" panose="020B0604020202020204" pitchFamily="34" charset="0"/>
              <a:buNone/>
              <a:tabLst/>
              <a:defRPr/>
            </a:pPr>
            <a:r>
              <a:rPr kumimoji="0" lang="en-US" altLang="zh-TW" sz="1600" b="0" i="0" u="none" strike="noStrike" kern="0" cap="none" spc="0" normalizeH="0" baseline="0" noProof="0" dirty="0">
                <a:ln>
                  <a:noFill/>
                </a:ln>
                <a:solidFill>
                  <a:prstClr val="black"/>
                </a:solidFill>
                <a:effectLst/>
                <a:uLnTx/>
                <a:uFillTx/>
                <a:latin typeface="Arial"/>
                <a:ea typeface="微軟正黑體"/>
                <a:cs typeface="+mn-cs"/>
              </a:rPr>
              <a:t>/ </a:t>
            </a:r>
            <a:r>
              <a:rPr kumimoji="0" lang="en-US" altLang="zh-TW" sz="1600" b="0" i="0" u="none" strike="noStrike" kern="0" cap="none" spc="0" normalizeH="0" baseline="0" noProof="0" dirty="0" err="1">
                <a:ln>
                  <a:noFill/>
                </a:ln>
                <a:solidFill>
                  <a:prstClr val="black"/>
                </a:solidFill>
                <a:effectLst/>
                <a:uLnTx/>
                <a:uFillTx/>
                <a:latin typeface="Arial"/>
                <a:ea typeface="微軟正黑體"/>
                <a:cs typeface="+mn-cs"/>
              </a:rPr>
              <a:t>ngran</a:t>
            </a:r>
            <a:r>
              <a:rPr kumimoji="0" lang="en-US" altLang="zh-TW" sz="1600" b="0" i="0" u="none" strike="noStrike" kern="0" cap="none" spc="0" normalizeH="0" baseline="0" noProof="0" dirty="0">
                <a:ln>
                  <a:noFill/>
                </a:ln>
                <a:solidFill>
                  <a:prstClr val="black"/>
                </a:solidFill>
                <a:effectLst/>
                <a:uLnTx/>
                <a:uFillTx/>
                <a:latin typeface="Arial"/>
                <a:ea typeface="微軟正黑體"/>
                <a:cs typeface="+mn-cs"/>
              </a:rPr>
              <a:t>-access</a:t>
            </a:r>
            <a:endParaRPr kumimoji="0" lang="en-US" altLang="zh-TW" sz="1800" b="0" i="0" u="none" strike="noStrike" kern="0" cap="none" spc="0" normalizeH="0" baseline="0" noProof="0" dirty="0">
              <a:ln>
                <a:noFill/>
              </a:ln>
              <a:solidFill>
                <a:prstClr val="black"/>
              </a:solidFill>
              <a:effectLst/>
              <a:uLnTx/>
              <a:uFillTx/>
              <a:latin typeface="Arial"/>
              <a:ea typeface="微軟正黑體"/>
              <a:cs typeface="+mn-cs"/>
            </a:endParaRPr>
          </a:p>
        </p:txBody>
      </p:sp>
    </p:spTree>
    <p:extLst>
      <p:ext uri="{BB962C8B-B14F-4D97-AF65-F5344CB8AC3E}">
        <p14:creationId xmlns:p14="http://schemas.microsoft.com/office/powerpoint/2010/main" val="394964607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D4ADA1-9CA8-3097-D013-D12371C85CE4}"/>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E29FD93D-39EF-744B-C528-75BAD48F3277}"/>
              </a:ext>
            </a:extLst>
          </p:cNvPr>
          <p:cNvSpPr>
            <a:spLocks noGrp="1"/>
          </p:cNvSpPr>
          <p:nvPr>
            <p:ph type="title"/>
          </p:nvPr>
        </p:nvSpPr>
        <p:spPr/>
        <p:txBody>
          <a:bodyPr/>
          <a:lstStyle/>
          <a:p>
            <a:r>
              <a:rPr lang="en-US" altLang="zh-TW" dirty="0"/>
              <a:t>3GPP Release Timetable</a:t>
            </a:r>
            <a:endParaRPr lang="zh-TW" altLang="en-US" dirty="0"/>
          </a:p>
        </p:txBody>
      </p:sp>
      <p:sp>
        <p:nvSpPr>
          <p:cNvPr id="3" name="投影片編號版面配置區 2">
            <a:extLst>
              <a:ext uri="{FF2B5EF4-FFF2-40B4-BE49-F238E27FC236}">
                <a16:creationId xmlns:a16="http://schemas.microsoft.com/office/drawing/2014/main" id="{25FE48E9-8C19-3C80-8154-931FB7762C78}"/>
              </a:ext>
            </a:extLst>
          </p:cNvPr>
          <p:cNvSpPr>
            <a:spLocks noGrp="1"/>
          </p:cNvSpPr>
          <p:nvPr>
            <p:ph type="sldNum" sz="quarter" idx="12"/>
          </p:nvPr>
        </p:nvSpPr>
        <p:spPr/>
        <p:txBody>
          <a:bodyPr/>
          <a:lstStyle/>
          <a:p>
            <a:fld id="{EC42CC9F-AC0C-475C-86EC-8BEEEDCDB379}" type="slidenum">
              <a:rPr lang="zh-TW" altLang="en-US" smtClean="0"/>
              <a:t>49</a:t>
            </a:fld>
            <a:endParaRPr lang="zh-TW" altLang="en-US"/>
          </a:p>
        </p:txBody>
      </p:sp>
      <p:pic>
        <p:nvPicPr>
          <p:cNvPr id="4" name="圖片 3">
            <a:extLst>
              <a:ext uri="{FF2B5EF4-FFF2-40B4-BE49-F238E27FC236}">
                <a16:creationId xmlns:a16="http://schemas.microsoft.com/office/drawing/2014/main" id="{50398B89-9DAF-5BA5-0CE8-BEFFC95412EE}"/>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34112" y="1800000"/>
            <a:ext cx="11123777" cy="4320000"/>
          </a:xfrm>
          <a:prstGeom prst="rect">
            <a:avLst/>
          </a:prstGeom>
        </p:spPr>
      </p:pic>
    </p:spTree>
    <p:extLst>
      <p:ext uri="{BB962C8B-B14F-4D97-AF65-F5344CB8AC3E}">
        <p14:creationId xmlns:p14="http://schemas.microsoft.com/office/powerpoint/2010/main" val="14172352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0626AE3-C80F-FDCC-1A60-CF93667CEA85}"/>
              </a:ext>
            </a:extLst>
          </p:cNvPr>
          <p:cNvSpPr>
            <a:spLocks noGrp="1"/>
          </p:cNvSpPr>
          <p:nvPr>
            <p:ph type="title"/>
          </p:nvPr>
        </p:nvSpPr>
        <p:spPr/>
        <p:txBody>
          <a:bodyPr/>
          <a:lstStyle/>
          <a:p>
            <a:r>
              <a:rPr lang="en-US" altLang="zh-TW" dirty="0"/>
              <a:t>Introduction to Cellular/Mobile Networks</a:t>
            </a:r>
            <a:br>
              <a:rPr lang="en-US" altLang="zh-TW" dirty="0"/>
            </a:br>
            <a:r>
              <a:rPr lang="en-US" altLang="zh-TW" dirty="0"/>
              <a:t>-- Mobile Phone Generations (3)</a:t>
            </a:r>
            <a:endParaRPr lang="zh-TW" altLang="en-US" dirty="0"/>
          </a:p>
        </p:txBody>
      </p:sp>
      <p:sp>
        <p:nvSpPr>
          <p:cNvPr id="3" name="投影片編號版面配置區 2">
            <a:extLst>
              <a:ext uri="{FF2B5EF4-FFF2-40B4-BE49-F238E27FC236}">
                <a16:creationId xmlns:a16="http://schemas.microsoft.com/office/drawing/2014/main" id="{DED6AAFE-4B8B-5B2B-76AF-8C40D9F0ADEF}"/>
              </a:ext>
            </a:extLst>
          </p:cNvPr>
          <p:cNvSpPr>
            <a:spLocks noGrp="1"/>
          </p:cNvSpPr>
          <p:nvPr>
            <p:ph type="sldNum" sz="quarter" idx="12"/>
          </p:nvPr>
        </p:nvSpPr>
        <p:spPr/>
        <p:txBody>
          <a:bodyPr/>
          <a:lstStyle/>
          <a:p>
            <a:fld id="{EC42CC9F-AC0C-475C-86EC-8BEEEDCDB379}" type="slidenum">
              <a:rPr lang="zh-TW" altLang="en-US" smtClean="0"/>
              <a:t>5</a:t>
            </a:fld>
            <a:endParaRPr lang="zh-TW" altLang="en-US"/>
          </a:p>
        </p:txBody>
      </p:sp>
      <p:graphicFrame>
        <p:nvGraphicFramePr>
          <p:cNvPr id="4" name="表格 3">
            <a:extLst>
              <a:ext uri="{FF2B5EF4-FFF2-40B4-BE49-F238E27FC236}">
                <a16:creationId xmlns:a16="http://schemas.microsoft.com/office/drawing/2014/main" id="{8CA38251-9CEB-D3F1-E2BC-3671B7484034}"/>
              </a:ext>
            </a:extLst>
          </p:cNvPr>
          <p:cNvGraphicFramePr>
            <a:graphicFrameLocks noGrp="1"/>
          </p:cNvGraphicFramePr>
          <p:nvPr>
            <p:extLst>
              <p:ext uri="{D42A27DB-BD31-4B8C-83A1-F6EECF244321}">
                <p14:modId xmlns:p14="http://schemas.microsoft.com/office/powerpoint/2010/main" val="80675673"/>
              </p:ext>
            </p:extLst>
          </p:nvPr>
        </p:nvGraphicFramePr>
        <p:xfrm>
          <a:off x="720725" y="1800225"/>
          <a:ext cx="10620000" cy="1889760"/>
        </p:xfrm>
        <a:graphic>
          <a:graphicData uri="http://schemas.openxmlformats.org/drawingml/2006/table">
            <a:tbl>
              <a:tblPr>
                <a:noFill/>
              </a:tblPr>
              <a:tblGrid>
                <a:gridCol w="2700000">
                  <a:extLst>
                    <a:ext uri="{9D8B030D-6E8A-4147-A177-3AD203B41FA5}">
                      <a16:colId xmlns:a16="http://schemas.microsoft.com/office/drawing/2014/main" val="593363094"/>
                    </a:ext>
                  </a:extLst>
                </a:gridCol>
                <a:gridCol w="2160000">
                  <a:extLst>
                    <a:ext uri="{9D8B030D-6E8A-4147-A177-3AD203B41FA5}">
                      <a16:colId xmlns:a16="http://schemas.microsoft.com/office/drawing/2014/main" val="2958592153"/>
                    </a:ext>
                  </a:extLst>
                </a:gridCol>
                <a:gridCol w="5760000">
                  <a:extLst>
                    <a:ext uri="{9D8B030D-6E8A-4147-A177-3AD203B41FA5}">
                      <a16:colId xmlns:a16="http://schemas.microsoft.com/office/drawing/2014/main" val="24878110"/>
                    </a:ext>
                  </a:extLst>
                </a:gridCol>
              </a:tblGrid>
              <a:tr h="350520">
                <a:tc rowSpan="2">
                  <a:txBody>
                    <a:bodyPr/>
                    <a:lstStyle/>
                    <a:p>
                      <a:pPr marL="0" marR="0" lvl="0" indent="0" algn="r"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4G (2009)</a:t>
                      </a:r>
                    </a:p>
                    <a:p>
                      <a:pPr marL="0" marR="0" lvl="0" indent="0" algn="r"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IMT Advanced (2013)</a:t>
                      </a:r>
                      <a:endParaRPr sz="2000" b="0" i="0" u="none" strike="noStrike" kern="0" cap="none" baseline="0" dirty="0">
                        <a:solidFill>
                          <a:srgbClr val="000000"/>
                        </a:solidFill>
                        <a:latin typeface="+mn-lt"/>
                        <a:ea typeface="+mn-ea"/>
                        <a:cs typeface="PMingLiu"/>
                        <a:sym typeface="PMingLiu"/>
                      </a:endParaRPr>
                    </a:p>
                  </a:txBody>
                  <a:tcPr marL="45720" marR="4572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3GPP family</a:t>
                      </a:r>
                    </a:p>
                  </a:txBody>
                  <a:tcPr marL="45720" marR="45720" anchor="ctr">
                    <a:lnL w="12700" cap="flat" cmpd="sng">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LTE Advanced (E-UTRA), </a:t>
                      </a:r>
                    </a:p>
                    <a:p>
                      <a:pPr marL="0" marR="0" lvl="0" indent="0" algn="l"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LTE Advanced Pro (4.5G/4.9G)</a:t>
                      </a:r>
                      <a:endParaRPr sz="2000" b="0" i="0" u="none" strike="noStrike" kern="0" cap="none" baseline="0" dirty="0">
                        <a:solidFill>
                          <a:srgbClr val="000000"/>
                        </a:solidFill>
                        <a:latin typeface="+mn-lt"/>
                        <a:ea typeface="+mn-ea"/>
                        <a:cs typeface="PMingLiu"/>
                        <a:sym typeface="PMingLiu"/>
                      </a:endParaRPr>
                    </a:p>
                  </a:txBody>
                  <a:tcPr marL="45720" marR="45720" anchor="ctr">
                    <a:lnL w="12700" cap="flat" cmpd="sng" algn="ctr">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extLst>
                  <a:ext uri="{0D108BD9-81ED-4DB2-BD59-A6C34878D82A}">
                    <a16:rowId xmlns:a16="http://schemas.microsoft.com/office/drawing/2014/main" val="3227308587"/>
                  </a:ext>
                </a:extLst>
              </a:tr>
              <a:tr h="350520">
                <a:tc vMerge="1">
                  <a:txBody>
                    <a:bodyPr/>
                    <a:lstStyle/>
                    <a:p>
                      <a:endParaRPr lang="zh-TW" altLang="en-US"/>
                    </a:p>
                  </a:txBody>
                  <a:tcPr/>
                </a:tc>
                <a:tc>
                  <a:txBody>
                    <a:bodyPr/>
                    <a:lstStyle/>
                    <a:p>
                      <a:pPr marL="0" marR="0" lvl="0" indent="0" algn="r"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IEEE family</a:t>
                      </a:r>
                      <a:endParaRPr sz="2000" b="0" i="0" u="none" strike="noStrike" kern="0" cap="none" baseline="0" dirty="0">
                        <a:solidFill>
                          <a:srgbClr val="000000"/>
                        </a:solidFill>
                        <a:latin typeface="+mn-lt"/>
                        <a:ea typeface="+mn-ea"/>
                        <a:cs typeface="PMingLiu"/>
                        <a:sym typeface="PMingLiu"/>
                      </a:endParaRPr>
                    </a:p>
                  </a:txBody>
                  <a:tcPr marL="45720" marR="4572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WiMAX (IEEE 802.16m) (</a:t>
                      </a:r>
                      <a:r>
                        <a:rPr lang="en-US" sz="2000" b="0" i="0" u="none" strike="noStrike" kern="0" cap="none" baseline="0" dirty="0" err="1">
                          <a:solidFill>
                            <a:srgbClr val="000000"/>
                          </a:solidFill>
                          <a:latin typeface="+mn-lt"/>
                          <a:ea typeface="+mn-ea"/>
                          <a:cs typeface="PMingLiu"/>
                          <a:sym typeface="PMingLiu"/>
                        </a:rPr>
                        <a:t>WiMax</a:t>
                      </a:r>
                      <a:r>
                        <a:rPr lang="en-US" sz="2000" b="0" i="0" u="none" strike="noStrike" kern="0" cap="none" baseline="0" dirty="0">
                          <a:solidFill>
                            <a:srgbClr val="000000"/>
                          </a:solidFill>
                          <a:latin typeface="+mn-lt"/>
                          <a:ea typeface="+mn-ea"/>
                          <a:cs typeface="PMingLiu"/>
                          <a:sym typeface="PMingLiu"/>
                        </a:rPr>
                        <a:t> 2.1, WiBro)</a:t>
                      </a:r>
                      <a:endParaRPr sz="2000" b="0" i="0" u="none" strike="noStrike" kern="0" cap="none" baseline="0" dirty="0">
                        <a:solidFill>
                          <a:srgbClr val="000000"/>
                        </a:solidFill>
                        <a:latin typeface="+mn-lt"/>
                        <a:ea typeface="+mn-ea"/>
                        <a:cs typeface="PMingLiu"/>
                        <a:sym typeface="PMingLiu"/>
                      </a:endParaRPr>
                    </a:p>
                  </a:txBody>
                  <a:tcPr marL="45720" marR="4572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extLst>
                  <a:ext uri="{0D108BD9-81ED-4DB2-BD59-A6C34878D82A}">
                    <a16:rowId xmlns:a16="http://schemas.microsoft.com/office/drawing/2014/main" val="1677635942"/>
                  </a:ext>
                </a:extLst>
              </a:tr>
              <a:tr h="350520">
                <a:tc rowSpan="2">
                  <a:txBody>
                    <a:bodyPr/>
                    <a:lstStyle/>
                    <a:p>
                      <a:pPr marL="0" marR="0" lvl="0" indent="0" algn="r"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5G (2018)</a:t>
                      </a:r>
                    </a:p>
                    <a:p>
                      <a:pPr marL="0" marR="0" lvl="0" indent="0" algn="r"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IMT-2020 (2021)</a:t>
                      </a:r>
                    </a:p>
                  </a:txBody>
                  <a:tcPr marL="45720" marR="4572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TW" sz="2000" b="0" i="0" u="none" strike="noStrike" kern="0" cap="none" baseline="0" dirty="0">
                          <a:solidFill>
                            <a:srgbClr val="000000"/>
                          </a:solidFill>
                          <a:latin typeface="+mn-lt"/>
                          <a:ea typeface="+mn-ea"/>
                          <a:cs typeface="PMingLiu"/>
                          <a:sym typeface="PMingLiu"/>
                        </a:rPr>
                        <a:t>3GPP family</a:t>
                      </a:r>
                    </a:p>
                  </a:txBody>
                  <a:tcPr marL="45720" marR="45720" anchor="ctr">
                    <a:lnL w="12700" cap="flat" cmpd="sng">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5G NR, 5G-Advanced, NR-</a:t>
                      </a:r>
                      <a:r>
                        <a:rPr lang="en-US" sz="2000" b="0" i="0" u="none" strike="noStrike" kern="0" cap="none" baseline="0" dirty="0" err="1">
                          <a:solidFill>
                            <a:srgbClr val="000000"/>
                          </a:solidFill>
                          <a:latin typeface="+mn-lt"/>
                          <a:ea typeface="+mn-ea"/>
                          <a:cs typeface="PMingLiu"/>
                          <a:sym typeface="PMingLiu"/>
                        </a:rPr>
                        <a:t>IIoT</a:t>
                      </a:r>
                      <a:r>
                        <a:rPr lang="en-US" sz="2000" b="0" i="0" u="none" strike="noStrike" kern="0" cap="none" baseline="0" dirty="0">
                          <a:solidFill>
                            <a:srgbClr val="000000"/>
                          </a:solidFill>
                          <a:latin typeface="+mn-lt"/>
                          <a:ea typeface="+mn-ea"/>
                          <a:cs typeface="PMingLiu"/>
                          <a:sym typeface="PMingLiu"/>
                        </a:rPr>
                        <a:t>, LTE-M, NB-IoT</a:t>
                      </a:r>
                      <a:endParaRPr sz="2000" b="0" i="0" u="none" strike="noStrike" kern="0" cap="none" baseline="0" dirty="0">
                        <a:solidFill>
                          <a:srgbClr val="000000"/>
                        </a:solidFill>
                        <a:latin typeface="+mn-lt"/>
                        <a:ea typeface="+mn-ea"/>
                        <a:cs typeface="PMingLiu"/>
                        <a:sym typeface="PMingLiu"/>
                      </a:endParaRPr>
                    </a:p>
                  </a:txBody>
                  <a:tcPr marL="45720" marR="45720" anchor="ctr">
                    <a:lnL w="12700" cap="flat" cmpd="sng" algn="ctr">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extLst>
                  <a:ext uri="{0D108BD9-81ED-4DB2-BD59-A6C34878D82A}">
                    <a16:rowId xmlns:a16="http://schemas.microsoft.com/office/drawing/2014/main" val="2232508357"/>
                  </a:ext>
                </a:extLst>
              </a:tr>
              <a:tr h="350520">
                <a:tc vMerge="1">
                  <a:txBody>
                    <a:bodyPr/>
                    <a:lstStyle/>
                    <a:p>
                      <a:endParaRPr lang="zh-TW" altLang="en-US"/>
                    </a:p>
                  </a:txBody>
                  <a:tcPr/>
                </a:tc>
                <a:tc>
                  <a:txBody>
                    <a:bodyPr/>
                    <a:lstStyle/>
                    <a:p>
                      <a:pPr marL="0" marR="0" lvl="0" indent="0" algn="r"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Other</a:t>
                      </a:r>
                      <a:endParaRPr sz="2000" b="0" i="0" u="none" strike="noStrike" kern="0" cap="none" baseline="0" dirty="0">
                        <a:solidFill>
                          <a:srgbClr val="000000"/>
                        </a:solidFill>
                        <a:latin typeface="+mn-lt"/>
                        <a:ea typeface="+mn-ea"/>
                        <a:cs typeface="PMingLiu"/>
                        <a:sym typeface="PMingLiu"/>
                      </a:endParaRPr>
                    </a:p>
                  </a:txBody>
                  <a:tcPr marL="45720" marR="4572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0" i="0" u="none" strike="noStrike" kern="0" cap="none" baseline="0" dirty="0">
                          <a:solidFill>
                            <a:srgbClr val="000000"/>
                          </a:solidFill>
                          <a:latin typeface="+mn-lt"/>
                          <a:ea typeface="+mn-ea"/>
                          <a:cs typeface="PMingLiu"/>
                          <a:sym typeface="PMingLiu"/>
                        </a:rPr>
                        <a:t>DECT-5G</a:t>
                      </a:r>
                      <a:endParaRPr sz="2000" b="0" i="0" u="none" strike="noStrike" kern="0" cap="none" baseline="0" dirty="0">
                        <a:solidFill>
                          <a:srgbClr val="000000"/>
                        </a:solidFill>
                        <a:latin typeface="+mn-lt"/>
                        <a:ea typeface="+mn-ea"/>
                        <a:cs typeface="PMingLiu"/>
                        <a:sym typeface="PMingLiu"/>
                      </a:endParaRPr>
                    </a:p>
                  </a:txBody>
                  <a:tcPr marL="45720" marR="4572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extLst>
                  <a:ext uri="{0D108BD9-81ED-4DB2-BD59-A6C34878D82A}">
                    <a16:rowId xmlns:a16="http://schemas.microsoft.com/office/drawing/2014/main" val="1738225388"/>
                  </a:ext>
                </a:extLst>
              </a:tr>
            </a:tbl>
          </a:graphicData>
        </a:graphic>
      </p:graphicFrame>
      <p:sp>
        <p:nvSpPr>
          <p:cNvPr id="5" name="文字方塊 4">
            <a:extLst>
              <a:ext uri="{FF2B5EF4-FFF2-40B4-BE49-F238E27FC236}">
                <a16:creationId xmlns:a16="http://schemas.microsoft.com/office/drawing/2014/main" id="{678EA39D-B1CA-ECD7-A88D-C1318B08F5F8}"/>
              </a:ext>
            </a:extLst>
          </p:cNvPr>
          <p:cNvSpPr txBox="1"/>
          <p:nvPr/>
        </p:nvSpPr>
        <p:spPr>
          <a:xfrm>
            <a:off x="3092614" y="6120000"/>
            <a:ext cx="600677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zh-TW" sz="1800" b="0" i="0" u="none" strike="noStrike" kern="0" cap="none" spc="0" normalizeH="0" noProof="0" dirty="0">
                <a:ln>
                  <a:noFill/>
                </a:ln>
                <a:solidFill>
                  <a:prstClr val="black"/>
                </a:solidFill>
                <a:effectLst/>
                <a:uLnTx/>
                <a:uFillTx/>
                <a:cs typeface="Calibri"/>
                <a:sym typeface="Calibri"/>
              </a:rPr>
              <a:t>Source: </a:t>
            </a:r>
            <a:r>
              <a:rPr kumimoji="0" lang="en-US" altLang="zh-TW" sz="1800" b="0" i="0" u="none" strike="noStrike" kern="0" cap="none" spc="0" normalizeH="0" noProof="0" dirty="0" err="1">
                <a:ln>
                  <a:noFill/>
                </a:ln>
                <a:solidFill>
                  <a:prstClr val="black"/>
                </a:solidFill>
                <a:effectLst/>
                <a:uLnTx/>
                <a:uFillTx/>
                <a:cs typeface="Calibri"/>
                <a:sym typeface="Calibri"/>
                <a:hlinkClick r:id="rId3"/>
              </a:rPr>
              <a:t>Template:Cellular</a:t>
            </a:r>
            <a:r>
              <a:rPr kumimoji="0" lang="en-US" altLang="zh-TW" sz="1800" b="0" i="0" u="none" strike="noStrike" kern="0" cap="none" spc="0" normalizeH="0" noProof="0" dirty="0">
                <a:ln>
                  <a:noFill/>
                </a:ln>
                <a:solidFill>
                  <a:prstClr val="black"/>
                </a:solidFill>
                <a:effectLst/>
                <a:uLnTx/>
                <a:uFillTx/>
                <a:cs typeface="Calibri"/>
                <a:sym typeface="Calibri"/>
                <a:hlinkClick r:id="rId3"/>
              </a:rPr>
              <a:t> network standards - Wikipedia</a:t>
            </a:r>
            <a:endParaRPr kumimoji="0" lang="fr-FR" altLang="zh-TW" sz="1800" b="0" i="0" u="none" strike="noStrike" kern="0" cap="none" spc="0" normalizeH="0" noProof="0" dirty="0">
              <a:ln>
                <a:noFill/>
              </a:ln>
              <a:solidFill>
                <a:prstClr val="black"/>
              </a:solidFill>
              <a:effectLst/>
              <a:uLnTx/>
              <a:uFillTx/>
              <a:cs typeface="+mn-cs"/>
            </a:endParaRPr>
          </a:p>
        </p:txBody>
      </p:sp>
      <p:pic>
        <p:nvPicPr>
          <p:cNvPr id="6" name="圖片 5">
            <a:hlinkClick r:id="rId4"/>
            <a:extLst>
              <a:ext uri="{FF2B5EF4-FFF2-40B4-BE49-F238E27FC236}">
                <a16:creationId xmlns:a16="http://schemas.microsoft.com/office/drawing/2014/main" id="{F3EFA864-43EF-BE63-AC38-3C791B3D2E0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438400" y="3960000"/>
            <a:ext cx="7315200" cy="2148840"/>
          </a:xfrm>
          <a:prstGeom prst="rect">
            <a:avLst/>
          </a:prstGeom>
        </p:spPr>
      </p:pic>
    </p:spTree>
    <p:extLst>
      <p:ext uri="{BB962C8B-B14F-4D97-AF65-F5344CB8AC3E}">
        <p14:creationId xmlns:p14="http://schemas.microsoft.com/office/powerpoint/2010/main" val="266077151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3AF1CC-30A8-B209-0C7A-FC26D43C59A9}"/>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ED4B2CCD-2355-9074-F79A-7CAB3FC10F98}"/>
              </a:ext>
            </a:extLst>
          </p:cNvPr>
          <p:cNvSpPr>
            <a:spLocks noGrp="1"/>
          </p:cNvSpPr>
          <p:nvPr>
            <p:ph type="title"/>
          </p:nvPr>
        </p:nvSpPr>
        <p:spPr/>
        <p:txBody>
          <a:bodyPr/>
          <a:lstStyle/>
          <a:p>
            <a:r>
              <a:rPr lang="en-US" altLang="zh-TW" dirty="0"/>
              <a:t>3GPP Release Timetable (R18)</a:t>
            </a:r>
            <a:endParaRPr lang="zh-TW" altLang="en-US" dirty="0"/>
          </a:p>
        </p:txBody>
      </p:sp>
      <p:sp>
        <p:nvSpPr>
          <p:cNvPr id="3" name="投影片編號版面配置區 2">
            <a:extLst>
              <a:ext uri="{FF2B5EF4-FFF2-40B4-BE49-F238E27FC236}">
                <a16:creationId xmlns:a16="http://schemas.microsoft.com/office/drawing/2014/main" id="{CAA9EB8D-9216-FB57-2959-A4254CA8C9C5}"/>
              </a:ext>
            </a:extLst>
          </p:cNvPr>
          <p:cNvSpPr>
            <a:spLocks noGrp="1"/>
          </p:cNvSpPr>
          <p:nvPr>
            <p:ph type="sldNum" sz="quarter" idx="12"/>
          </p:nvPr>
        </p:nvSpPr>
        <p:spPr/>
        <p:txBody>
          <a:bodyPr/>
          <a:lstStyle/>
          <a:p>
            <a:fld id="{EC42CC9F-AC0C-475C-86EC-8BEEEDCDB379}" type="slidenum">
              <a:rPr lang="zh-TW" altLang="en-US" smtClean="0"/>
              <a:t>50</a:t>
            </a:fld>
            <a:endParaRPr lang="zh-TW" altLang="en-US"/>
          </a:p>
        </p:txBody>
      </p:sp>
      <p:pic>
        <p:nvPicPr>
          <p:cNvPr id="4" name="圖片 3">
            <a:extLst>
              <a:ext uri="{FF2B5EF4-FFF2-40B4-BE49-F238E27FC236}">
                <a16:creationId xmlns:a16="http://schemas.microsoft.com/office/drawing/2014/main" id="{F0CA50CE-922C-B8A1-9B3D-276F8DDC4D6F}"/>
              </a:ext>
            </a:extLst>
          </p:cNvPr>
          <p:cNvPicPr>
            <a:picLocks noChangeAspect="1"/>
          </p:cNvPicPr>
          <p:nvPr/>
        </p:nvPicPr>
        <p:blipFill>
          <a:blip r:embed="rId3"/>
          <a:stretch>
            <a:fillRect/>
          </a:stretch>
        </p:blipFill>
        <p:spPr>
          <a:xfrm>
            <a:off x="2185137" y="1800000"/>
            <a:ext cx="7821727" cy="4320000"/>
          </a:xfrm>
          <a:prstGeom prst="rect">
            <a:avLst/>
          </a:prstGeom>
        </p:spPr>
      </p:pic>
      <p:sp>
        <p:nvSpPr>
          <p:cNvPr id="5" name="文字方塊 4">
            <a:extLst>
              <a:ext uri="{FF2B5EF4-FFF2-40B4-BE49-F238E27FC236}">
                <a16:creationId xmlns:a16="http://schemas.microsoft.com/office/drawing/2014/main" id="{C108E92F-4687-3079-DD68-B17C64A62BF0}"/>
              </a:ext>
            </a:extLst>
          </p:cNvPr>
          <p:cNvSpPr txBox="1"/>
          <p:nvPr/>
        </p:nvSpPr>
        <p:spPr>
          <a:xfrm>
            <a:off x="4990569" y="6120000"/>
            <a:ext cx="2210862" cy="369332"/>
          </a:xfrm>
          <a:prstGeom prst="rect">
            <a:avLst/>
          </a:prstGeom>
          <a:noFill/>
        </p:spPr>
        <p:txBody>
          <a:bodyPr wrap="none" rtlCol="0">
            <a:spAutoFit/>
          </a:bodyPr>
          <a:lstStyle/>
          <a:p>
            <a:pPr algn="ctr"/>
            <a:r>
              <a:rPr lang="fr-FR" altLang="zh-TW" kern="0" dirty="0"/>
              <a:t>Source: </a:t>
            </a:r>
            <a:r>
              <a:rPr lang="fr-FR" altLang="zh-TW" kern="0" dirty="0">
                <a:hlinkClick r:id="rId4"/>
              </a:rPr>
              <a:t>Release 18</a:t>
            </a:r>
            <a:endParaRPr lang="fr-FR" altLang="zh-TW" kern="0" dirty="0"/>
          </a:p>
        </p:txBody>
      </p:sp>
    </p:spTree>
    <p:extLst>
      <p:ext uri="{BB962C8B-B14F-4D97-AF65-F5344CB8AC3E}">
        <p14:creationId xmlns:p14="http://schemas.microsoft.com/office/powerpoint/2010/main" val="91120001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E5632EF-B97C-D045-E70D-1030F57F61C1}"/>
              </a:ext>
            </a:extLst>
          </p:cNvPr>
          <p:cNvSpPr>
            <a:spLocks noGrp="1"/>
          </p:cNvSpPr>
          <p:nvPr>
            <p:ph type="title"/>
          </p:nvPr>
        </p:nvSpPr>
        <p:spPr/>
        <p:txBody>
          <a:bodyPr/>
          <a:lstStyle/>
          <a:p>
            <a:r>
              <a:rPr lang="en-US" altLang="zh-TW" dirty="0"/>
              <a:t>R18 overview</a:t>
            </a:r>
            <a:endParaRPr lang="zh-TW" altLang="en-US" dirty="0"/>
          </a:p>
        </p:txBody>
      </p:sp>
      <p:sp>
        <p:nvSpPr>
          <p:cNvPr id="3" name="投影片編號版面配置區 2">
            <a:extLst>
              <a:ext uri="{FF2B5EF4-FFF2-40B4-BE49-F238E27FC236}">
                <a16:creationId xmlns:a16="http://schemas.microsoft.com/office/drawing/2014/main" id="{E39596CB-CA58-7D95-F904-825D7DB11A3B}"/>
              </a:ext>
            </a:extLst>
          </p:cNvPr>
          <p:cNvSpPr>
            <a:spLocks noGrp="1"/>
          </p:cNvSpPr>
          <p:nvPr>
            <p:ph type="sldNum" sz="quarter" idx="12"/>
          </p:nvPr>
        </p:nvSpPr>
        <p:spPr/>
        <p:txBody>
          <a:bodyPr/>
          <a:lstStyle/>
          <a:p>
            <a:fld id="{EC42CC9F-AC0C-475C-86EC-8BEEEDCDB379}" type="slidenum">
              <a:rPr lang="zh-TW" altLang="en-US" smtClean="0"/>
              <a:t>51</a:t>
            </a:fld>
            <a:endParaRPr lang="zh-TW" altLang="en-US"/>
          </a:p>
        </p:txBody>
      </p:sp>
      <p:pic>
        <p:nvPicPr>
          <p:cNvPr id="4" name="圖片 3">
            <a:extLst>
              <a:ext uri="{FF2B5EF4-FFF2-40B4-BE49-F238E27FC236}">
                <a16:creationId xmlns:a16="http://schemas.microsoft.com/office/drawing/2014/main" id="{424FD1DE-9408-C312-DFB6-0191D3BED66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89296" y="1800000"/>
            <a:ext cx="8013408" cy="4320000"/>
          </a:xfrm>
          <a:prstGeom prst="rect">
            <a:avLst/>
          </a:prstGeom>
        </p:spPr>
      </p:pic>
    </p:spTree>
    <p:extLst>
      <p:ext uri="{BB962C8B-B14F-4D97-AF65-F5344CB8AC3E}">
        <p14:creationId xmlns:p14="http://schemas.microsoft.com/office/powerpoint/2010/main" val="200682791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1A40E3-A43A-2A98-5B67-9A1304949C79}"/>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CBBAF7F8-80AB-5972-F0D3-4F9F83EB568A}"/>
              </a:ext>
            </a:extLst>
          </p:cNvPr>
          <p:cNvSpPr>
            <a:spLocks noGrp="1"/>
          </p:cNvSpPr>
          <p:nvPr>
            <p:ph type="title"/>
          </p:nvPr>
        </p:nvSpPr>
        <p:spPr/>
        <p:txBody>
          <a:bodyPr/>
          <a:lstStyle/>
          <a:p>
            <a:r>
              <a:rPr lang="en-US" altLang="zh-TW" dirty="0"/>
              <a:t>3GPP Release Timetable (R19)</a:t>
            </a:r>
            <a:endParaRPr lang="zh-TW" altLang="en-US" dirty="0"/>
          </a:p>
        </p:txBody>
      </p:sp>
      <p:sp>
        <p:nvSpPr>
          <p:cNvPr id="3" name="投影片編號版面配置區 2">
            <a:extLst>
              <a:ext uri="{FF2B5EF4-FFF2-40B4-BE49-F238E27FC236}">
                <a16:creationId xmlns:a16="http://schemas.microsoft.com/office/drawing/2014/main" id="{1A5B7342-8897-44C4-8A8D-A53EF34023D7}"/>
              </a:ext>
            </a:extLst>
          </p:cNvPr>
          <p:cNvSpPr>
            <a:spLocks noGrp="1"/>
          </p:cNvSpPr>
          <p:nvPr>
            <p:ph type="sldNum" sz="quarter" idx="12"/>
          </p:nvPr>
        </p:nvSpPr>
        <p:spPr/>
        <p:txBody>
          <a:bodyPr/>
          <a:lstStyle/>
          <a:p>
            <a:fld id="{EC42CC9F-AC0C-475C-86EC-8BEEEDCDB379}" type="slidenum">
              <a:rPr lang="zh-TW" altLang="en-US" smtClean="0"/>
              <a:t>52</a:t>
            </a:fld>
            <a:endParaRPr lang="zh-TW" altLang="en-US"/>
          </a:p>
        </p:txBody>
      </p:sp>
      <p:pic>
        <p:nvPicPr>
          <p:cNvPr id="4" name="圖片 3">
            <a:extLst>
              <a:ext uri="{FF2B5EF4-FFF2-40B4-BE49-F238E27FC236}">
                <a16:creationId xmlns:a16="http://schemas.microsoft.com/office/drawing/2014/main" id="{FF86F6D0-FDE2-E233-F99B-EF0C00676860}"/>
              </a:ext>
            </a:extLst>
          </p:cNvPr>
          <p:cNvPicPr>
            <a:picLocks noChangeAspect="1"/>
          </p:cNvPicPr>
          <p:nvPr/>
        </p:nvPicPr>
        <p:blipFill>
          <a:blip r:embed="rId2"/>
          <a:stretch>
            <a:fillRect/>
          </a:stretch>
        </p:blipFill>
        <p:spPr>
          <a:xfrm>
            <a:off x="53597" y="1800000"/>
            <a:ext cx="12084806" cy="3600000"/>
          </a:xfrm>
          <a:prstGeom prst="rect">
            <a:avLst/>
          </a:prstGeom>
        </p:spPr>
      </p:pic>
      <p:sp>
        <p:nvSpPr>
          <p:cNvPr id="5" name="文字方塊 4">
            <a:extLst>
              <a:ext uri="{FF2B5EF4-FFF2-40B4-BE49-F238E27FC236}">
                <a16:creationId xmlns:a16="http://schemas.microsoft.com/office/drawing/2014/main" id="{A29356AA-D850-A8D9-00BA-5830225E7164}"/>
              </a:ext>
            </a:extLst>
          </p:cNvPr>
          <p:cNvSpPr txBox="1"/>
          <p:nvPr/>
        </p:nvSpPr>
        <p:spPr>
          <a:xfrm>
            <a:off x="4811033" y="6120000"/>
            <a:ext cx="2569935" cy="369332"/>
          </a:xfrm>
          <a:prstGeom prst="rect">
            <a:avLst/>
          </a:prstGeom>
          <a:noFill/>
        </p:spPr>
        <p:txBody>
          <a:bodyPr wrap="none" rtlCol="0">
            <a:spAutoFit/>
          </a:bodyPr>
          <a:lstStyle/>
          <a:p>
            <a:pPr algn="ctr"/>
            <a:r>
              <a:rPr lang="fr-FR" altLang="zh-TW" kern="0" dirty="0"/>
              <a:t>Source: </a:t>
            </a:r>
            <a:r>
              <a:rPr lang="fr-FR" altLang="zh-TW" kern="0" dirty="0">
                <a:hlinkClick r:id="rId3"/>
              </a:rPr>
              <a:t>3GPP Release</a:t>
            </a:r>
            <a:endParaRPr lang="fr-FR" altLang="zh-TW" kern="0" dirty="0"/>
          </a:p>
        </p:txBody>
      </p:sp>
    </p:spTree>
    <p:extLst>
      <p:ext uri="{BB962C8B-B14F-4D97-AF65-F5344CB8AC3E}">
        <p14:creationId xmlns:p14="http://schemas.microsoft.com/office/powerpoint/2010/main" val="370709442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4CD9682D-86D1-2BF7-FAEF-1158E4410816}"/>
              </a:ext>
            </a:extLst>
          </p:cNvPr>
          <p:cNvSpPr>
            <a:spLocks noGrp="1"/>
          </p:cNvSpPr>
          <p:nvPr>
            <p:ph type="title"/>
          </p:nvPr>
        </p:nvSpPr>
        <p:spPr/>
        <p:txBody>
          <a:bodyPr/>
          <a:lstStyle/>
          <a:p>
            <a:r>
              <a:rPr lang="en-US" altLang="zh-TW" dirty="0"/>
              <a:t>Rel-19 content was decided at the December 2023 TSGs (#102):</a:t>
            </a:r>
            <a:endParaRPr lang="zh-TW" altLang="en-US" dirty="0"/>
          </a:p>
        </p:txBody>
      </p:sp>
      <p:sp>
        <p:nvSpPr>
          <p:cNvPr id="3" name="投影片編號版面配置區 2">
            <a:extLst>
              <a:ext uri="{FF2B5EF4-FFF2-40B4-BE49-F238E27FC236}">
                <a16:creationId xmlns:a16="http://schemas.microsoft.com/office/drawing/2014/main" id="{36127C75-B8ED-6E9B-2DE2-2FCDD9B6B2BD}"/>
              </a:ext>
            </a:extLst>
          </p:cNvPr>
          <p:cNvSpPr>
            <a:spLocks noGrp="1"/>
          </p:cNvSpPr>
          <p:nvPr>
            <p:ph type="sldNum" sz="quarter" idx="12"/>
          </p:nvPr>
        </p:nvSpPr>
        <p:spPr/>
        <p:txBody>
          <a:bodyPr/>
          <a:lstStyle/>
          <a:p>
            <a:fld id="{EC42CC9F-AC0C-475C-86EC-8BEEEDCDB379}" type="slidenum">
              <a:rPr lang="zh-TW" altLang="en-US" smtClean="0"/>
              <a:t>53</a:t>
            </a:fld>
            <a:endParaRPr lang="zh-TW" altLang="en-US"/>
          </a:p>
        </p:txBody>
      </p:sp>
      <p:pic>
        <p:nvPicPr>
          <p:cNvPr id="4" name="圖片 3">
            <a:extLst>
              <a:ext uri="{FF2B5EF4-FFF2-40B4-BE49-F238E27FC236}">
                <a16:creationId xmlns:a16="http://schemas.microsoft.com/office/drawing/2014/main" id="{EBCAB291-BA44-19F4-0936-4D7C53FA44DC}"/>
              </a:ext>
            </a:extLst>
          </p:cNvPr>
          <p:cNvPicPr>
            <a:picLocks noChangeAspect="1"/>
          </p:cNvPicPr>
          <p:nvPr/>
        </p:nvPicPr>
        <p:blipFill>
          <a:blip r:embed="rId2"/>
          <a:stretch>
            <a:fillRect/>
          </a:stretch>
        </p:blipFill>
        <p:spPr>
          <a:xfrm>
            <a:off x="1487737" y="1800000"/>
            <a:ext cx="9216527" cy="4320000"/>
          </a:xfrm>
          <a:prstGeom prst="rect">
            <a:avLst/>
          </a:prstGeom>
        </p:spPr>
      </p:pic>
      <p:sp>
        <p:nvSpPr>
          <p:cNvPr id="5" name="文字方塊 4">
            <a:extLst>
              <a:ext uri="{FF2B5EF4-FFF2-40B4-BE49-F238E27FC236}">
                <a16:creationId xmlns:a16="http://schemas.microsoft.com/office/drawing/2014/main" id="{3DBE0E6F-E99E-ABAA-4AB8-DE38440A2340}"/>
              </a:ext>
            </a:extLst>
          </p:cNvPr>
          <p:cNvSpPr txBox="1"/>
          <p:nvPr/>
        </p:nvSpPr>
        <p:spPr>
          <a:xfrm>
            <a:off x="4990569" y="6120000"/>
            <a:ext cx="2210862" cy="369332"/>
          </a:xfrm>
          <a:prstGeom prst="rect">
            <a:avLst/>
          </a:prstGeom>
          <a:noFill/>
        </p:spPr>
        <p:txBody>
          <a:bodyPr wrap="none" rtlCol="0">
            <a:spAutoFit/>
          </a:bodyPr>
          <a:lstStyle/>
          <a:p>
            <a:pPr algn="ctr"/>
            <a:r>
              <a:rPr lang="fr-FR" altLang="zh-TW" kern="0" dirty="0"/>
              <a:t>Source: </a:t>
            </a:r>
            <a:r>
              <a:rPr lang="fr-FR" altLang="zh-TW" kern="0" dirty="0">
                <a:hlinkClick r:id="rId3"/>
              </a:rPr>
              <a:t>Release 19</a:t>
            </a:r>
            <a:endParaRPr lang="fr-FR" altLang="zh-TW" kern="0" dirty="0"/>
          </a:p>
        </p:txBody>
      </p:sp>
    </p:spTree>
    <p:extLst>
      <p:ext uri="{BB962C8B-B14F-4D97-AF65-F5344CB8AC3E}">
        <p14:creationId xmlns:p14="http://schemas.microsoft.com/office/powerpoint/2010/main" val="236517116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3B2B3742-8CCE-218D-8E76-5BF8227D6C10}"/>
              </a:ext>
            </a:extLst>
          </p:cNvPr>
          <p:cNvSpPr>
            <a:spLocks noGrp="1"/>
          </p:cNvSpPr>
          <p:nvPr>
            <p:ph type="title"/>
          </p:nvPr>
        </p:nvSpPr>
        <p:spPr/>
        <p:txBody>
          <a:bodyPr/>
          <a:lstStyle/>
          <a:p>
            <a:r>
              <a:rPr lang="en-US" altLang="zh-TW" dirty="0"/>
              <a:t>Rel-19 Content definition Process and timeline</a:t>
            </a:r>
            <a:endParaRPr lang="zh-TW" altLang="en-US" dirty="0"/>
          </a:p>
        </p:txBody>
      </p:sp>
      <p:sp>
        <p:nvSpPr>
          <p:cNvPr id="3" name="投影片編號版面配置區 2">
            <a:extLst>
              <a:ext uri="{FF2B5EF4-FFF2-40B4-BE49-F238E27FC236}">
                <a16:creationId xmlns:a16="http://schemas.microsoft.com/office/drawing/2014/main" id="{E421E193-4D43-758C-693F-4A0F8CE13441}"/>
              </a:ext>
            </a:extLst>
          </p:cNvPr>
          <p:cNvSpPr>
            <a:spLocks noGrp="1"/>
          </p:cNvSpPr>
          <p:nvPr>
            <p:ph type="sldNum" sz="quarter" idx="12"/>
          </p:nvPr>
        </p:nvSpPr>
        <p:spPr/>
        <p:txBody>
          <a:bodyPr/>
          <a:lstStyle/>
          <a:p>
            <a:fld id="{EC42CC9F-AC0C-475C-86EC-8BEEEDCDB379}" type="slidenum">
              <a:rPr lang="zh-TW" altLang="en-US" smtClean="0"/>
              <a:t>54</a:t>
            </a:fld>
            <a:endParaRPr lang="zh-TW" altLang="en-US"/>
          </a:p>
        </p:txBody>
      </p:sp>
      <p:pic>
        <p:nvPicPr>
          <p:cNvPr id="4" name="圖片 3">
            <a:extLst>
              <a:ext uri="{FF2B5EF4-FFF2-40B4-BE49-F238E27FC236}">
                <a16:creationId xmlns:a16="http://schemas.microsoft.com/office/drawing/2014/main" id="{534F566F-A001-7CA1-B601-CA979B88B893}"/>
              </a:ext>
            </a:extLst>
          </p:cNvPr>
          <p:cNvPicPr>
            <a:picLocks noChangeAspect="1"/>
          </p:cNvPicPr>
          <p:nvPr/>
        </p:nvPicPr>
        <p:blipFill>
          <a:blip r:embed="rId3"/>
          <a:stretch>
            <a:fillRect/>
          </a:stretch>
        </p:blipFill>
        <p:spPr>
          <a:xfrm>
            <a:off x="901715" y="1800000"/>
            <a:ext cx="10388571" cy="4320000"/>
          </a:xfrm>
          <a:prstGeom prst="rect">
            <a:avLst/>
          </a:prstGeom>
        </p:spPr>
      </p:pic>
      <p:sp>
        <p:nvSpPr>
          <p:cNvPr id="5" name="文字方塊 4">
            <a:extLst>
              <a:ext uri="{FF2B5EF4-FFF2-40B4-BE49-F238E27FC236}">
                <a16:creationId xmlns:a16="http://schemas.microsoft.com/office/drawing/2014/main" id="{DE8AB722-F9A5-E384-3348-F4D117796CD5}"/>
              </a:ext>
            </a:extLst>
          </p:cNvPr>
          <p:cNvSpPr txBox="1"/>
          <p:nvPr/>
        </p:nvSpPr>
        <p:spPr>
          <a:xfrm>
            <a:off x="3208030" y="6120000"/>
            <a:ext cx="5775941" cy="369332"/>
          </a:xfrm>
          <a:prstGeom prst="rect">
            <a:avLst/>
          </a:prstGeom>
          <a:noFill/>
        </p:spPr>
        <p:txBody>
          <a:bodyPr wrap="none" rtlCol="0">
            <a:spAutoFit/>
          </a:bodyPr>
          <a:lstStyle/>
          <a:p>
            <a:pPr algn="ctr"/>
            <a:r>
              <a:rPr lang="fr-FR" altLang="zh-TW" kern="0" dirty="0"/>
              <a:t>Source: </a:t>
            </a:r>
            <a:r>
              <a:rPr lang="en-US" altLang="zh-TW" kern="0" dirty="0">
                <a:hlinkClick r:id="rId4"/>
              </a:rPr>
              <a:t>Rel-18 Status and Rel-19 Progress in TSG SA</a:t>
            </a:r>
            <a:endParaRPr lang="fr-FR" altLang="zh-TW" kern="0" dirty="0"/>
          </a:p>
        </p:txBody>
      </p:sp>
    </p:spTree>
    <p:extLst>
      <p:ext uri="{BB962C8B-B14F-4D97-AF65-F5344CB8AC3E}">
        <p14:creationId xmlns:p14="http://schemas.microsoft.com/office/powerpoint/2010/main" val="210652353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DE415C0B-68D9-F9C4-12AE-355D206947DB}"/>
              </a:ext>
            </a:extLst>
          </p:cNvPr>
          <p:cNvSpPr>
            <a:spLocks noGrp="1"/>
          </p:cNvSpPr>
          <p:nvPr>
            <p:ph type="title"/>
          </p:nvPr>
        </p:nvSpPr>
        <p:spPr/>
        <p:txBody>
          <a:bodyPr/>
          <a:lstStyle/>
          <a:p>
            <a:r>
              <a:rPr lang="en-US" altLang="zh-TW" dirty="0"/>
              <a:t>Rel-19 Topics</a:t>
            </a:r>
            <a:endParaRPr lang="zh-TW" altLang="en-US" dirty="0"/>
          </a:p>
        </p:txBody>
      </p:sp>
      <p:sp>
        <p:nvSpPr>
          <p:cNvPr id="3" name="投影片編號版面配置區 2">
            <a:extLst>
              <a:ext uri="{FF2B5EF4-FFF2-40B4-BE49-F238E27FC236}">
                <a16:creationId xmlns:a16="http://schemas.microsoft.com/office/drawing/2014/main" id="{44DD0B67-7A51-F19E-7110-A691F50D7F85}"/>
              </a:ext>
            </a:extLst>
          </p:cNvPr>
          <p:cNvSpPr>
            <a:spLocks noGrp="1"/>
          </p:cNvSpPr>
          <p:nvPr>
            <p:ph type="sldNum" sz="quarter" idx="12"/>
          </p:nvPr>
        </p:nvSpPr>
        <p:spPr/>
        <p:txBody>
          <a:bodyPr/>
          <a:lstStyle/>
          <a:p>
            <a:fld id="{EC42CC9F-AC0C-475C-86EC-8BEEEDCDB379}" type="slidenum">
              <a:rPr lang="zh-TW" altLang="en-US" smtClean="0"/>
              <a:t>55</a:t>
            </a:fld>
            <a:endParaRPr lang="zh-TW" altLang="en-US"/>
          </a:p>
        </p:txBody>
      </p:sp>
      <p:pic>
        <p:nvPicPr>
          <p:cNvPr id="4" name="圖片 3">
            <a:extLst>
              <a:ext uri="{FF2B5EF4-FFF2-40B4-BE49-F238E27FC236}">
                <a16:creationId xmlns:a16="http://schemas.microsoft.com/office/drawing/2014/main" id="{166437C8-16A1-2430-0E70-DCDCE5E6608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358936" y="1800000"/>
            <a:ext cx="5474129" cy="4320000"/>
          </a:xfrm>
          <a:prstGeom prst="rect">
            <a:avLst/>
          </a:prstGeom>
        </p:spPr>
      </p:pic>
      <p:sp>
        <p:nvSpPr>
          <p:cNvPr id="5" name="文字方塊 4">
            <a:extLst>
              <a:ext uri="{FF2B5EF4-FFF2-40B4-BE49-F238E27FC236}">
                <a16:creationId xmlns:a16="http://schemas.microsoft.com/office/drawing/2014/main" id="{9F21AE80-08C3-96BC-FAFF-FA4965A2D933}"/>
              </a:ext>
            </a:extLst>
          </p:cNvPr>
          <p:cNvSpPr txBox="1"/>
          <p:nvPr/>
        </p:nvSpPr>
        <p:spPr>
          <a:xfrm>
            <a:off x="3208030" y="6120000"/>
            <a:ext cx="5775941" cy="369332"/>
          </a:xfrm>
          <a:prstGeom prst="rect">
            <a:avLst/>
          </a:prstGeom>
          <a:noFill/>
        </p:spPr>
        <p:txBody>
          <a:bodyPr wrap="none" rtlCol="0">
            <a:spAutoFit/>
          </a:bodyPr>
          <a:lstStyle/>
          <a:p>
            <a:pPr algn="ctr"/>
            <a:r>
              <a:rPr lang="fr-FR" altLang="zh-TW" kern="0" dirty="0"/>
              <a:t>Source: </a:t>
            </a:r>
            <a:r>
              <a:rPr lang="en-US" altLang="zh-TW" kern="0" dirty="0">
                <a:hlinkClick r:id="rId3"/>
              </a:rPr>
              <a:t>Rel-18 Status and Rel-19 Progress in TSG SA</a:t>
            </a:r>
            <a:endParaRPr lang="fr-FR" altLang="zh-TW" kern="0" dirty="0"/>
          </a:p>
        </p:txBody>
      </p:sp>
    </p:spTree>
    <p:extLst>
      <p:ext uri="{BB962C8B-B14F-4D97-AF65-F5344CB8AC3E}">
        <p14:creationId xmlns:p14="http://schemas.microsoft.com/office/powerpoint/2010/main" val="258267239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E0A8679-7B32-7882-4CE8-C8E5FB44A158}"/>
              </a:ext>
            </a:extLst>
          </p:cNvPr>
          <p:cNvSpPr>
            <a:spLocks noGrp="1"/>
          </p:cNvSpPr>
          <p:nvPr>
            <p:ph type="title"/>
          </p:nvPr>
        </p:nvSpPr>
        <p:spPr/>
        <p:txBody>
          <a:bodyPr/>
          <a:lstStyle/>
          <a:p>
            <a:r>
              <a:rPr lang="en-US" altLang="zh-TW" dirty="0"/>
              <a:t>Release 18 and Release 19 timelines.</a:t>
            </a:r>
            <a:endParaRPr lang="zh-TW" altLang="en-US" dirty="0"/>
          </a:p>
        </p:txBody>
      </p:sp>
      <p:sp>
        <p:nvSpPr>
          <p:cNvPr id="3" name="投影片編號版面配置區 2">
            <a:extLst>
              <a:ext uri="{FF2B5EF4-FFF2-40B4-BE49-F238E27FC236}">
                <a16:creationId xmlns:a16="http://schemas.microsoft.com/office/drawing/2014/main" id="{2726C69A-FB7F-5C20-C1EA-1938DD0EDF71}"/>
              </a:ext>
            </a:extLst>
          </p:cNvPr>
          <p:cNvSpPr>
            <a:spLocks noGrp="1"/>
          </p:cNvSpPr>
          <p:nvPr>
            <p:ph type="sldNum" sz="quarter" idx="12"/>
          </p:nvPr>
        </p:nvSpPr>
        <p:spPr/>
        <p:txBody>
          <a:bodyPr/>
          <a:lstStyle/>
          <a:p>
            <a:fld id="{EC42CC9F-AC0C-475C-86EC-8BEEEDCDB379}" type="slidenum">
              <a:rPr lang="zh-TW" altLang="en-US" smtClean="0"/>
              <a:t>56</a:t>
            </a:fld>
            <a:endParaRPr lang="zh-TW" altLang="en-US"/>
          </a:p>
        </p:txBody>
      </p:sp>
      <p:pic>
        <p:nvPicPr>
          <p:cNvPr id="4" name="圖片 3">
            <a:extLst>
              <a:ext uri="{FF2B5EF4-FFF2-40B4-BE49-F238E27FC236}">
                <a16:creationId xmlns:a16="http://schemas.microsoft.com/office/drawing/2014/main" id="{B3435437-06D7-89F0-8B2E-94DF4670931A}"/>
              </a:ext>
            </a:extLst>
          </p:cNvPr>
          <p:cNvPicPr>
            <a:picLocks noChangeAspect="1"/>
          </p:cNvPicPr>
          <p:nvPr/>
        </p:nvPicPr>
        <p:blipFill>
          <a:blip r:embed="rId2"/>
          <a:stretch>
            <a:fillRect/>
          </a:stretch>
        </p:blipFill>
        <p:spPr>
          <a:xfrm>
            <a:off x="817473" y="1800000"/>
            <a:ext cx="10557055" cy="4320000"/>
          </a:xfrm>
          <a:prstGeom prst="rect">
            <a:avLst/>
          </a:prstGeom>
        </p:spPr>
      </p:pic>
      <p:sp>
        <p:nvSpPr>
          <p:cNvPr id="5" name="文字方塊 4">
            <a:extLst>
              <a:ext uri="{FF2B5EF4-FFF2-40B4-BE49-F238E27FC236}">
                <a16:creationId xmlns:a16="http://schemas.microsoft.com/office/drawing/2014/main" id="{6B9DD68F-E0EC-B7CA-2804-3C217AF6C4B9}"/>
              </a:ext>
            </a:extLst>
          </p:cNvPr>
          <p:cNvSpPr txBox="1"/>
          <p:nvPr/>
        </p:nvSpPr>
        <p:spPr>
          <a:xfrm>
            <a:off x="3481342" y="6120000"/>
            <a:ext cx="5229317" cy="369332"/>
          </a:xfrm>
          <a:prstGeom prst="rect">
            <a:avLst/>
          </a:prstGeom>
          <a:noFill/>
        </p:spPr>
        <p:txBody>
          <a:bodyPr wrap="none" rtlCol="0">
            <a:spAutoFit/>
          </a:bodyPr>
          <a:lstStyle/>
          <a:p>
            <a:pPr algn="ctr"/>
            <a:r>
              <a:rPr lang="fr-FR" altLang="zh-TW" kern="0" dirty="0"/>
              <a:t>Source: </a:t>
            </a:r>
            <a:r>
              <a:rPr lang="en-US" altLang="zh-TW" kern="0" dirty="0">
                <a:hlinkClick r:id="rId3"/>
              </a:rPr>
              <a:t>The 3GPP's System of Parallel Releases</a:t>
            </a:r>
            <a:endParaRPr lang="fr-FR" altLang="zh-TW" kern="0" dirty="0"/>
          </a:p>
        </p:txBody>
      </p:sp>
    </p:spTree>
    <p:extLst>
      <p:ext uri="{BB962C8B-B14F-4D97-AF65-F5344CB8AC3E}">
        <p14:creationId xmlns:p14="http://schemas.microsoft.com/office/powerpoint/2010/main" val="250872964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766F4A3-CBAA-B010-E427-CA48A1B6CBC4}"/>
              </a:ext>
            </a:extLst>
          </p:cNvPr>
          <p:cNvSpPr>
            <a:spLocks noGrp="1"/>
          </p:cNvSpPr>
          <p:nvPr>
            <p:ph type="title"/>
          </p:nvPr>
        </p:nvSpPr>
        <p:spPr/>
        <p:txBody>
          <a:bodyPr/>
          <a:lstStyle/>
          <a:p>
            <a:r>
              <a:rPr lang="en-US" altLang="zh-TW" dirty="0"/>
              <a:t>Rel-20 content to be decided in the 1H 2025.</a:t>
            </a:r>
            <a:endParaRPr lang="zh-TW" altLang="en-US" dirty="0"/>
          </a:p>
        </p:txBody>
      </p:sp>
      <p:sp>
        <p:nvSpPr>
          <p:cNvPr id="3" name="投影片編號版面配置區 2">
            <a:extLst>
              <a:ext uri="{FF2B5EF4-FFF2-40B4-BE49-F238E27FC236}">
                <a16:creationId xmlns:a16="http://schemas.microsoft.com/office/drawing/2014/main" id="{CFDEA8A5-6364-6333-A2B7-A703FD8DF92F}"/>
              </a:ext>
            </a:extLst>
          </p:cNvPr>
          <p:cNvSpPr>
            <a:spLocks noGrp="1"/>
          </p:cNvSpPr>
          <p:nvPr>
            <p:ph type="sldNum" sz="quarter" idx="12"/>
          </p:nvPr>
        </p:nvSpPr>
        <p:spPr/>
        <p:txBody>
          <a:bodyPr/>
          <a:lstStyle/>
          <a:p>
            <a:fld id="{EC42CC9F-AC0C-475C-86EC-8BEEEDCDB379}" type="slidenum">
              <a:rPr lang="zh-TW" altLang="en-US" smtClean="0"/>
              <a:t>57</a:t>
            </a:fld>
            <a:endParaRPr lang="zh-TW" altLang="en-US"/>
          </a:p>
        </p:txBody>
      </p:sp>
      <p:pic>
        <p:nvPicPr>
          <p:cNvPr id="4" name="圖片 3">
            <a:extLst>
              <a:ext uri="{FF2B5EF4-FFF2-40B4-BE49-F238E27FC236}">
                <a16:creationId xmlns:a16="http://schemas.microsoft.com/office/drawing/2014/main" id="{B641EDF8-DE23-81D7-7D5B-6030713BBF07}"/>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985485" y="1800000"/>
            <a:ext cx="8221030" cy="4680000"/>
          </a:xfrm>
          <a:prstGeom prst="rect">
            <a:avLst/>
          </a:prstGeom>
        </p:spPr>
      </p:pic>
      <p:sp>
        <p:nvSpPr>
          <p:cNvPr id="5" name="文字方塊 4">
            <a:extLst>
              <a:ext uri="{FF2B5EF4-FFF2-40B4-BE49-F238E27FC236}">
                <a16:creationId xmlns:a16="http://schemas.microsoft.com/office/drawing/2014/main" id="{82680A6E-C3FD-19C6-EC93-57DE4B708471}"/>
              </a:ext>
            </a:extLst>
          </p:cNvPr>
          <p:cNvSpPr txBox="1"/>
          <p:nvPr/>
        </p:nvSpPr>
        <p:spPr>
          <a:xfrm>
            <a:off x="4990569" y="6120000"/>
            <a:ext cx="2210862" cy="369332"/>
          </a:xfrm>
          <a:prstGeom prst="rect">
            <a:avLst/>
          </a:prstGeom>
          <a:noFill/>
        </p:spPr>
        <p:txBody>
          <a:bodyPr wrap="none" rtlCol="0">
            <a:spAutoFit/>
          </a:bodyPr>
          <a:lstStyle/>
          <a:p>
            <a:pPr algn="ctr"/>
            <a:r>
              <a:rPr lang="fr-FR" altLang="zh-TW" kern="0" dirty="0"/>
              <a:t>Source: </a:t>
            </a:r>
            <a:r>
              <a:rPr lang="en-US" altLang="zh-TW" kern="0" dirty="0">
                <a:hlinkClick r:id="rId3"/>
              </a:rPr>
              <a:t>Release 20</a:t>
            </a:r>
            <a:endParaRPr lang="fr-FR" altLang="zh-TW" kern="0" dirty="0"/>
          </a:p>
        </p:txBody>
      </p:sp>
    </p:spTree>
    <p:extLst>
      <p:ext uri="{BB962C8B-B14F-4D97-AF65-F5344CB8AC3E}">
        <p14:creationId xmlns:p14="http://schemas.microsoft.com/office/powerpoint/2010/main" val="16046124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AEB8721-9A5B-2267-A0CE-F4F8C5B0A337}"/>
              </a:ext>
            </a:extLst>
          </p:cNvPr>
          <p:cNvSpPr>
            <a:spLocks noGrp="1"/>
          </p:cNvSpPr>
          <p:nvPr>
            <p:ph type="title"/>
          </p:nvPr>
        </p:nvSpPr>
        <p:spPr/>
        <p:txBody>
          <a:bodyPr/>
          <a:lstStyle/>
          <a:p>
            <a:pPr algn="ctr"/>
            <a:r>
              <a:rPr lang="en-US" altLang="zh-TW" dirty="0"/>
              <a:t>6G</a:t>
            </a:r>
            <a:r>
              <a:rPr lang="zh-TW" altLang="en-US" dirty="0"/>
              <a:t>願景</a:t>
            </a:r>
          </a:p>
        </p:txBody>
      </p:sp>
      <p:sp>
        <p:nvSpPr>
          <p:cNvPr id="3" name="投影片編號版面配置區 2">
            <a:extLst>
              <a:ext uri="{FF2B5EF4-FFF2-40B4-BE49-F238E27FC236}">
                <a16:creationId xmlns:a16="http://schemas.microsoft.com/office/drawing/2014/main" id="{67136262-0FCE-29CE-C587-1633923422C2}"/>
              </a:ext>
            </a:extLst>
          </p:cNvPr>
          <p:cNvSpPr>
            <a:spLocks noGrp="1"/>
          </p:cNvSpPr>
          <p:nvPr>
            <p:ph type="sldNum" sz="quarter" idx="12"/>
          </p:nvPr>
        </p:nvSpPr>
        <p:spPr/>
        <p:txBody>
          <a:bodyPr/>
          <a:lstStyle/>
          <a:p>
            <a:fld id="{EC42CC9F-AC0C-475C-86EC-8BEEEDCDB379}" type="slidenum">
              <a:rPr lang="zh-TW" altLang="en-US" smtClean="0"/>
              <a:t>58</a:t>
            </a:fld>
            <a:endParaRPr lang="zh-TW" altLang="en-US"/>
          </a:p>
        </p:txBody>
      </p:sp>
      <p:pic>
        <p:nvPicPr>
          <p:cNvPr id="4" name="圖片 3">
            <a:extLst>
              <a:ext uri="{FF2B5EF4-FFF2-40B4-BE49-F238E27FC236}">
                <a16:creationId xmlns:a16="http://schemas.microsoft.com/office/drawing/2014/main" id="{21F98A6B-6C39-52B4-234D-FC51F0F6A857}"/>
              </a:ext>
            </a:extLst>
          </p:cNvPr>
          <p:cNvPicPr>
            <a:picLocks noChangeAspect="1"/>
          </p:cNvPicPr>
          <p:nvPr/>
        </p:nvPicPr>
        <p:blipFill>
          <a:blip r:embed="rId2"/>
          <a:stretch>
            <a:fillRect/>
          </a:stretch>
        </p:blipFill>
        <p:spPr>
          <a:xfrm>
            <a:off x="532918" y="1440000"/>
            <a:ext cx="11126164" cy="4944285"/>
          </a:xfrm>
          <a:prstGeom prst="rect">
            <a:avLst/>
          </a:prstGeom>
        </p:spPr>
      </p:pic>
    </p:spTree>
    <p:extLst>
      <p:ext uri="{BB962C8B-B14F-4D97-AF65-F5344CB8AC3E}">
        <p14:creationId xmlns:p14="http://schemas.microsoft.com/office/powerpoint/2010/main" val="20657443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57B13E86-0E59-7FA5-E390-615F771F0B80}"/>
              </a:ext>
            </a:extLst>
          </p:cNvPr>
          <p:cNvSpPr>
            <a:spLocks noGrp="1"/>
          </p:cNvSpPr>
          <p:nvPr>
            <p:ph type="title"/>
          </p:nvPr>
        </p:nvSpPr>
        <p:spPr/>
        <p:txBody>
          <a:bodyPr/>
          <a:lstStyle/>
          <a:p>
            <a:pPr algn="ctr"/>
            <a:r>
              <a:rPr lang="en-US" altLang="zh-TW" dirty="0"/>
              <a:t>6G</a:t>
            </a:r>
            <a:r>
              <a:rPr lang="zh-TW" altLang="en-US" dirty="0"/>
              <a:t>關鍵技術</a:t>
            </a:r>
          </a:p>
        </p:txBody>
      </p:sp>
      <p:sp>
        <p:nvSpPr>
          <p:cNvPr id="3" name="投影片編號版面配置區 2">
            <a:extLst>
              <a:ext uri="{FF2B5EF4-FFF2-40B4-BE49-F238E27FC236}">
                <a16:creationId xmlns:a16="http://schemas.microsoft.com/office/drawing/2014/main" id="{2E7DB3BD-ACC4-8AD1-E264-474624E8A113}"/>
              </a:ext>
            </a:extLst>
          </p:cNvPr>
          <p:cNvSpPr>
            <a:spLocks noGrp="1"/>
          </p:cNvSpPr>
          <p:nvPr>
            <p:ph type="sldNum" sz="quarter" idx="12"/>
          </p:nvPr>
        </p:nvSpPr>
        <p:spPr/>
        <p:txBody>
          <a:bodyPr/>
          <a:lstStyle/>
          <a:p>
            <a:fld id="{EC42CC9F-AC0C-475C-86EC-8BEEEDCDB379}" type="slidenum">
              <a:rPr lang="zh-TW" altLang="en-US" smtClean="0"/>
              <a:t>59</a:t>
            </a:fld>
            <a:endParaRPr lang="zh-TW" altLang="en-US"/>
          </a:p>
        </p:txBody>
      </p:sp>
      <p:pic>
        <p:nvPicPr>
          <p:cNvPr id="4" name="圖片 3">
            <a:extLst>
              <a:ext uri="{FF2B5EF4-FFF2-40B4-BE49-F238E27FC236}">
                <a16:creationId xmlns:a16="http://schemas.microsoft.com/office/drawing/2014/main" id="{444514E3-857D-9ECD-F2C7-9ADB8A229302}"/>
              </a:ext>
            </a:extLst>
          </p:cNvPr>
          <p:cNvPicPr>
            <a:picLocks noChangeAspect="1"/>
          </p:cNvPicPr>
          <p:nvPr/>
        </p:nvPicPr>
        <p:blipFill>
          <a:blip r:embed="rId2"/>
          <a:stretch>
            <a:fillRect/>
          </a:stretch>
        </p:blipFill>
        <p:spPr>
          <a:xfrm>
            <a:off x="560352" y="1440000"/>
            <a:ext cx="11071296" cy="4986960"/>
          </a:xfrm>
          <a:prstGeom prst="rect">
            <a:avLst/>
          </a:prstGeom>
        </p:spPr>
      </p:pic>
    </p:spTree>
    <p:extLst>
      <p:ext uri="{BB962C8B-B14F-4D97-AF65-F5344CB8AC3E}">
        <p14:creationId xmlns:p14="http://schemas.microsoft.com/office/powerpoint/2010/main" val="31851031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AC03C1D-99ED-AB0C-09D9-9E91F8996E08}"/>
              </a:ext>
            </a:extLst>
          </p:cNvPr>
          <p:cNvSpPr>
            <a:spLocks noGrp="1"/>
          </p:cNvSpPr>
          <p:nvPr>
            <p:ph type="title"/>
          </p:nvPr>
        </p:nvSpPr>
        <p:spPr/>
        <p:txBody>
          <a:bodyPr/>
          <a:lstStyle/>
          <a:p>
            <a:pPr algn="ctr"/>
            <a:r>
              <a:rPr lang="en-US" altLang="zh-TW" dirty="0">
                <a:solidFill>
                  <a:srgbClr val="FF0000"/>
                </a:solidFill>
              </a:rPr>
              <a:t>LTE Subscription Growth</a:t>
            </a:r>
            <a:endParaRPr lang="zh-TW" altLang="en-US" dirty="0">
              <a:solidFill>
                <a:srgbClr val="FF0000"/>
              </a:solidFill>
            </a:endParaRPr>
          </a:p>
        </p:txBody>
      </p:sp>
      <p:sp>
        <p:nvSpPr>
          <p:cNvPr id="3" name="投影片編號版面配置區 2">
            <a:extLst>
              <a:ext uri="{FF2B5EF4-FFF2-40B4-BE49-F238E27FC236}">
                <a16:creationId xmlns:a16="http://schemas.microsoft.com/office/drawing/2014/main" id="{C68705A1-43E0-119A-C052-D6D281798351}"/>
              </a:ext>
            </a:extLst>
          </p:cNvPr>
          <p:cNvSpPr>
            <a:spLocks noGrp="1"/>
          </p:cNvSpPr>
          <p:nvPr>
            <p:ph type="sldNum" sz="quarter" idx="12"/>
          </p:nvPr>
        </p:nvSpPr>
        <p:spPr/>
        <p:txBody>
          <a:bodyPr/>
          <a:lstStyle/>
          <a:p>
            <a:fld id="{EC42CC9F-AC0C-475C-86EC-8BEEEDCDB379}" type="slidenum">
              <a:rPr lang="zh-TW" altLang="en-US" smtClean="0"/>
              <a:t>6</a:t>
            </a:fld>
            <a:endParaRPr lang="zh-TW" altLang="en-US"/>
          </a:p>
        </p:txBody>
      </p:sp>
      <p:pic>
        <p:nvPicPr>
          <p:cNvPr id="4" name="圖片 3">
            <a:extLst>
              <a:ext uri="{FF2B5EF4-FFF2-40B4-BE49-F238E27FC236}">
                <a16:creationId xmlns:a16="http://schemas.microsoft.com/office/drawing/2014/main" id="{D66004E5-E6BD-ABAC-55AA-FB79CFC403F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225328" y="1440000"/>
            <a:ext cx="7741344" cy="4320000"/>
          </a:xfrm>
          <a:prstGeom prst="rect">
            <a:avLst/>
          </a:prstGeom>
        </p:spPr>
      </p:pic>
      <p:sp>
        <p:nvSpPr>
          <p:cNvPr id="5" name="文字方塊 4">
            <a:extLst>
              <a:ext uri="{FF2B5EF4-FFF2-40B4-BE49-F238E27FC236}">
                <a16:creationId xmlns:a16="http://schemas.microsoft.com/office/drawing/2014/main" id="{91B56699-E01D-FBED-852F-D5FDEC13DB57}"/>
              </a:ext>
            </a:extLst>
          </p:cNvPr>
          <p:cNvSpPr txBox="1"/>
          <p:nvPr/>
        </p:nvSpPr>
        <p:spPr>
          <a:xfrm>
            <a:off x="1842272" y="5760000"/>
            <a:ext cx="8507457" cy="646331"/>
          </a:xfrm>
          <a:prstGeom prst="rect">
            <a:avLst/>
          </a:prstGeom>
          <a:noFill/>
        </p:spPr>
        <p:txBody>
          <a:bodyPr wrap="none" rtlCol="0">
            <a:spAutoFit/>
          </a:bodyPr>
          <a:lstStyle/>
          <a:p>
            <a:pPr algn="ctr"/>
            <a:r>
              <a:rPr lang="en-US" altLang="zh-TW" sz="1800" dirty="0">
                <a:latin typeface="+mn-lt"/>
                <a:ea typeface="+mn-ea"/>
              </a:rPr>
              <a:t>Reference: Joe Barrett , Outlining the Roadmap to 5G , Journal of ICT</a:t>
            </a:r>
          </a:p>
          <a:p>
            <a:pPr algn="ctr"/>
            <a:r>
              <a:rPr lang="en-US" altLang="zh-TW" sz="1800" dirty="0">
                <a:latin typeface="+mn-lt"/>
                <a:ea typeface="+mn-ea"/>
              </a:rPr>
              <a:t>(Information and Communication Technology), Vol. 6 1&amp;2, River Publishers, 2018</a:t>
            </a:r>
          </a:p>
        </p:txBody>
      </p:sp>
    </p:spTree>
    <p:extLst>
      <p:ext uri="{BB962C8B-B14F-4D97-AF65-F5344CB8AC3E}">
        <p14:creationId xmlns:p14="http://schemas.microsoft.com/office/powerpoint/2010/main" val="327159886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2507A04-87DD-5A7B-711C-56443637DE25}"/>
              </a:ext>
            </a:extLst>
          </p:cNvPr>
          <p:cNvSpPr>
            <a:spLocks noGrp="1"/>
          </p:cNvSpPr>
          <p:nvPr>
            <p:ph type="title"/>
          </p:nvPr>
        </p:nvSpPr>
        <p:spPr/>
        <p:txBody>
          <a:bodyPr/>
          <a:lstStyle/>
          <a:p>
            <a:pPr algn="ctr"/>
            <a:r>
              <a:rPr lang="en-US" altLang="zh-TW" dirty="0"/>
              <a:t>6G</a:t>
            </a:r>
            <a:r>
              <a:rPr lang="zh-TW" altLang="en-US" dirty="0"/>
              <a:t>標準推動時程</a:t>
            </a:r>
          </a:p>
        </p:txBody>
      </p:sp>
      <p:sp>
        <p:nvSpPr>
          <p:cNvPr id="3" name="投影片編號版面配置區 2">
            <a:extLst>
              <a:ext uri="{FF2B5EF4-FFF2-40B4-BE49-F238E27FC236}">
                <a16:creationId xmlns:a16="http://schemas.microsoft.com/office/drawing/2014/main" id="{BBE3E1EF-001E-576E-A3BD-05CE7E2C6CA1}"/>
              </a:ext>
            </a:extLst>
          </p:cNvPr>
          <p:cNvSpPr>
            <a:spLocks noGrp="1"/>
          </p:cNvSpPr>
          <p:nvPr>
            <p:ph type="sldNum" sz="quarter" idx="12"/>
          </p:nvPr>
        </p:nvSpPr>
        <p:spPr/>
        <p:txBody>
          <a:bodyPr/>
          <a:lstStyle/>
          <a:p>
            <a:fld id="{EC42CC9F-AC0C-475C-86EC-8BEEEDCDB379}" type="slidenum">
              <a:rPr lang="zh-TW" altLang="en-US" smtClean="0"/>
              <a:t>60</a:t>
            </a:fld>
            <a:endParaRPr lang="zh-TW" altLang="en-US"/>
          </a:p>
        </p:txBody>
      </p:sp>
      <p:pic>
        <p:nvPicPr>
          <p:cNvPr id="4" name="圖片 3">
            <a:extLst>
              <a:ext uri="{FF2B5EF4-FFF2-40B4-BE49-F238E27FC236}">
                <a16:creationId xmlns:a16="http://schemas.microsoft.com/office/drawing/2014/main" id="{1FF6BC08-B553-B995-8C3C-A817FC54CC03}"/>
              </a:ext>
            </a:extLst>
          </p:cNvPr>
          <p:cNvPicPr>
            <a:picLocks noChangeAspect="1"/>
          </p:cNvPicPr>
          <p:nvPr/>
        </p:nvPicPr>
        <p:blipFill>
          <a:blip r:embed="rId2"/>
          <a:stretch>
            <a:fillRect/>
          </a:stretch>
        </p:blipFill>
        <p:spPr>
          <a:xfrm>
            <a:off x="353070" y="1800000"/>
            <a:ext cx="11485859" cy="4438273"/>
          </a:xfrm>
          <a:prstGeom prst="rect">
            <a:avLst/>
          </a:prstGeom>
        </p:spPr>
      </p:pic>
    </p:spTree>
    <p:extLst>
      <p:ext uri="{BB962C8B-B14F-4D97-AF65-F5344CB8AC3E}">
        <p14:creationId xmlns:p14="http://schemas.microsoft.com/office/powerpoint/2010/main" val="48460975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D8AAD2A-6C9E-225F-3686-AD2C3F7D3EE5}"/>
              </a:ext>
            </a:extLst>
          </p:cNvPr>
          <p:cNvSpPr>
            <a:spLocks noGrp="1"/>
          </p:cNvSpPr>
          <p:nvPr>
            <p:ph type="title"/>
          </p:nvPr>
        </p:nvSpPr>
        <p:spPr/>
        <p:txBody>
          <a:bodyPr/>
          <a:lstStyle/>
          <a:p>
            <a:r>
              <a:rPr lang="en-US" altLang="zh-TW" dirty="0"/>
              <a:t>TSG RAN – Radio Access Network</a:t>
            </a:r>
            <a:endParaRPr lang="zh-TW" altLang="en-US" dirty="0"/>
          </a:p>
        </p:txBody>
      </p:sp>
      <p:sp>
        <p:nvSpPr>
          <p:cNvPr id="3" name="內容版面配置區 2">
            <a:extLst>
              <a:ext uri="{FF2B5EF4-FFF2-40B4-BE49-F238E27FC236}">
                <a16:creationId xmlns:a16="http://schemas.microsoft.com/office/drawing/2014/main" id="{399CE324-4210-1627-8FD0-649998EE24C7}"/>
              </a:ext>
            </a:extLst>
          </p:cNvPr>
          <p:cNvSpPr>
            <a:spLocks noGrp="1"/>
          </p:cNvSpPr>
          <p:nvPr>
            <p:ph idx="1"/>
          </p:nvPr>
        </p:nvSpPr>
        <p:spPr/>
        <p:txBody>
          <a:bodyPr/>
          <a:lstStyle/>
          <a:p>
            <a:pPr algn="l"/>
            <a:r>
              <a:rPr lang="en-US" altLang="zh-TW" b="0" i="0" dirty="0">
                <a:solidFill>
                  <a:srgbClr val="252525"/>
                </a:solidFill>
                <a:effectLst/>
              </a:rPr>
              <a:t>The 3GPP TSG Radio Access Network (RAN) is responsible for the technical co-ordination of the specification work done in the following Working Groups:</a:t>
            </a:r>
          </a:p>
          <a:p>
            <a:pPr lvl="1"/>
            <a:r>
              <a:rPr lang="en-US" altLang="zh-TW" b="1" i="0" dirty="0">
                <a:solidFill>
                  <a:srgbClr val="252525"/>
                </a:solidFill>
                <a:effectLst/>
              </a:rPr>
              <a:t>RAN1</a:t>
            </a:r>
            <a:r>
              <a:rPr lang="en-US" altLang="zh-TW" b="0" i="0" dirty="0">
                <a:solidFill>
                  <a:srgbClr val="252525"/>
                </a:solidFill>
                <a:effectLst/>
              </a:rPr>
              <a:t> – Radio Layer 1 (Physical layer)</a:t>
            </a:r>
          </a:p>
          <a:p>
            <a:pPr lvl="1"/>
            <a:r>
              <a:rPr lang="en-US" altLang="zh-TW" b="1" i="0" dirty="0">
                <a:solidFill>
                  <a:srgbClr val="252525"/>
                </a:solidFill>
                <a:effectLst/>
              </a:rPr>
              <a:t>RAN2</a:t>
            </a:r>
            <a:r>
              <a:rPr lang="en-US" altLang="zh-TW" b="0" i="0" dirty="0">
                <a:solidFill>
                  <a:srgbClr val="252525"/>
                </a:solidFill>
                <a:effectLst/>
              </a:rPr>
              <a:t> – Radio layer 2 and Radio layer 3 Radio Resource Control</a:t>
            </a:r>
          </a:p>
          <a:p>
            <a:pPr lvl="1"/>
            <a:r>
              <a:rPr lang="en-US" altLang="zh-TW" b="1" i="0" dirty="0">
                <a:solidFill>
                  <a:srgbClr val="252525"/>
                </a:solidFill>
                <a:effectLst/>
              </a:rPr>
              <a:t>RAN3</a:t>
            </a:r>
            <a:r>
              <a:rPr lang="en-US" altLang="zh-TW" b="0" i="0" dirty="0">
                <a:solidFill>
                  <a:srgbClr val="252525"/>
                </a:solidFill>
                <a:effectLst/>
              </a:rPr>
              <a:t> – UTRAN/E-UTRAN/NG-RAN architecture and related network interfaces</a:t>
            </a:r>
          </a:p>
          <a:p>
            <a:pPr lvl="1"/>
            <a:r>
              <a:rPr lang="en-US" altLang="zh-TW" b="1" i="0" dirty="0">
                <a:solidFill>
                  <a:srgbClr val="252525"/>
                </a:solidFill>
                <a:effectLst/>
              </a:rPr>
              <a:t>RAN4</a:t>
            </a:r>
            <a:r>
              <a:rPr lang="en-US" altLang="zh-TW" b="0" i="0" dirty="0">
                <a:solidFill>
                  <a:srgbClr val="252525"/>
                </a:solidFill>
                <a:effectLst/>
              </a:rPr>
              <a:t> – Radio Performance and Protocol Aspects</a:t>
            </a:r>
          </a:p>
          <a:p>
            <a:pPr lvl="1"/>
            <a:r>
              <a:rPr lang="en-US" altLang="zh-TW" b="1" i="0" dirty="0">
                <a:solidFill>
                  <a:srgbClr val="252525"/>
                </a:solidFill>
                <a:effectLst/>
              </a:rPr>
              <a:t>RAN5</a:t>
            </a:r>
            <a:r>
              <a:rPr lang="en-US" altLang="zh-TW" b="0" i="0" dirty="0">
                <a:solidFill>
                  <a:srgbClr val="252525"/>
                </a:solidFill>
                <a:effectLst/>
              </a:rPr>
              <a:t> – Mobile terminal conformance testing</a:t>
            </a:r>
          </a:p>
          <a:p>
            <a:r>
              <a:rPr lang="en-US" altLang="zh-TW" dirty="0"/>
              <a:t>RAN is responsible for the GERAN, UTRAN, E-UTRAN, NG-RAN and beyond, including their internal structures and functions, of systems for evolved GERAN, UTRAN, E-UTRAN, NG-RAN and beyond.</a:t>
            </a:r>
          </a:p>
        </p:txBody>
      </p:sp>
      <p:sp>
        <p:nvSpPr>
          <p:cNvPr id="4" name="投影片編號版面配置區 3">
            <a:extLst>
              <a:ext uri="{FF2B5EF4-FFF2-40B4-BE49-F238E27FC236}">
                <a16:creationId xmlns:a16="http://schemas.microsoft.com/office/drawing/2014/main" id="{07CEE885-EC1D-B5DD-03E7-48DA4087A0D1}"/>
              </a:ext>
            </a:extLst>
          </p:cNvPr>
          <p:cNvSpPr>
            <a:spLocks noGrp="1"/>
          </p:cNvSpPr>
          <p:nvPr>
            <p:ph type="sldNum" sz="quarter" idx="12"/>
          </p:nvPr>
        </p:nvSpPr>
        <p:spPr/>
        <p:txBody>
          <a:bodyPr/>
          <a:lstStyle/>
          <a:p>
            <a:fld id="{EC42CC9F-AC0C-475C-86EC-8BEEEDCDB379}" type="slidenum">
              <a:rPr lang="zh-TW" altLang="en-US" smtClean="0"/>
              <a:t>61</a:t>
            </a:fld>
            <a:endParaRPr lang="zh-TW" altLang="en-US"/>
          </a:p>
        </p:txBody>
      </p:sp>
      <p:sp>
        <p:nvSpPr>
          <p:cNvPr id="5" name="文字方塊 4">
            <a:extLst>
              <a:ext uri="{FF2B5EF4-FFF2-40B4-BE49-F238E27FC236}">
                <a16:creationId xmlns:a16="http://schemas.microsoft.com/office/drawing/2014/main" id="{192A64A6-BF67-C3D9-3245-9EDCA761F84C}"/>
              </a:ext>
            </a:extLst>
          </p:cNvPr>
          <p:cNvSpPr txBox="1"/>
          <p:nvPr/>
        </p:nvSpPr>
        <p:spPr>
          <a:xfrm>
            <a:off x="3419627" y="6120000"/>
            <a:ext cx="5352748" cy="369332"/>
          </a:xfrm>
          <a:prstGeom prst="rect">
            <a:avLst/>
          </a:prstGeom>
          <a:noFill/>
        </p:spPr>
        <p:txBody>
          <a:bodyPr wrap="none" rtlCol="0">
            <a:spAutoFit/>
          </a:bodyPr>
          <a:lstStyle/>
          <a:p>
            <a:pPr algn="ctr"/>
            <a:r>
              <a:rPr lang="fr-FR" altLang="zh-TW" kern="0" dirty="0"/>
              <a:t>Source: </a:t>
            </a:r>
            <a:r>
              <a:rPr lang="en-US" altLang="zh-TW" kern="0" dirty="0">
                <a:hlinkClick r:id="rId3"/>
              </a:rPr>
              <a:t>TSG Radio Access Network (RAN); 3GPP</a:t>
            </a:r>
            <a:endParaRPr lang="fr-FR" altLang="zh-TW" kern="0" dirty="0"/>
          </a:p>
        </p:txBody>
      </p:sp>
    </p:spTree>
    <p:extLst>
      <p:ext uri="{BB962C8B-B14F-4D97-AF65-F5344CB8AC3E}">
        <p14:creationId xmlns:p14="http://schemas.microsoft.com/office/powerpoint/2010/main" val="39900707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63B5A2-D0E5-3EAF-5DE4-A7B3E22BE843}"/>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902736CC-F3EE-4052-0780-ED28253A3D85}"/>
              </a:ext>
            </a:extLst>
          </p:cNvPr>
          <p:cNvSpPr>
            <a:spLocks noGrp="1"/>
          </p:cNvSpPr>
          <p:nvPr>
            <p:ph type="title"/>
          </p:nvPr>
        </p:nvSpPr>
        <p:spPr/>
        <p:txBody>
          <a:bodyPr/>
          <a:lstStyle/>
          <a:p>
            <a:pPr algn="ctr"/>
            <a:r>
              <a:rPr lang="en-US" altLang="zh-TW" dirty="0">
                <a:solidFill>
                  <a:srgbClr val="FF0000"/>
                </a:solidFill>
              </a:rPr>
              <a:t>5G/NR </a:t>
            </a:r>
            <a:r>
              <a:rPr lang="en-US" altLang="zh-TW" dirty="0" err="1">
                <a:solidFill>
                  <a:srgbClr val="FF0000"/>
                </a:solidFill>
              </a:rPr>
              <a:t>MmWave</a:t>
            </a:r>
            <a:r>
              <a:rPr lang="en-US" altLang="zh-TW" dirty="0">
                <a:solidFill>
                  <a:srgbClr val="FF0000"/>
                </a:solidFill>
              </a:rPr>
              <a:t> Bands</a:t>
            </a:r>
            <a:endParaRPr lang="zh-TW" altLang="en-US" dirty="0">
              <a:solidFill>
                <a:srgbClr val="FF0000"/>
              </a:solidFill>
            </a:endParaRPr>
          </a:p>
        </p:txBody>
      </p:sp>
      <p:sp>
        <p:nvSpPr>
          <p:cNvPr id="3" name="投影片編號版面配置區 2">
            <a:extLst>
              <a:ext uri="{FF2B5EF4-FFF2-40B4-BE49-F238E27FC236}">
                <a16:creationId xmlns:a16="http://schemas.microsoft.com/office/drawing/2014/main" id="{3DC3588C-049F-1A0C-D433-D01E46139105}"/>
              </a:ext>
            </a:extLst>
          </p:cNvPr>
          <p:cNvSpPr>
            <a:spLocks noGrp="1"/>
          </p:cNvSpPr>
          <p:nvPr>
            <p:ph type="sldNum" sz="quarter" idx="12"/>
          </p:nvPr>
        </p:nvSpPr>
        <p:spPr/>
        <p:txBody>
          <a:bodyPr/>
          <a:lstStyle/>
          <a:p>
            <a:fld id="{EC42CC9F-AC0C-475C-86EC-8BEEEDCDB379}" type="slidenum">
              <a:rPr lang="zh-TW" altLang="en-US" smtClean="0"/>
              <a:t>62</a:t>
            </a:fld>
            <a:endParaRPr lang="zh-TW" altLang="en-US"/>
          </a:p>
        </p:txBody>
      </p:sp>
      <p:graphicFrame>
        <p:nvGraphicFramePr>
          <p:cNvPr id="4" name="表格 3">
            <a:extLst>
              <a:ext uri="{FF2B5EF4-FFF2-40B4-BE49-F238E27FC236}">
                <a16:creationId xmlns:a16="http://schemas.microsoft.com/office/drawing/2014/main" id="{55C96C74-9A52-55CA-140C-8488B6F7B342}"/>
              </a:ext>
            </a:extLst>
          </p:cNvPr>
          <p:cNvGraphicFramePr>
            <a:graphicFrameLocks noGrp="1"/>
          </p:cNvGraphicFramePr>
          <p:nvPr/>
        </p:nvGraphicFramePr>
        <p:xfrm>
          <a:off x="2046000" y="1800000"/>
          <a:ext cx="8100000" cy="3108960"/>
        </p:xfrm>
        <a:graphic>
          <a:graphicData uri="http://schemas.openxmlformats.org/drawingml/2006/table">
            <a:tbl>
              <a:tblPr firstRow="1" bandRow="1">
                <a:tableStyleId>{2D5ABB26-0587-4C30-8999-92F81FD0307C}</a:tableStyleId>
              </a:tblPr>
              <a:tblGrid>
                <a:gridCol w="1080000">
                  <a:extLst>
                    <a:ext uri="{9D8B030D-6E8A-4147-A177-3AD203B41FA5}">
                      <a16:colId xmlns:a16="http://schemas.microsoft.com/office/drawing/2014/main" val="3753262285"/>
                    </a:ext>
                  </a:extLst>
                </a:gridCol>
                <a:gridCol w="3060000">
                  <a:extLst>
                    <a:ext uri="{9D8B030D-6E8A-4147-A177-3AD203B41FA5}">
                      <a16:colId xmlns:a16="http://schemas.microsoft.com/office/drawing/2014/main" val="3952896593"/>
                    </a:ext>
                  </a:extLst>
                </a:gridCol>
                <a:gridCol w="1620000">
                  <a:extLst>
                    <a:ext uri="{9D8B030D-6E8A-4147-A177-3AD203B41FA5}">
                      <a16:colId xmlns:a16="http://schemas.microsoft.com/office/drawing/2014/main" val="3349290078"/>
                    </a:ext>
                  </a:extLst>
                </a:gridCol>
                <a:gridCol w="2340000">
                  <a:extLst>
                    <a:ext uri="{9D8B030D-6E8A-4147-A177-3AD203B41FA5}">
                      <a16:colId xmlns:a16="http://schemas.microsoft.com/office/drawing/2014/main" val="2770889143"/>
                    </a:ext>
                  </a:extLst>
                </a:gridCol>
              </a:tblGrid>
              <a:tr h="324000">
                <a:tc gridSpan="4">
                  <a:txBody>
                    <a:bodyPr/>
                    <a:lstStyle/>
                    <a:p>
                      <a:pPr algn="ctr"/>
                      <a:r>
                        <a:rPr lang="en-US" altLang="zh-TW" sz="2800" dirty="0"/>
                        <a:t>5G/NR - </a:t>
                      </a:r>
                      <a:r>
                        <a:rPr lang="en-US" altLang="zh-TW" sz="2800" dirty="0" err="1"/>
                        <a:t>mmWave</a:t>
                      </a:r>
                      <a:endParaRPr lang="en-US" altLang="zh-TW" sz="2800" dirty="0"/>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zh-TW" altLang="en-US" dirty="0"/>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zh-TW" altLang="en-US"/>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zh-TW" altLang="en-US" dirty="0"/>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16793346"/>
                  </a:ext>
                </a:extLst>
              </a:tr>
              <a:tr h="324000">
                <a:tc>
                  <a:txBody>
                    <a:bodyPr/>
                    <a:lstStyle/>
                    <a:p>
                      <a:pPr algn="ctr"/>
                      <a:r>
                        <a:rPr lang="en-US" altLang="zh-TW" sz="2800" dirty="0"/>
                        <a:t>Band</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sz="2800" dirty="0"/>
                        <a:t>Frequencies [GHz]</a:t>
                      </a:r>
                      <a:endParaRPr lang="zh-TW" altLang="en-US" sz="2800" dirty="0"/>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sz="2800" dirty="0"/>
                        <a:t>BW [MHz]</a:t>
                      </a:r>
                      <a:endParaRPr lang="zh-TW" altLang="en-US" sz="2800" dirty="0"/>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800" dirty="0"/>
                        <a:t>Duplex mode</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76389490"/>
                  </a:ext>
                </a:extLst>
              </a:tr>
              <a:tr h="324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800" dirty="0"/>
                        <a:t>n257</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800" dirty="0"/>
                        <a:t>26.5-29.5</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800" dirty="0"/>
                        <a:t>50-400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800" dirty="0"/>
                        <a:t>TDD</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47837593"/>
                  </a:ext>
                </a:extLst>
              </a:tr>
              <a:tr h="324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800" dirty="0"/>
                        <a:t>n258</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800" dirty="0"/>
                        <a:t>24.25-27.5</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800" dirty="0"/>
                        <a:t>50-400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800" dirty="0"/>
                        <a:t>TDD</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34071380"/>
                  </a:ext>
                </a:extLst>
              </a:tr>
              <a:tr h="324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800" dirty="0"/>
                        <a:t>n260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800" dirty="0"/>
                        <a:t>37.0-40.0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800" dirty="0"/>
                        <a:t>50-400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800" dirty="0"/>
                        <a:t>TDD</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6524501"/>
                  </a:ext>
                </a:extLst>
              </a:tr>
              <a:tr h="324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800" dirty="0"/>
                        <a:t>TBD</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800" dirty="0"/>
                        <a:t>37.0-43.5</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800" dirty="0"/>
                        <a:t>50-400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sz="2800" dirty="0"/>
                        <a:t>TDD</a:t>
                      </a:r>
                      <a:endParaRPr lang="zh-TW" altLang="en-US" sz="2800" dirty="0"/>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22306283"/>
                  </a:ext>
                </a:extLst>
              </a:tr>
            </a:tbl>
          </a:graphicData>
        </a:graphic>
      </p:graphicFrame>
    </p:spTree>
    <p:extLst>
      <p:ext uri="{BB962C8B-B14F-4D97-AF65-F5344CB8AC3E}">
        <p14:creationId xmlns:p14="http://schemas.microsoft.com/office/powerpoint/2010/main" val="28553869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140B593-B20E-20D8-1FB2-6192116ACEFD}"/>
              </a:ext>
            </a:extLst>
          </p:cNvPr>
          <p:cNvSpPr>
            <a:spLocks noGrp="1"/>
          </p:cNvSpPr>
          <p:nvPr>
            <p:ph type="title"/>
          </p:nvPr>
        </p:nvSpPr>
        <p:spPr/>
        <p:txBody>
          <a:bodyPr/>
          <a:lstStyle/>
          <a:p>
            <a:pPr algn="ctr"/>
            <a:r>
              <a:rPr lang="en-US" altLang="zh-TW" dirty="0">
                <a:solidFill>
                  <a:srgbClr val="FF0000"/>
                </a:solidFill>
              </a:rPr>
              <a:t>5G/NR Spectrum Below 6 GHz</a:t>
            </a:r>
            <a:endParaRPr lang="zh-TW" altLang="en-US" dirty="0">
              <a:solidFill>
                <a:srgbClr val="FF0000"/>
              </a:solidFill>
            </a:endParaRPr>
          </a:p>
        </p:txBody>
      </p:sp>
      <p:sp>
        <p:nvSpPr>
          <p:cNvPr id="3" name="投影片編號版面配置區 2">
            <a:extLst>
              <a:ext uri="{FF2B5EF4-FFF2-40B4-BE49-F238E27FC236}">
                <a16:creationId xmlns:a16="http://schemas.microsoft.com/office/drawing/2014/main" id="{AE6D52D5-33ED-6049-9F17-09D460F52B2F}"/>
              </a:ext>
            </a:extLst>
          </p:cNvPr>
          <p:cNvSpPr>
            <a:spLocks noGrp="1"/>
          </p:cNvSpPr>
          <p:nvPr>
            <p:ph type="sldNum" sz="quarter" idx="12"/>
          </p:nvPr>
        </p:nvSpPr>
        <p:spPr/>
        <p:txBody>
          <a:bodyPr/>
          <a:lstStyle/>
          <a:p>
            <a:fld id="{EC42CC9F-AC0C-475C-86EC-8BEEEDCDB379}" type="slidenum">
              <a:rPr lang="zh-TW" altLang="en-US" smtClean="0"/>
              <a:t>63</a:t>
            </a:fld>
            <a:endParaRPr lang="zh-TW" altLang="en-US"/>
          </a:p>
        </p:txBody>
      </p:sp>
      <p:graphicFrame>
        <p:nvGraphicFramePr>
          <p:cNvPr id="4" name="表格 3">
            <a:extLst>
              <a:ext uri="{FF2B5EF4-FFF2-40B4-BE49-F238E27FC236}">
                <a16:creationId xmlns:a16="http://schemas.microsoft.com/office/drawing/2014/main" id="{4CF7390B-91CD-8AE8-B739-7D0E8B7DF94F}"/>
              </a:ext>
            </a:extLst>
          </p:cNvPr>
          <p:cNvGraphicFramePr>
            <a:graphicFrameLocks noGrp="1"/>
          </p:cNvGraphicFramePr>
          <p:nvPr/>
        </p:nvGraphicFramePr>
        <p:xfrm>
          <a:off x="2586000" y="1800000"/>
          <a:ext cx="7020000" cy="4114800"/>
        </p:xfrm>
        <a:graphic>
          <a:graphicData uri="http://schemas.openxmlformats.org/drawingml/2006/table">
            <a:tbl>
              <a:tblPr firstRow="1" bandRow="1">
                <a:tableStyleId>{2D5ABB26-0587-4C30-8999-92F81FD0307C}</a:tableStyleId>
              </a:tblPr>
              <a:tblGrid>
                <a:gridCol w="900000">
                  <a:extLst>
                    <a:ext uri="{9D8B030D-6E8A-4147-A177-3AD203B41FA5}">
                      <a16:colId xmlns:a16="http://schemas.microsoft.com/office/drawing/2014/main" val="2824448130"/>
                    </a:ext>
                  </a:extLst>
                </a:gridCol>
                <a:gridCol w="2700000">
                  <a:extLst>
                    <a:ext uri="{9D8B030D-6E8A-4147-A177-3AD203B41FA5}">
                      <a16:colId xmlns:a16="http://schemas.microsoft.com/office/drawing/2014/main" val="2562196642"/>
                    </a:ext>
                  </a:extLst>
                </a:gridCol>
                <a:gridCol w="1440000">
                  <a:extLst>
                    <a:ext uri="{9D8B030D-6E8A-4147-A177-3AD203B41FA5}">
                      <a16:colId xmlns:a16="http://schemas.microsoft.com/office/drawing/2014/main" val="2779855214"/>
                    </a:ext>
                  </a:extLst>
                </a:gridCol>
                <a:gridCol w="1980000">
                  <a:extLst>
                    <a:ext uri="{9D8B030D-6E8A-4147-A177-3AD203B41FA5}">
                      <a16:colId xmlns:a16="http://schemas.microsoft.com/office/drawing/2014/main" val="4156994733"/>
                    </a:ext>
                  </a:extLst>
                </a:gridCol>
              </a:tblGrid>
              <a:tr h="324000">
                <a:tc>
                  <a:txBody>
                    <a:bodyPr/>
                    <a:lstStyle/>
                    <a:p>
                      <a:pPr algn="ctr"/>
                      <a:r>
                        <a:rPr lang="en-US" altLang="zh-TW" sz="2400" dirty="0"/>
                        <a:t>Band</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sz="2400" dirty="0"/>
                        <a:t>Frequencies [GHz]</a:t>
                      </a:r>
                      <a:endParaRPr lang="zh-TW" altLang="en-US" sz="2400" dirty="0"/>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sz="2400" dirty="0"/>
                        <a:t>BW [MHz]</a:t>
                      </a:r>
                      <a:endParaRPr lang="zh-TW" altLang="en-US" sz="2400" dirty="0"/>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dirty="0"/>
                        <a:t>Duplex mode</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64042310"/>
                  </a:ext>
                </a:extLst>
              </a:tr>
              <a:tr h="324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2400" dirty="0"/>
                        <a:t>n77</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2400" dirty="0"/>
                        <a:t>3300-4200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2400" dirty="0"/>
                        <a:t>10-100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2400" dirty="0"/>
                        <a:t>TOD</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20359349"/>
                  </a:ext>
                </a:extLst>
              </a:tr>
              <a:tr h="324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2400" dirty="0"/>
                        <a:t>n78</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2400" dirty="0"/>
                        <a:t>3300-3800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2400" dirty="0"/>
                        <a:t>10-100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2400" dirty="0"/>
                        <a:t>TOD</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4472562"/>
                  </a:ext>
                </a:extLst>
              </a:tr>
              <a:tr h="324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2400" dirty="0"/>
                        <a:t>n79</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2400" dirty="0"/>
                        <a:t>4400-5000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2400" dirty="0"/>
                        <a:t>40-100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2400" dirty="0"/>
                        <a:t>TOD</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78131533"/>
                  </a:ext>
                </a:extLst>
              </a:tr>
              <a:tr h="324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2400" dirty="0"/>
                        <a:t>n80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2400" dirty="0"/>
                        <a:t>1710-1785/N/A</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2400" dirty="0"/>
                        <a:t>5-30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2400" dirty="0"/>
                        <a:t>SUL</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26016397"/>
                  </a:ext>
                </a:extLst>
              </a:tr>
              <a:tr h="324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2400" dirty="0"/>
                        <a:t>n81</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2400" dirty="0"/>
                        <a:t>880-915/N/A</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2400" dirty="0"/>
                        <a:t>5-20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2400" dirty="0"/>
                        <a:t>SUL</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92226837"/>
                  </a:ext>
                </a:extLst>
              </a:tr>
              <a:tr h="324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2400" dirty="0"/>
                        <a:t>n82</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2400" dirty="0"/>
                        <a:t>832-862/N/A</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2400" dirty="0"/>
                        <a:t>5-20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2400" dirty="0"/>
                        <a:t>SUL</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09283978"/>
                  </a:ext>
                </a:extLst>
              </a:tr>
              <a:tr h="324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2400" dirty="0"/>
                        <a:t>n83</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2400" dirty="0"/>
                        <a:t>703-748/N/A</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2400" dirty="0"/>
                        <a:t>5-20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2400" dirty="0"/>
                        <a:t>SUL</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00719257"/>
                  </a:ext>
                </a:extLst>
              </a:tr>
              <a:tr h="324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2400" dirty="0"/>
                        <a:t>n84</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2400" dirty="0"/>
                        <a:t>1920-1980/N/A</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pt-BR" altLang="zh-TW" sz="2400" dirty="0"/>
                        <a:t>5-2.</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2400" dirty="0"/>
                        <a:t>SUL</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90027501"/>
                  </a:ext>
                </a:extLst>
              </a:tr>
            </a:tbl>
          </a:graphicData>
        </a:graphic>
      </p:graphicFrame>
    </p:spTree>
    <p:extLst>
      <p:ext uri="{BB962C8B-B14F-4D97-AF65-F5344CB8AC3E}">
        <p14:creationId xmlns:p14="http://schemas.microsoft.com/office/powerpoint/2010/main" val="379781941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13D92C-8B07-65D8-785A-DA9272869060}"/>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05269AA2-B312-05FE-E12A-AD841381A8A6}"/>
              </a:ext>
            </a:extLst>
          </p:cNvPr>
          <p:cNvSpPr>
            <a:spLocks noGrp="1"/>
          </p:cNvSpPr>
          <p:nvPr>
            <p:ph type="title"/>
          </p:nvPr>
        </p:nvSpPr>
        <p:spPr/>
        <p:txBody>
          <a:bodyPr/>
          <a:lstStyle/>
          <a:p>
            <a:r>
              <a:rPr lang="en-US" altLang="zh-TW" dirty="0">
                <a:solidFill>
                  <a:srgbClr val="FF0000"/>
                </a:solidFill>
              </a:rPr>
              <a:t>5G/NR </a:t>
            </a:r>
            <a:br>
              <a:rPr lang="en-US" altLang="zh-TW" dirty="0">
                <a:solidFill>
                  <a:srgbClr val="FF0000"/>
                </a:solidFill>
              </a:rPr>
            </a:br>
            <a:r>
              <a:rPr lang="en-US" altLang="zh-TW" dirty="0">
                <a:solidFill>
                  <a:srgbClr val="FF0000"/>
                </a:solidFill>
              </a:rPr>
              <a:t>Re-farmed Spectrum</a:t>
            </a:r>
            <a:endParaRPr lang="zh-TW" altLang="en-US" dirty="0">
              <a:solidFill>
                <a:srgbClr val="FF0000"/>
              </a:solidFill>
            </a:endParaRPr>
          </a:p>
        </p:txBody>
      </p:sp>
      <p:sp>
        <p:nvSpPr>
          <p:cNvPr id="3" name="投影片編號版面配置區 2">
            <a:extLst>
              <a:ext uri="{FF2B5EF4-FFF2-40B4-BE49-F238E27FC236}">
                <a16:creationId xmlns:a16="http://schemas.microsoft.com/office/drawing/2014/main" id="{F984F9E2-10C3-F51F-8E9F-299B12B651E9}"/>
              </a:ext>
            </a:extLst>
          </p:cNvPr>
          <p:cNvSpPr>
            <a:spLocks noGrp="1"/>
          </p:cNvSpPr>
          <p:nvPr>
            <p:ph type="sldNum" sz="quarter" idx="12"/>
          </p:nvPr>
        </p:nvSpPr>
        <p:spPr/>
        <p:txBody>
          <a:bodyPr/>
          <a:lstStyle/>
          <a:p>
            <a:fld id="{EC42CC9F-AC0C-475C-86EC-8BEEEDCDB379}" type="slidenum">
              <a:rPr lang="zh-TW" altLang="en-US" smtClean="0"/>
              <a:t>64</a:t>
            </a:fld>
            <a:endParaRPr lang="zh-TW" altLang="en-US"/>
          </a:p>
        </p:txBody>
      </p:sp>
      <p:graphicFrame>
        <p:nvGraphicFramePr>
          <p:cNvPr id="5" name="表格 3">
            <a:extLst>
              <a:ext uri="{FF2B5EF4-FFF2-40B4-BE49-F238E27FC236}">
                <a16:creationId xmlns:a16="http://schemas.microsoft.com/office/drawing/2014/main" id="{74143F14-ED1B-FCFF-7E0D-DCE07B16B73F}"/>
              </a:ext>
            </a:extLst>
          </p:cNvPr>
          <p:cNvGraphicFramePr>
            <a:graphicFrameLocks noGrp="1"/>
          </p:cNvGraphicFramePr>
          <p:nvPr/>
        </p:nvGraphicFramePr>
        <p:xfrm>
          <a:off x="5760000" y="0"/>
          <a:ext cx="5040000" cy="6858000"/>
        </p:xfrm>
        <a:graphic>
          <a:graphicData uri="http://schemas.openxmlformats.org/drawingml/2006/table">
            <a:tbl>
              <a:tblPr firstRow="1" bandRow="1">
                <a:tableStyleId>{2D5ABB26-0587-4C30-8999-92F81FD0307C}</a:tableStyleId>
              </a:tblPr>
              <a:tblGrid>
                <a:gridCol w="540000">
                  <a:extLst>
                    <a:ext uri="{9D8B030D-6E8A-4147-A177-3AD203B41FA5}">
                      <a16:colId xmlns:a16="http://schemas.microsoft.com/office/drawing/2014/main" val="1315509018"/>
                    </a:ext>
                  </a:extLst>
                </a:gridCol>
                <a:gridCol w="1980000">
                  <a:extLst>
                    <a:ext uri="{9D8B030D-6E8A-4147-A177-3AD203B41FA5}">
                      <a16:colId xmlns:a16="http://schemas.microsoft.com/office/drawing/2014/main" val="2755081851"/>
                    </a:ext>
                  </a:extLst>
                </a:gridCol>
                <a:gridCol w="1620000">
                  <a:extLst>
                    <a:ext uri="{9D8B030D-6E8A-4147-A177-3AD203B41FA5}">
                      <a16:colId xmlns:a16="http://schemas.microsoft.com/office/drawing/2014/main" val="3893421654"/>
                    </a:ext>
                  </a:extLst>
                </a:gridCol>
                <a:gridCol w="900000">
                  <a:extLst>
                    <a:ext uri="{9D8B030D-6E8A-4147-A177-3AD203B41FA5}">
                      <a16:colId xmlns:a16="http://schemas.microsoft.com/office/drawing/2014/main" val="1829674450"/>
                    </a:ext>
                  </a:extLst>
                </a:gridCol>
              </a:tblGrid>
              <a:tr h="144000">
                <a:tc>
                  <a:txBody>
                    <a:bodyPr/>
                    <a:lstStyle/>
                    <a:p>
                      <a:pPr algn="ctr"/>
                      <a:r>
                        <a:rPr lang="en-US" altLang="zh-TW" sz="1200" kern="0" baseline="0" dirty="0"/>
                        <a:t>Band</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sz="1200" kern="0" baseline="0" dirty="0"/>
                        <a:t>Identifier</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sz="1200" kern="0" baseline="0" dirty="0"/>
                        <a:t>Frequencies [GHz]</a:t>
                      </a:r>
                      <a:endParaRPr lang="zh-TW" altLang="en-US" sz="1200" kern="0" baseline="0" dirty="0"/>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sz="1200" kern="0" baseline="0" dirty="0"/>
                        <a:t>BW [MHz]</a:t>
                      </a:r>
                      <a:endParaRPr lang="zh-TW" altLang="en-US" sz="1200" kern="0" baseline="0" dirty="0"/>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8830992"/>
                  </a:ext>
                </a:extLst>
              </a:tr>
              <a:tr h="14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tLang="zh-TW" sz="1200" kern="0" baseline="0" dirty="0"/>
                        <a:t>n1</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1200" kern="0" baseline="0" dirty="0"/>
                        <a:t>IMF Core Band</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1200" kern="0" baseline="0" dirty="0"/>
                        <a:t>1920-1980/2110-2170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1200" kern="0" baseline="0" dirty="0"/>
                        <a:t>5-20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13989426"/>
                  </a:ext>
                </a:extLst>
              </a:tr>
              <a:tr h="14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tLang="zh-TW" sz="1200" kern="0" baseline="0" dirty="0"/>
                        <a:t>n2</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1200" kern="0" baseline="0" dirty="0"/>
                        <a:t>PCS 1900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1200" kern="0" baseline="0" dirty="0"/>
                        <a:t>1850-1910/1930-1990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1200" kern="0" baseline="0" dirty="0"/>
                        <a:t>5-20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94615487"/>
                  </a:ext>
                </a:extLst>
              </a:tr>
              <a:tr h="14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tLang="zh-TW" sz="1200" kern="0" baseline="0" dirty="0"/>
                        <a:t>n3</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1200" kern="0" baseline="0" dirty="0"/>
                        <a:t>1800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1200" kern="0" baseline="0" dirty="0"/>
                        <a:t>1710-1785/1805-1880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1200" kern="0" baseline="0" dirty="0"/>
                        <a:t>5-30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5305169"/>
                  </a:ext>
                </a:extLst>
              </a:tr>
              <a:tr h="14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200" kern="0" baseline="0" dirty="0"/>
                        <a:t>n5</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a:t>850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a:t>824-849/869-894</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a:t>5-20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85438339"/>
                  </a:ext>
                </a:extLst>
              </a:tr>
              <a:tr h="14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200" kern="0" baseline="0" dirty="0"/>
                        <a:t>n7</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a:t>IMF Extension</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a:t>2500-2570/2620-2690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a:t>5-20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73044563"/>
                  </a:ext>
                </a:extLst>
              </a:tr>
              <a:tr h="14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200" kern="0" baseline="0" dirty="0"/>
                        <a:t>n8</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a:t>900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a:t>880-915/925-960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a:t>5-20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12743572"/>
                  </a:ext>
                </a:extLst>
              </a:tr>
              <a:tr h="14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200" kern="0" baseline="0" dirty="0"/>
                        <a:t>n13</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a:t>US 700 Upper C</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a:t>777-787/746-756</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err="1"/>
                        <a:t>tbd</a:t>
                      </a:r>
                      <a:endParaRPr lang="en-US" altLang="zh-TW" sz="1200" kern="0" baseline="0" dirty="0"/>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35306126"/>
                  </a:ext>
                </a:extLst>
              </a:tr>
              <a:tr h="14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200" kern="0" baseline="0" dirty="0"/>
                        <a:t>n20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a:t>CEPT800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1200" kern="0" baseline="0" dirty="0"/>
                        <a:t>832-862/791-821</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1200" kern="0" baseline="0" dirty="0"/>
                        <a:t>5-20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5751425"/>
                  </a:ext>
                </a:extLst>
              </a:tr>
              <a:tr h="14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200" kern="0" baseline="0" dirty="0"/>
                        <a:t>n25</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a:t>PCS1900G</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a:t>1850-1915/1930-1995</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err="1"/>
                        <a:t>tbd</a:t>
                      </a:r>
                      <a:endParaRPr lang="en-US" altLang="zh-TW" sz="1200" kern="0" baseline="0" dirty="0"/>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64754946"/>
                  </a:ext>
                </a:extLst>
              </a:tr>
              <a:tr h="14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200" kern="0" baseline="0" dirty="0"/>
                        <a:t>n26</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altLang="zh-TW" sz="1200" kern="0" baseline="0" dirty="0"/>
                        <a:t>E850 Upper</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a:t>814-849/859-894</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err="1"/>
                        <a:t>tbd</a:t>
                      </a:r>
                      <a:endParaRPr lang="en-US" altLang="zh-TW" sz="1200" kern="0" baseline="0" dirty="0"/>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81416741"/>
                  </a:ext>
                </a:extLst>
              </a:tr>
              <a:tr h="14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tLang="zh-TW" sz="1200" kern="0" baseline="0" dirty="0"/>
                        <a:t>n28</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a:t>APT 700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a:t>703-748/758-8035-20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a:t>5-20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33175352"/>
                  </a:ext>
                </a:extLst>
              </a:tr>
              <a:tr h="14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200" kern="0" baseline="0" dirty="0"/>
                        <a:t>n34</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TW" sz="1200" kern="0" baseline="0" dirty="0"/>
                        <a:t>TDD 2000 Upper</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a:t>2010-2025</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err="1"/>
                        <a:t>tbd</a:t>
                      </a:r>
                      <a:endParaRPr lang="en-US" altLang="zh-TW" sz="1200" kern="0" baseline="0" dirty="0"/>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44150143"/>
                  </a:ext>
                </a:extLst>
              </a:tr>
              <a:tr h="14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200" kern="0" baseline="0" dirty="0"/>
                        <a:t>n38</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a:t>IMF Extension Gap</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a:t>2570-2620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a:t>5-20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52802229"/>
                  </a:ext>
                </a:extLst>
              </a:tr>
              <a:tr h="14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200" kern="0" baseline="0" dirty="0"/>
                        <a:t>n39</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a:t>China TDD 1900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a:t>1880-1920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err="1"/>
                        <a:t>tbd</a:t>
                      </a:r>
                      <a:endParaRPr lang="en-US" altLang="zh-TW" sz="1200" kern="0" baseline="0" dirty="0"/>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12338490"/>
                  </a:ext>
                </a:extLst>
              </a:tr>
              <a:tr h="14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200" kern="0" baseline="0" dirty="0"/>
                        <a:t>n40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a:t>TDD 2300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a:t>2300-2400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err="1"/>
                        <a:t>tbd</a:t>
                      </a:r>
                      <a:endParaRPr lang="en-US" altLang="zh-TW" sz="1200" kern="0" baseline="0" dirty="0"/>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8618217"/>
                  </a:ext>
                </a:extLst>
              </a:tr>
              <a:tr h="14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200" kern="0" baseline="0" dirty="0"/>
                        <a:t>n41</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a:t>TDD 2600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a:t>2496-2690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a:t>10-100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33008022"/>
                  </a:ext>
                </a:extLst>
              </a:tr>
              <a:tr h="14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200" dirty="0"/>
                        <a:t>n50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dirty="0"/>
                        <a:t>TDDL-band</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dirty="0"/>
                        <a:t>1432-1517</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dirty="0"/>
                        <a:t>5-80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19119873"/>
                  </a:ext>
                </a:extLst>
              </a:tr>
              <a:tr h="14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200" dirty="0"/>
                        <a:t>n51</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dirty="0"/>
                        <a:t>TDDL-band, local</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dirty="0"/>
                        <a:t>1427-1432</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a:t>5</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0532780"/>
                  </a:ext>
                </a:extLst>
              </a:tr>
              <a:tr h="14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200" dirty="0"/>
                        <a:t>n66</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dirty="0"/>
                        <a:t>AWS Extension</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dirty="0"/>
                        <a:t>1710-1780/2110-2200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dirty="0"/>
                        <a:t>5-40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02916170"/>
                  </a:ext>
                </a:extLst>
              </a:tr>
              <a:tr h="14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200" dirty="0"/>
                        <a:t>n70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dirty="0"/>
                        <a:t>AWS-3/4</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dirty="0"/>
                        <a:t>1695-1710/1995-2020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dirty="0"/>
                        <a:t>5-25</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8389610"/>
                  </a:ext>
                </a:extLst>
              </a:tr>
              <a:tr h="14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200" dirty="0"/>
                        <a:t>n71</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dirty="0"/>
                        <a:t>US 600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dirty="0"/>
                        <a:t>663-698/617-652</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dirty="0"/>
                        <a:t>5-20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18412119"/>
                  </a:ext>
                </a:extLst>
              </a:tr>
              <a:tr h="14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200" dirty="0"/>
                        <a:t>n74</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dirty="0"/>
                        <a:t>FDDL-band</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dirty="0"/>
                        <a:t>1427-1470/1475-1517</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dirty="0"/>
                        <a:t>5-20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8920088"/>
                  </a:ext>
                </a:extLst>
              </a:tr>
              <a:tr h="14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200" dirty="0"/>
                        <a:t>n75</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dirty="0"/>
                        <a:t>Extended SDL L-band</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dirty="0"/>
                        <a:t>N/A/1432-1517</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dirty="0"/>
                        <a:t>5-20</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99103930"/>
                  </a:ext>
                </a:extLst>
              </a:tr>
              <a:tr h="14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200" dirty="0"/>
                        <a:t>n76</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dirty="0"/>
                        <a:t>Extended SDL L-band, local</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dirty="0"/>
                        <a:t>N/A/1427-1432</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kern="0" baseline="0" dirty="0"/>
                        <a:t>5</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62042975"/>
                  </a:ext>
                </a:extLst>
              </a:tr>
            </a:tbl>
          </a:graphicData>
        </a:graphic>
      </p:graphicFrame>
    </p:spTree>
    <p:extLst>
      <p:ext uri="{BB962C8B-B14F-4D97-AF65-F5344CB8AC3E}">
        <p14:creationId xmlns:p14="http://schemas.microsoft.com/office/powerpoint/2010/main" val="31887124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2DAE1752-3AEA-157D-A2D4-B3C30846FFAE}"/>
              </a:ext>
            </a:extLst>
          </p:cNvPr>
          <p:cNvSpPr>
            <a:spLocks noGrp="1"/>
          </p:cNvSpPr>
          <p:nvPr>
            <p:ph type="title"/>
          </p:nvPr>
        </p:nvSpPr>
        <p:spPr/>
        <p:txBody>
          <a:bodyPr/>
          <a:lstStyle/>
          <a:p>
            <a:r>
              <a:rPr lang="en-US" altLang="zh-TW" dirty="0"/>
              <a:t>International 5G scoreboard</a:t>
            </a:r>
            <a:br>
              <a:rPr lang="en-US" altLang="zh-TW" dirty="0"/>
            </a:br>
            <a:r>
              <a:rPr lang="en-US" altLang="zh-TW" sz="2400" dirty="0"/>
              <a:t>Overview of 5G developments</a:t>
            </a:r>
            <a:endParaRPr lang="zh-TW" altLang="en-US" dirty="0"/>
          </a:p>
        </p:txBody>
      </p:sp>
      <p:sp>
        <p:nvSpPr>
          <p:cNvPr id="3" name="內容版面配置區 2">
            <a:extLst>
              <a:ext uri="{FF2B5EF4-FFF2-40B4-BE49-F238E27FC236}">
                <a16:creationId xmlns:a16="http://schemas.microsoft.com/office/drawing/2014/main" id="{80F880F2-0592-F116-E855-80744FBF76E2}"/>
              </a:ext>
            </a:extLst>
          </p:cNvPr>
          <p:cNvSpPr>
            <a:spLocks noGrp="1"/>
          </p:cNvSpPr>
          <p:nvPr>
            <p:ph idx="1"/>
          </p:nvPr>
        </p:nvSpPr>
        <p:spPr/>
        <p:txBody>
          <a:bodyPr/>
          <a:lstStyle/>
          <a:p>
            <a:r>
              <a:rPr lang="en-US" altLang="zh-TW" dirty="0"/>
              <a:t>Below you will find tables and charts about 5G rollout and 5G spectrum awards in major international markets.</a:t>
            </a:r>
            <a:endParaRPr lang="zh-TW" altLang="en-US" dirty="0"/>
          </a:p>
        </p:txBody>
      </p:sp>
      <p:sp>
        <p:nvSpPr>
          <p:cNvPr id="4" name="投影片編號版面配置區 3">
            <a:extLst>
              <a:ext uri="{FF2B5EF4-FFF2-40B4-BE49-F238E27FC236}">
                <a16:creationId xmlns:a16="http://schemas.microsoft.com/office/drawing/2014/main" id="{93D31867-3415-64A7-0D6F-2D216692631C}"/>
              </a:ext>
            </a:extLst>
          </p:cNvPr>
          <p:cNvSpPr>
            <a:spLocks noGrp="1"/>
          </p:cNvSpPr>
          <p:nvPr>
            <p:ph type="sldNum" sz="quarter" idx="12"/>
          </p:nvPr>
        </p:nvSpPr>
        <p:spPr/>
        <p:txBody>
          <a:bodyPr/>
          <a:lstStyle/>
          <a:p>
            <a:fld id="{EC42CC9F-AC0C-475C-86EC-8BEEEDCDB379}" type="slidenum">
              <a:rPr lang="zh-TW" altLang="en-US" smtClean="0"/>
              <a:t>65</a:t>
            </a:fld>
            <a:endParaRPr lang="zh-TW" altLang="en-US"/>
          </a:p>
        </p:txBody>
      </p:sp>
      <p:pic>
        <p:nvPicPr>
          <p:cNvPr id="5" name="圖片 4">
            <a:extLst>
              <a:ext uri="{FF2B5EF4-FFF2-40B4-BE49-F238E27FC236}">
                <a16:creationId xmlns:a16="http://schemas.microsoft.com/office/drawing/2014/main" id="{6B3FE81A-A620-C3F1-DEC3-BEB6D29D6F5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213420" y="2520000"/>
            <a:ext cx="7765161" cy="3600000"/>
          </a:xfrm>
          <a:prstGeom prst="rect">
            <a:avLst/>
          </a:prstGeom>
        </p:spPr>
      </p:pic>
      <p:sp>
        <p:nvSpPr>
          <p:cNvPr id="6" name="文字方塊 5">
            <a:extLst>
              <a:ext uri="{FF2B5EF4-FFF2-40B4-BE49-F238E27FC236}">
                <a16:creationId xmlns:a16="http://schemas.microsoft.com/office/drawing/2014/main" id="{8124207D-A389-1398-F8FB-F84E52ED9985}"/>
              </a:ext>
            </a:extLst>
          </p:cNvPr>
          <p:cNvSpPr txBox="1"/>
          <p:nvPr/>
        </p:nvSpPr>
        <p:spPr>
          <a:xfrm>
            <a:off x="3817171" y="6120000"/>
            <a:ext cx="4557658" cy="369332"/>
          </a:xfrm>
          <a:prstGeom prst="rect">
            <a:avLst/>
          </a:prstGeom>
          <a:noFill/>
        </p:spPr>
        <p:txBody>
          <a:bodyPr wrap="none" rtlCol="0">
            <a:spAutoFit/>
          </a:bodyPr>
          <a:lstStyle/>
          <a:p>
            <a:pPr algn="ctr"/>
            <a:r>
              <a:rPr lang="en-US" altLang="zh-TW" dirty="0"/>
              <a:t>Source: </a:t>
            </a:r>
            <a:r>
              <a:rPr lang="en-US" altLang="zh-TW" dirty="0">
                <a:hlinkClick r:id="rId3"/>
              </a:rPr>
              <a:t>5G Scoreboard – 5G Observatory</a:t>
            </a:r>
            <a:r>
              <a:rPr lang="en-US" altLang="zh-TW" dirty="0"/>
              <a:t> </a:t>
            </a:r>
            <a:endParaRPr lang="zh-TW" altLang="en-US" dirty="0"/>
          </a:p>
        </p:txBody>
      </p:sp>
    </p:spTree>
    <p:extLst>
      <p:ext uri="{BB962C8B-B14F-4D97-AF65-F5344CB8AC3E}">
        <p14:creationId xmlns:p14="http://schemas.microsoft.com/office/powerpoint/2010/main" val="132762060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1D4AF99-1B89-095D-03AD-6F2855B33BCD}"/>
              </a:ext>
            </a:extLst>
          </p:cNvPr>
          <p:cNvSpPr>
            <a:spLocks noGrp="1"/>
          </p:cNvSpPr>
          <p:nvPr>
            <p:ph type="title"/>
          </p:nvPr>
        </p:nvSpPr>
        <p:spPr/>
        <p:txBody>
          <a:bodyPr/>
          <a:lstStyle/>
          <a:p>
            <a:r>
              <a:rPr lang="en-US" altLang="zh-TW" dirty="0"/>
              <a:t>Chart: </a:t>
            </a:r>
            <a:r>
              <a:rPr lang="en-US" altLang="zh-TW" dirty="0" err="1"/>
              <a:t>Authorised</a:t>
            </a:r>
            <a:r>
              <a:rPr lang="en-US" altLang="zh-TW" dirty="0"/>
              <a:t> 5G spectrum in international markets</a:t>
            </a:r>
            <a:endParaRPr lang="zh-TW" altLang="en-US" dirty="0"/>
          </a:p>
        </p:txBody>
      </p:sp>
      <p:sp>
        <p:nvSpPr>
          <p:cNvPr id="3" name="投影片編號版面配置區 2">
            <a:extLst>
              <a:ext uri="{FF2B5EF4-FFF2-40B4-BE49-F238E27FC236}">
                <a16:creationId xmlns:a16="http://schemas.microsoft.com/office/drawing/2014/main" id="{DFFDA2BF-C325-2C0E-54C2-D5D8B76B1ADC}"/>
              </a:ext>
            </a:extLst>
          </p:cNvPr>
          <p:cNvSpPr>
            <a:spLocks noGrp="1"/>
          </p:cNvSpPr>
          <p:nvPr>
            <p:ph type="sldNum" sz="quarter" idx="12"/>
          </p:nvPr>
        </p:nvSpPr>
        <p:spPr/>
        <p:txBody>
          <a:bodyPr/>
          <a:lstStyle/>
          <a:p>
            <a:fld id="{EC42CC9F-AC0C-475C-86EC-8BEEEDCDB379}" type="slidenum">
              <a:rPr lang="zh-TW" altLang="en-US" smtClean="0"/>
              <a:t>66</a:t>
            </a:fld>
            <a:endParaRPr lang="zh-TW" altLang="en-US"/>
          </a:p>
        </p:txBody>
      </p:sp>
      <p:pic>
        <p:nvPicPr>
          <p:cNvPr id="6146" name="圖片 3">
            <a:extLst>
              <a:ext uri="{FF2B5EF4-FFF2-40B4-BE49-F238E27FC236}">
                <a16:creationId xmlns:a16="http://schemas.microsoft.com/office/drawing/2014/main" id="{B585E59C-81D5-10B5-13D0-D926CE41B90E}"/>
              </a:ext>
            </a:extLst>
          </p:cNvPr>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auto">
          <a:xfrm>
            <a:off x="2540825" y="1440000"/>
            <a:ext cx="7110351" cy="4320000"/>
          </a:xfrm>
          <a:prstGeom prst="rect">
            <a:avLst/>
          </a:prstGeom>
          <a:noFill/>
          <a:extLst>
            <a:ext uri="{909E8E84-426E-40DD-AFC4-6F175D3DCCD1}">
              <a14:hiddenFill xmlns:a14="http://schemas.microsoft.com/office/drawing/2010/main">
                <a:solidFill>
                  <a:srgbClr val="FFFFFF"/>
                </a:solidFill>
              </a14:hiddenFill>
            </a:ext>
          </a:extLst>
        </p:spPr>
      </p:pic>
      <p:sp>
        <p:nvSpPr>
          <p:cNvPr id="4" name="文字方塊 3">
            <a:extLst>
              <a:ext uri="{FF2B5EF4-FFF2-40B4-BE49-F238E27FC236}">
                <a16:creationId xmlns:a16="http://schemas.microsoft.com/office/drawing/2014/main" id="{0F8EC0E8-8599-376B-D925-6667DC9EE94D}"/>
              </a:ext>
            </a:extLst>
          </p:cNvPr>
          <p:cNvSpPr txBox="1"/>
          <p:nvPr/>
        </p:nvSpPr>
        <p:spPr>
          <a:xfrm>
            <a:off x="2910962" y="5760000"/>
            <a:ext cx="6370077" cy="923330"/>
          </a:xfrm>
          <a:prstGeom prst="rect">
            <a:avLst/>
          </a:prstGeom>
          <a:noFill/>
        </p:spPr>
        <p:txBody>
          <a:bodyPr wrap="none" rtlCol="0">
            <a:spAutoFit/>
          </a:bodyPr>
          <a:lstStyle/>
          <a:p>
            <a:pPr algn="ctr"/>
            <a:r>
              <a:rPr lang="en-US" altLang="zh-TW" dirty="0"/>
              <a:t>Reporting period: May 2024</a:t>
            </a:r>
          </a:p>
          <a:p>
            <a:pPr algn="ctr"/>
            <a:r>
              <a:rPr lang="en-US" altLang="zh-TW" b="0" i="0" dirty="0">
                <a:solidFill>
                  <a:srgbClr val="636362"/>
                </a:solidFill>
                <a:effectLst/>
                <a:latin typeface="Helvetica Neue"/>
              </a:rPr>
              <a:t>Source: Sourced from the </a:t>
            </a:r>
            <a:r>
              <a:rPr lang="en-US" altLang="zh-TW" b="0" i="0" u="none" strike="noStrike" dirty="0" err="1">
                <a:solidFill>
                  <a:srgbClr val="337AB7"/>
                </a:solidFill>
                <a:effectLst/>
                <a:latin typeface="Helvetica Neue"/>
                <a:hlinkClick r:id="rId4"/>
              </a:rPr>
              <a:t>PolicyTracker</a:t>
            </a:r>
            <a:r>
              <a:rPr lang="en-US" altLang="zh-TW" b="0" i="0" u="none" strike="noStrike" dirty="0">
                <a:solidFill>
                  <a:srgbClr val="337AB7"/>
                </a:solidFill>
                <a:effectLst/>
                <a:latin typeface="Helvetica Neue"/>
                <a:hlinkClick r:id="rId4"/>
              </a:rPr>
              <a:t> Spectrum Database</a:t>
            </a:r>
            <a:endParaRPr lang="en-US" altLang="zh-TW" b="0" i="0" u="none" strike="noStrike" dirty="0">
              <a:solidFill>
                <a:srgbClr val="337AB7"/>
              </a:solidFill>
              <a:effectLst/>
              <a:latin typeface="Helvetica Neue"/>
            </a:endParaRPr>
          </a:p>
          <a:p>
            <a:pPr algn="ctr"/>
            <a:r>
              <a:rPr lang="en-US" altLang="zh-TW" b="0" i="0" u="none" strike="noStrike" dirty="0">
                <a:solidFill>
                  <a:srgbClr val="337AB7"/>
                </a:solidFill>
                <a:effectLst/>
                <a:latin typeface="Helvetica Neue"/>
              </a:rPr>
              <a:t> </a:t>
            </a:r>
            <a:r>
              <a:rPr lang="en-US" altLang="zh-TW" b="0" i="0" dirty="0">
                <a:solidFill>
                  <a:srgbClr val="636362"/>
                </a:solidFill>
                <a:effectLst/>
                <a:latin typeface="Helvetica Neue"/>
              </a:rPr>
              <a:t>&amp; </a:t>
            </a:r>
            <a:r>
              <a:rPr lang="en-US" altLang="zh-TW" b="0" i="0" u="none" strike="noStrike" dirty="0">
                <a:solidFill>
                  <a:srgbClr val="337AB7"/>
                </a:solidFill>
                <a:effectLst/>
                <a:latin typeface="Helvetica Neue"/>
                <a:hlinkClick r:id="rId5"/>
              </a:rPr>
              <a:t>FCC 2022 Communications Marketplace Report.</a:t>
            </a:r>
            <a:endParaRPr lang="zh-TW" altLang="en-US" dirty="0"/>
          </a:p>
        </p:txBody>
      </p:sp>
    </p:spTree>
    <p:extLst>
      <p:ext uri="{BB962C8B-B14F-4D97-AF65-F5344CB8AC3E}">
        <p14:creationId xmlns:p14="http://schemas.microsoft.com/office/powerpoint/2010/main" val="397712990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F25067B-1ADF-C631-F1DB-A1FD900DA22F}"/>
              </a:ext>
            </a:extLst>
          </p:cNvPr>
          <p:cNvSpPr>
            <a:spLocks noGrp="1"/>
          </p:cNvSpPr>
          <p:nvPr>
            <p:ph type="title"/>
          </p:nvPr>
        </p:nvSpPr>
        <p:spPr/>
        <p:txBody>
          <a:bodyPr/>
          <a:lstStyle/>
          <a:p>
            <a:r>
              <a:rPr lang="en-US" altLang="zh-TW" dirty="0"/>
              <a:t>Table: Main bands </a:t>
            </a:r>
            <a:r>
              <a:rPr lang="en-US" altLang="zh-TW" dirty="0" err="1"/>
              <a:t>authorised</a:t>
            </a:r>
            <a:r>
              <a:rPr lang="en-US" altLang="zh-TW" dirty="0"/>
              <a:t> for 5G in international markets</a:t>
            </a:r>
            <a:endParaRPr lang="zh-TW" altLang="en-US" dirty="0"/>
          </a:p>
        </p:txBody>
      </p:sp>
      <p:sp>
        <p:nvSpPr>
          <p:cNvPr id="3" name="投影片編號版面配置區 2">
            <a:extLst>
              <a:ext uri="{FF2B5EF4-FFF2-40B4-BE49-F238E27FC236}">
                <a16:creationId xmlns:a16="http://schemas.microsoft.com/office/drawing/2014/main" id="{6A9B27D3-D01A-7193-947D-CF8EB71849ED}"/>
              </a:ext>
            </a:extLst>
          </p:cNvPr>
          <p:cNvSpPr>
            <a:spLocks noGrp="1"/>
          </p:cNvSpPr>
          <p:nvPr>
            <p:ph type="sldNum" sz="quarter" idx="12"/>
          </p:nvPr>
        </p:nvSpPr>
        <p:spPr/>
        <p:txBody>
          <a:bodyPr/>
          <a:lstStyle/>
          <a:p>
            <a:fld id="{EC42CC9F-AC0C-475C-86EC-8BEEEDCDB379}" type="slidenum">
              <a:rPr lang="zh-TW" altLang="en-US" smtClean="0"/>
              <a:t>67</a:t>
            </a:fld>
            <a:endParaRPr lang="zh-TW" altLang="en-US"/>
          </a:p>
        </p:txBody>
      </p:sp>
      <p:pic>
        <p:nvPicPr>
          <p:cNvPr id="4" name="圖片 3">
            <a:extLst>
              <a:ext uri="{FF2B5EF4-FFF2-40B4-BE49-F238E27FC236}">
                <a16:creationId xmlns:a16="http://schemas.microsoft.com/office/drawing/2014/main" id="{720C5790-EFF2-8633-302F-C4C58B1C932D}"/>
              </a:ext>
            </a:extLst>
          </p:cNvPr>
          <p:cNvPicPr>
            <a:picLocks noChangeAspect="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3635864" y="1440000"/>
            <a:ext cx="4920273" cy="4320000"/>
          </a:xfrm>
          <a:prstGeom prst="rect">
            <a:avLst/>
          </a:prstGeom>
        </p:spPr>
      </p:pic>
      <p:sp>
        <p:nvSpPr>
          <p:cNvPr id="5" name="文字方塊 4">
            <a:extLst>
              <a:ext uri="{FF2B5EF4-FFF2-40B4-BE49-F238E27FC236}">
                <a16:creationId xmlns:a16="http://schemas.microsoft.com/office/drawing/2014/main" id="{CD366898-0AD9-B2D8-9247-4483C990F385}"/>
              </a:ext>
            </a:extLst>
          </p:cNvPr>
          <p:cNvSpPr txBox="1"/>
          <p:nvPr/>
        </p:nvSpPr>
        <p:spPr>
          <a:xfrm>
            <a:off x="2878901" y="5760000"/>
            <a:ext cx="6434197" cy="923330"/>
          </a:xfrm>
          <a:prstGeom prst="rect">
            <a:avLst/>
          </a:prstGeom>
          <a:noFill/>
        </p:spPr>
        <p:txBody>
          <a:bodyPr wrap="none" rtlCol="0">
            <a:spAutoFit/>
          </a:bodyPr>
          <a:lstStyle/>
          <a:p>
            <a:pPr algn="ctr"/>
            <a:r>
              <a:rPr lang="en-US" altLang="zh-TW" dirty="0"/>
              <a:t>Reporting period: May 2024</a:t>
            </a:r>
          </a:p>
          <a:p>
            <a:pPr algn="ctr"/>
            <a:r>
              <a:rPr lang="en-US" altLang="zh-TW" b="0" i="0" dirty="0">
                <a:solidFill>
                  <a:srgbClr val="636362"/>
                </a:solidFill>
                <a:effectLst/>
                <a:latin typeface="Helvetica Neue"/>
              </a:rPr>
              <a:t>Source: Sourced from the </a:t>
            </a:r>
            <a:r>
              <a:rPr lang="en-US" altLang="zh-TW" b="0" i="0" u="none" strike="noStrike" dirty="0" err="1">
                <a:solidFill>
                  <a:srgbClr val="337AB7"/>
                </a:solidFill>
                <a:effectLst/>
                <a:latin typeface="Helvetica Neue"/>
                <a:hlinkClick r:id="rId3"/>
              </a:rPr>
              <a:t>PolicyTracker</a:t>
            </a:r>
            <a:r>
              <a:rPr lang="en-US" altLang="zh-TW" b="0" i="0" u="none" strike="noStrike" dirty="0">
                <a:solidFill>
                  <a:srgbClr val="337AB7"/>
                </a:solidFill>
                <a:effectLst/>
                <a:latin typeface="Helvetica Neue"/>
                <a:hlinkClick r:id="rId3"/>
              </a:rPr>
              <a:t> Spectrum Database</a:t>
            </a:r>
            <a:endParaRPr lang="en-US" altLang="zh-TW" b="0" i="0" u="none" strike="noStrike" dirty="0">
              <a:solidFill>
                <a:srgbClr val="337AB7"/>
              </a:solidFill>
              <a:effectLst/>
              <a:latin typeface="Helvetica Neue"/>
            </a:endParaRPr>
          </a:p>
          <a:p>
            <a:pPr algn="ctr"/>
            <a:r>
              <a:rPr lang="en-US" altLang="zh-TW" b="0" i="0" dirty="0">
                <a:solidFill>
                  <a:srgbClr val="636362"/>
                </a:solidFill>
                <a:effectLst/>
                <a:latin typeface="Helvetica Neue"/>
              </a:rPr>
              <a:t> &amp; </a:t>
            </a:r>
            <a:r>
              <a:rPr lang="en-US" altLang="zh-TW" b="0" i="0" u="none" strike="noStrike" dirty="0">
                <a:solidFill>
                  <a:srgbClr val="337AB7"/>
                </a:solidFill>
                <a:effectLst/>
                <a:latin typeface="Helvetica Neue"/>
                <a:hlinkClick r:id="rId4"/>
              </a:rPr>
              <a:t>FCC 2022 Communications Marketplace Report.</a:t>
            </a:r>
            <a:endParaRPr lang="zh-TW" altLang="en-US" dirty="0"/>
          </a:p>
        </p:txBody>
      </p:sp>
    </p:spTree>
    <p:extLst>
      <p:ext uri="{BB962C8B-B14F-4D97-AF65-F5344CB8AC3E}">
        <p14:creationId xmlns:p14="http://schemas.microsoft.com/office/powerpoint/2010/main" val="289309058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6E83485-980C-F723-E422-407661591F16}"/>
              </a:ext>
            </a:extLst>
          </p:cNvPr>
          <p:cNvSpPr>
            <a:spLocks noGrp="1"/>
          </p:cNvSpPr>
          <p:nvPr>
            <p:ph type="title"/>
          </p:nvPr>
        </p:nvSpPr>
        <p:spPr/>
        <p:txBody>
          <a:bodyPr/>
          <a:lstStyle/>
          <a:p>
            <a:r>
              <a:rPr lang="en-US" altLang="zh-TW" dirty="0"/>
              <a:t>5G System Architecture</a:t>
            </a:r>
            <a:br>
              <a:rPr lang="en-US" altLang="zh-TW" dirty="0"/>
            </a:br>
            <a:r>
              <a:rPr lang="en-US" altLang="zh-TW" dirty="0"/>
              <a:t>(Non-Roaming Service-Based)</a:t>
            </a:r>
            <a:endParaRPr lang="zh-TW" altLang="en-US" dirty="0"/>
          </a:p>
        </p:txBody>
      </p:sp>
      <p:sp>
        <p:nvSpPr>
          <p:cNvPr id="3" name="投影片編號版面配置區 2">
            <a:extLst>
              <a:ext uri="{FF2B5EF4-FFF2-40B4-BE49-F238E27FC236}">
                <a16:creationId xmlns:a16="http://schemas.microsoft.com/office/drawing/2014/main" id="{D0217305-25C5-9607-5A7F-A677DF3CE3BE}"/>
              </a:ext>
            </a:extLst>
          </p:cNvPr>
          <p:cNvSpPr>
            <a:spLocks noGrp="1"/>
          </p:cNvSpPr>
          <p:nvPr>
            <p:ph type="sldNum" sz="quarter" idx="12"/>
          </p:nvPr>
        </p:nvSpPr>
        <p:spPr/>
        <p:txBody>
          <a:bodyPr/>
          <a:lstStyle/>
          <a:p>
            <a:fld id="{EC42CC9F-AC0C-475C-86EC-8BEEEDCDB379}" type="slidenum">
              <a:rPr lang="zh-TW" altLang="en-US" smtClean="0"/>
              <a:t>68</a:t>
            </a:fld>
            <a:endParaRPr lang="zh-TW" altLang="en-US"/>
          </a:p>
        </p:txBody>
      </p:sp>
      <p:pic>
        <p:nvPicPr>
          <p:cNvPr id="4" name="圖片 3">
            <a:extLst>
              <a:ext uri="{FF2B5EF4-FFF2-40B4-BE49-F238E27FC236}">
                <a16:creationId xmlns:a16="http://schemas.microsoft.com/office/drawing/2014/main" id="{3808754B-873A-3D46-CAD2-646D9884E38C}"/>
              </a:ext>
            </a:extLst>
          </p:cNvPr>
          <p:cNvPicPr>
            <a:picLocks noChangeAspect="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2761450" y="1800000"/>
            <a:ext cx="6669100" cy="4320000"/>
          </a:xfrm>
          <a:prstGeom prst="rect">
            <a:avLst/>
          </a:prstGeom>
        </p:spPr>
      </p:pic>
    </p:spTree>
    <p:extLst>
      <p:ext uri="{BB962C8B-B14F-4D97-AF65-F5344CB8AC3E}">
        <p14:creationId xmlns:p14="http://schemas.microsoft.com/office/powerpoint/2010/main" val="402524568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F26F36-7F1E-86EC-7E08-83AB6529827E}"/>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C3B79D9A-F296-F2D3-2EB7-0CFD6BAAE4C6}"/>
              </a:ext>
            </a:extLst>
          </p:cNvPr>
          <p:cNvSpPr>
            <a:spLocks noGrp="1"/>
          </p:cNvSpPr>
          <p:nvPr>
            <p:ph type="title"/>
          </p:nvPr>
        </p:nvSpPr>
        <p:spPr/>
        <p:txBody>
          <a:bodyPr/>
          <a:lstStyle/>
          <a:p>
            <a:r>
              <a:rPr lang="en-US" altLang="zh-TW" dirty="0"/>
              <a:t>5G Architecture Options (TR38.801)</a:t>
            </a:r>
            <a:endParaRPr lang="zh-TW" altLang="en-US" dirty="0"/>
          </a:p>
        </p:txBody>
      </p:sp>
      <p:sp>
        <p:nvSpPr>
          <p:cNvPr id="3" name="投影片編號版面配置區 2">
            <a:extLst>
              <a:ext uri="{FF2B5EF4-FFF2-40B4-BE49-F238E27FC236}">
                <a16:creationId xmlns:a16="http://schemas.microsoft.com/office/drawing/2014/main" id="{6C076ACD-1C24-AA1E-D31F-8AED65469E7A}"/>
              </a:ext>
            </a:extLst>
          </p:cNvPr>
          <p:cNvSpPr>
            <a:spLocks noGrp="1"/>
          </p:cNvSpPr>
          <p:nvPr>
            <p:ph type="sldNum" sz="quarter" idx="12"/>
          </p:nvPr>
        </p:nvSpPr>
        <p:spPr/>
        <p:txBody>
          <a:bodyPr/>
          <a:lstStyle/>
          <a:p>
            <a:fld id="{EC42CC9F-AC0C-475C-86EC-8BEEEDCDB379}" type="slidenum">
              <a:rPr lang="zh-TW" altLang="en-US" smtClean="0"/>
              <a:t>69</a:t>
            </a:fld>
            <a:endParaRPr lang="zh-TW" altLang="en-US"/>
          </a:p>
        </p:txBody>
      </p:sp>
      <p:pic>
        <p:nvPicPr>
          <p:cNvPr id="4" name="圖片 3">
            <a:extLst>
              <a:ext uri="{FF2B5EF4-FFF2-40B4-BE49-F238E27FC236}">
                <a16:creationId xmlns:a16="http://schemas.microsoft.com/office/drawing/2014/main" id="{17F0C14D-CB4F-1818-DA26-CE7844303F3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05428" y="1800000"/>
            <a:ext cx="6581145" cy="4320000"/>
          </a:xfrm>
          <a:prstGeom prst="rect">
            <a:avLst/>
          </a:prstGeom>
        </p:spPr>
      </p:pic>
    </p:spTree>
    <p:extLst>
      <p:ext uri="{BB962C8B-B14F-4D97-AF65-F5344CB8AC3E}">
        <p14:creationId xmlns:p14="http://schemas.microsoft.com/office/powerpoint/2010/main" val="10542259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73C4DB1-A200-A49E-505F-085DC78599B0}"/>
              </a:ext>
            </a:extLst>
          </p:cNvPr>
          <p:cNvSpPr>
            <a:spLocks noGrp="1"/>
          </p:cNvSpPr>
          <p:nvPr>
            <p:ph type="title"/>
          </p:nvPr>
        </p:nvSpPr>
        <p:spPr/>
        <p:txBody>
          <a:bodyPr/>
          <a:lstStyle/>
          <a:p>
            <a:r>
              <a:rPr lang="en-US" altLang="zh-TW" dirty="0">
                <a:solidFill>
                  <a:srgbClr val="FF0000"/>
                </a:solidFill>
              </a:rPr>
              <a:t>LTE Network Investments and Launches</a:t>
            </a:r>
            <a:endParaRPr lang="zh-TW" altLang="en-US" dirty="0">
              <a:solidFill>
                <a:srgbClr val="FF0000"/>
              </a:solidFill>
            </a:endParaRPr>
          </a:p>
        </p:txBody>
      </p:sp>
      <p:sp>
        <p:nvSpPr>
          <p:cNvPr id="3" name="投影片編號版面配置區 2">
            <a:extLst>
              <a:ext uri="{FF2B5EF4-FFF2-40B4-BE49-F238E27FC236}">
                <a16:creationId xmlns:a16="http://schemas.microsoft.com/office/drawing/2014/main" id="{9A5D22E7-F430-F11A-D441-0047D74100F3}"/>
              </a:ext>
            </a:extLst>
          </p:cNvPr>
          <p:cNvSpPr>
            <a:spLocks noGrp="1"/>
          </p:cNvSpPr>
          <p:nvPr>
            <p:ph type="sldNum" sz="quarter" idx="12"/>
          </p:nvPr>
        </p:nvSpPr>
        <p:spPr/>
        <p:txBody>
          <a:bodyPr/>
          <a:lstStyle/>
          <a:p>
            <a:fld id="{EC42CC9F-AC0C-475C-86EC-8BEEEDCDB379}" type="slidenum">
              <a:rPr lang="zh-TW" altLang="en-US" smtClean="0"/>
              <a:t>7</a:t>
            </a:fld>
            <a:endParaRPr lang="zh-TW" altLang="en-US"/>
          </a:p>
        </p:txBody>
      </p:sp>
      <p:pic>
        <p:nvPicPr>
          <p:cNvPr id="4" name="圖片 3">
            <a:extLst>
              <a:ext uri="{FF2B5EF4-FFF2-40B4-BE49-F238E27FC236}">
                <a16:creationId xmlns:a16="http://schemas.microsoft.com/office/drawing/2014/main" id="{7235004A-C409-97AA-A5FD-F066607A540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28777" y="1800000"/>
            <a:ext cx="6334447" cy="4320000"/>
          </a:xfrm>
          <a:prstGeom prst="rect">
            <a:avLst/>
          </a:prstGeom>
        </p:spPr>
      </p:pic>
    </p:spTree>
    <p:extLst>
      <p:ext uri="{BB962C8B-B14F-4D97-AF65-F5344CB8AC3E}">
        <p14:creationId xmlns:p14="http://schemas.microsoft.com/office/powerpoint/2010/main" val="354751393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09D12B-8295-CDA0-A389-D385B456C3E2}"/>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E13FB080-B6A9-7F07-7B53-366D86B44A91}"/>
              </a:ext>
            </a:extLst>
          </p:cNvPr>
          <p:cNvSpPr>
            <a:spLocks noGrp="1"/>
          </p:cNvSpPr>
          <p:nvPr>
            <p:ph type="title"/>
          </p:nvPr>
        </p:nvSpPr>
        <p:spPr/>
        <p:txBody>
          <a:bodyPr/>
          <a:lstStyle/>
          <a:p>
            <a:r>
              <a:rPr lang="en-US" altLang="zh-TW" dirty="0"/>
              <a:t>4G/5G Control Plane Protocol Stack</a:t>
            </a:r>
            <a:endParaRPr lang="zh-TW" altLang="en-US" dirty="0"/>
          </a:p>
        </p:txBody>
      </p:sp>
      <p:sp>
        <p:nvSpPr>
          <p:cNvPr id="3" name="投影片編號版面配置區 2">
            <a:extLst>
              <a:ext uri="{FF2B5EF4-FFF2-40B4-BE49-F238E27FC236}">
                <a16:creationId xmlns:a16="http://schemas.microsoft.com/office/drawing/2014/main" id="{9599F67D-7215-369A-D2E1-F5D88AEC1CF4}"/>
              </a:ext>
            </a:extLst>
          </p:cNvPr>
          <p:cNvSpPr>
            <a:spLocks noGrp="1"/>
          </p:cNvSpPr>
          <p:nvPr>
            <p:ph type="sldNum" sz="quarter" idx="12"/>
          </p:nvPr>
        </p:nvSpPr>
        <p:spPr/>
        <p:txBody>
          <a:bodyPr/>
          <a:lstStyle/>
          <a:p>
            <a:fld id="{EC42CC9F-AC0C-475C-86EC-8BEEEDCDB379}" type="slidenum">
              <a:rPr lang="zh-TW" altLang="en-US" smtClean="0"/>
              <a:t>70</a:t>
            </a:fld>
            <a:endParaRPr lang="zh-TW" altLang="en-US"/>
          </a:p>
        </p:txBody>
      </p:sp>
      <p:pic>
        <p:nvPicPr>
          <p:cNvPr id="4" name="圖片 3">
            <a:extLst>
              <a:ext uri="{FF2B5EF4-FFF2-40B4-BE49-F238E27FC236}">
                <a16:creationId xmlns:a16="http://schemas.microsoft.com/office/drawing/2014/main" id="{85EBDB59-3C03-00FF-B643-003ECD79EDB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487158" y="1800000"/>
            <a:ext cx="7217684" cy="2160000"/>
          </a:xfrm>
          <a:prstGeom prst="rect">
            <a:avLst/>
          </a:prstGeom>
        </p:spPr>
      </p:pic>
      <p:pic>
        <p:nvPicPr>
          <p:cNvPr id="5" name="圖片 4">
            <a:extLst>
              <a:ext uri="{FF2B5EF4-FFF2-40B4-BE49-F238E27FC236}">
                <a16:creationId xmlns:a16="http://schemas.microsoft.com/office/drawing/2014/main" id="{CA14128E-4619-7332-23AE-F25CA3E9CC16}"/>
              </a:ext>
            </a:extLst>
          </p:cNvPr>
          <p:cNvPicPr>
            <a:picLocks noChangeAspect="1"/>
          </p:cNvPicPr>
          <p:nvPr/>
        </p:nvPicPr>
        <p:blipFill>
          <a:blip r:embed="rId3"/>
          <a:stretch>
            <a:fillRect/>
          </a:stretch>
        </p:blipFill>
        <p:spPr>
          <a:xfrm>
            <a:off x="3448812" y="3960000"/>
            <a:ext cx="5294376" cy="2161032"/>
          </a:xfrm>
          <a:prstGeom prst="rect">
            <a:avLst/>
          </a:prstGeom>
        </p:spPr>
      </p:pic>
      <p:sp>
        <p:nvSpPr>
          <p:cNvPr id="6" name="文字方塊 5">
            <a:extLst>
              <a:ext uri="{FF2B5EF4-FFF2-40B4-BE49-F238E27FC236}">
                <a16:creationId xmlns:a16="http://schemas.microsoft.com/office/drawing/2014/main" id="{1DF96229-BE92-9C83-038F-5B7F8F4C72A2}"/>
              </a:ext>
            </a:extLst>
          </p:cNvPr>
          <p:cNvSpPr txBox="1"/>
          <p:nvPr/>
        </p:nvSpPr>
        <p:spPr>
          <a:xfrm>
            <a:off x="1080000" y="1800000"/>
            <a:ext cx="1582484" cy="2585323"/>
          </a:xfrm>
          <a:prstGeom prst="rect">
            <a:avLst/>
          </a:prstGeom>
          <a:noFill/>
        </p:spPr>
        <p:txBody>
          <a:bodyPr wrap="none" rtlCol="0">
            <a:spAutoFit/>
          </a:bodyPr>
          <a:lstStyle/>
          <a:p>
            <a:r>
              <a:rPr lang="en-US" altLang="zh-TW" kern="0" dirty="0"/>
              <a:t>4G (Option 1)</a:t>
            </a:r>
          </a:p>
          <a:p>
            <a:endParaRPr lang="en-US" altLang="zh-TW" kern="0" dirty="0"/>
          </a:p>
          <a:p>
            <a:endParaRPr lang="en-US" altLang="zh-TW" kern="0" dirty="0"/>
          </a:p>
          <a:p>
            <a:endParaRPr lang="en-US" altLang="zh-TW" kern="0" dirty="0"/>
          </a:p>
          <a:p>
            <a:endParaRPr lang="en-US" altLang="zh-TW" kern="0" dirty="0"/>
          </a:p>
          <a:p>
            <a:endParaRPr lang="en-US" altLang="zh-TW" kern="0" dirty="0"/>
          </a:p>
          <a:p>
            <a:endParaRPr lang="en-US" altLang="zh-TW" kern="0" dirty="0"/>
          </a:p>
          <a:p>
            <a:endParaRPr lang="en-US" altLang="zh-TW" kern="0" dirty="0"/>
          </a:p>
          <a:p>
            <a:r>
              <a:rPr lang="en-US" altLang="zh-TW" kern="0" dirty="0"/>
              <a:t>5G (Option 2)</a:t>
            </a:r>
          </a:p>
        </p:txBody>
      </p:sp>
    </p:spTree>
    <p:extLst>
      <p:ext uri="{BB962C8B-B14F-4D97-AF65-F5344CB8AC3E}">
        <p14:creationId xmlns:p14="http://schemas.microsoft.com/office/powerpoint/2010/main" val="410705494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8A9CCF-6AD8-B275-E067-C23BD4094274}"/>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E42CC4EF-D41B-CD92-11F1-3B3559CB88B9}"/>
              </a:ext>
            </a:extLst>
          </p:cNvPr>
          <p:cNvSpPr>
            <a:spLocks noGrp="1"/>
          </p:cNvSpPr>
          <p:nvPr>
            <p:ph type="title"/>
          </p:nvPr>
        </p:nvSpPr>
        <p:spPr/>
        <p:txBody>
          <a:bodyPr/>
          <a:lstStyle/>
          <a:p>
            <a:r>
              <a:rPr lang="en-US" altLang="zh-TW" dirty="0"/>
              <a:t>4G/5G User Plane Protocol Stack for 3GPP Access</a:t>
            </a:r>
            <a:endParaRPr lang="zh-TW" altLang="en-US" dirty="0"/>
          </a:p>
        </p:txBody>
      </p:sp>
      <p:sp>
        <p:nvSpPr>
          <p:cNvPr id="3" name="投影片編號版面配置區 2">
            <a:extLst>
              <a:ext uri="{FF2B5EF4-FFF2-40B4-BE49-F238E27FC236}">
                <a16:creationId xmlns:a16="http://schemas.microsoft.com/office/drawing/2014/main" id="{19189F7F-E0EF-2535-956B-6FDEB49BB033}"/>
              </a:ext>
            </a:extLst>
          </p:cNvPr>
          <p:cNvSpPr>
            <a:spLocks noGrp="1"/>
          </p:cNvSpPr>
          <p:nvPr>
            <p:ph type="sldNum" sz="quarter" idx="12"/>
          </p:nvPr>
        </p:nvSpPr>
        <p:spPr/>
        <p:txBody>
          <a:bodyPr/>
          <a:lstStyle/>
          <a:p>
            <a:fld id="{EC42CC9F-AC0C-475C-86EC-8BEEEDCDB379}" type="slidenum">
              <a:rPr lang="zh-TW" altLang="en-US" smtClean="0"/>
              <a:t>71</a:t>
            </a:fld>
            <a:endParaRPr lang="zh-TW" altLang="en-US"/>
          </a:p>
        </p:txBody>
      </p:sp>
      <p:pic>
        <p:nvPicPr>
          <p:cNvPr id="4" name="圖片 3">
            <a:extLst>
              <a:ext uri="{FF2B5EF4-FFF2-40B4-BE49-F238E27FC236}">
                <a16:creationId xmlns:a16="http://schemas.microsoft.com/office/drawing/2014/main" id="{3B8C1593-B48B-5E6A-558F-465BC75BD01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776938" y="1800000"/>
            <a:ext cx="4638124" cy="2160000"/>
          </a:xfrm>
          <a:prstGeom prst="rect">
            <a:avLst/>
          </a:prstGeom>
        </p:spPr>
      </p:pic>
      <p:pic>
        <p:nvPicPr>
          <p:cNvPr id="5" name="圖片 4">
            <a:extLst>
              <a:ext uri="{FF2B5EF4-FFF2-40B4-BE49-F238E27FC236}">
                <a16:creationId xmlns:a16="http://schemas.microsoft.com/office/drawing/2014/main" id="{FC06D005-6962-2183-25E3-1F5BA41934A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19023" y="3960000"/>
            <a:ext cx="4953954" cy="1800000"/>
          </a:xfrm>
          <a:prstGeom prst="rect">
            <a:avLst/>
          </a:prstGeom>
        </p:spPr>
      </p:pic>
      <p:sp>
        <p:nvSpPr>
          <p:cNvPr id="6" name="文字方塊 5">
            <a:extLst>
              <a:ext uri="{FF2B5EF4-FFF2-40B4-BE49-F238E27FC236}">
                <a16:creationId xmlns:a16="http://schemas.microsoft.com/office/drawing/2014/main" id="{C3B23DCC-C7A5-6132-F4DF-3F23B747C6E7}"/>
              </a:ext>
            </a:extLst>
          </p:cNvPr>
          <p:cNvSpPr txBox="1"/>
          <p:nvPr/>
        </p:nvSpPr>
        <p:spPr>
          <a:xfrm>
            <a:off x="3780000" y="1440000"/>
            <a:ext cx="1582484" cy="369332"/>
          </a:xfrm>
          <a:prstGeom prst="rect">
            <a:avLst/>
          </a:prstGeom>
          <a:noFill/>
        </p:spPr>
        <p:txBody>
          <a:bodyPr wrap="none" rtlCol="0">
            <a:spAutoFit/>
          </a:bodyPr>
          <a:lstStyle/>
          <a:p>
            <a:r>
              <a:rPr lang="en-US" altLang="zh-TW" kern="0" dirty="0"/>
              <a:t>4G (Option 1)</a:t>
            </a:r>
          </a:p>
        </p:txBody>
      </p:sp>
    </p:spTree>
    <p:extLst>
      <p:ext uri="{BB962C8B-B14F-4D97-AF65-F5344CB8AC3E}">
        <p14:creationId xmlns:p14="http://schemas.microsoft.com/office/powerpoint/2010/main" val="183136388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C5A759-1C74-05C1-3ACA-26A210AF75E0}"/>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889FE2EF-8154-6299-2484-1C63162980F6}"/>
              </a:ext>
            </a:extLst>
          </p:cNvPr>
          <p:cNvSpPr>
            <a:spLocks noGrp="1"/>
          </p:cNvSpPr>
          <p:nvPr>
            <p:ph type="title"/>
          </p:nvPr>
        </p:nvSpPr>
        <p:spPr/>
        <p:txBody>
          <a:bodyPr/>
          <a:lstStyle/>
          <a:p>
            <a:r>
              <a:rPr lang="en-US" altLang="zh-TW" dirty="0"/>
              <a:t>5G NSA (Release 15)</a:t>
            </a:r>
            <a:endParaRPr lang="zh-TW" altLang="en-US" dirty="0"/>
          </a:p>
        </p:txBody>
      </p:sp>
      <p:sp>
        <p:nvSpPr>
          <p:cNvPr id="3" name="內容版面配置區 2">
            <a:extLst>
              <a:ext uri="{FF2B5EF4-FFF2-40B4-BE49-F238E27FC236}">
                <a16:creationId xmlns:a16="http://schemas.microsoft.com/office/drawing/2014/main" id="{828C4BC6-04ED-399F-9DFA-5EE8C6EDB72B}"/>
              </a:ext>
            </a:extLst>
          </p:cNvPr>
          <p:cNvSpPr>
            <a:spLocks noGrp="1"/>
          </p:cNvSpPr>
          <p:nvPr>
            <p:ph idx="1"/>
          </p:nvPr>
        </p:nvSpPr>
        <p:spPr/>
        <p:txBody>
          <a:bodyPr/>
          <a:lstStyle/>
          <a:p>
            <a:r>
              <a:rPr lang="en-US" altLang="zh-TW" dirty="0"/>
              <a:t>Three models of NSA Option 3 – Traffic split at </a:t>
            </a:r>
            <a:r>
              <a:rPr lang="en-US" altLang="zh-TW" dirty="0" err="1"/>
              <a:t>eNB</a:t>
            </a:r>
            <a:endParaRPr lang="en-US" altLang="zh-TW" dirty="0"/>
          </a:p>
          <a:p>
            <a:pPr lvl="1"/>
            <a:r>
              <a:rPr lang="en-US" altLang="zh-TW" dirty="0"/>
              <a:t>Option 3a – Traffic split at S-GW</a:t>
            </a:r>
          </a:p>
          <a:p>
            <a:pPr lvl="1"/>
            <a:r>
              <a:rPr lang="en-US" altLang="zh-TW" dirty="0"/>
              <a:t>Option 3x – Traffic split at </a:t>
            </a:r>
            <a:r>
              <a:rPr lang="en-US" altLang="zh-TW" dirty="0" err="1"/>
              <a:t>gNB</a:t>
            </a:r>
            <a:endParaRPr lang="en-US" altLang="zh-TW" dirty="0"/>
          </a:p>
        </p:txBody>
      </p:sp>
      <p:sp>
        <p:nvSpPr>
          <p:cNvPr id="4" name="投影片編號版面配置區 3">
            <a:extLst>
              <a:ext uri="{FF2B5EF4-FFF2-40B4-BE49-F238E27FC236}">
                <a16:creationId xmlns:a16="http://schemas.microsoft.com/office/drawing/2014/main" id="{48E845EF-3341-13B6-6EAF-87C1BD5E4FAF}"/>
              </a:ext>
            </a:extLst>
          </p:cNvPr>
          <p:cNvSpPr>
            <a:spLocks noGrp="1"/>
          </p:cNvSpPr>
          <p:nvPr>
            <p:ph type="sldNum" sz="quarter" idx="12"/>
          </p:nvPr>
        </p:nvSpPr>
        <p:spPr/>
        <p:txBody>
          <a:bodyPr/>
          <a:lstStyle/>
          <a:p>
            <a:fld id="{EC42CC9F-AC0C-475C-86EC-8BEEEDCDB379}" type="slidenum">
              <a:rPr lang="zh-TW" altLang="en-US" smtClean="0"/>
              <a:t>72</a:t>
            </a:fld>
            <a:endParaRPr lang="zh-TW" altLang="en-US"/>
          </a:p>
        </p:txBody>
      </p:sp>
      <p:pic>
        <p:nvPicPr>
          <p:cNvPr id="5" name="圖片 4">
            <a:extLst>
              <a:ext uri="{FF2B5EF4-FFF2-40B4-BE49-F238E27FC236}">
                <a16:creationId xmlns:a16="http://schemas.microsoft.com/office/drawing/2014/main" id="{3A281FF0-8C44-24E7-695D-A8617313460C}"/>
              </a:ext>
            </a:extLst>
          </p:cNvPr>
          <p:cNvPicPr>
            <a:picLocks noChangeAspect="1"/>
          </p:cNvPicPr>
          <p:nvPr/>
        </p:nvPicPr>
        <p:blipFill>
          <a:blip r:embed="rId2"/>
          <a:stretch>
            <a:fillRect/>
          </a:stretch>
        </p:blipFill>
        <p:spPr>
          <a:xfrm>
            <a:off x="2590496" y="3060000"/>
            <a:ext cx="7011008" cy="3481118"/>
          </a:xfrm>
          <a:prstGeom prst="rect">
            <a:avLst/>
          </a:prstGeom>
        </p:spPr>
      </p:pic>
    </p:spTree>
    <p:extLst>
      <p:ext uri="{BB962C8B-B14F-4D97-AF65-F5344CB8AC3E}">
        <p14:creationId xmlns:p14="http://schemas.microsoft.com/office/powerpoint/2010/main" val="312498450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4C58234F-98D9-7EB5-E9B8-7CBC1D761B2A}"/>
              </a:ext>
            </a:extLst>
          </p:cNvPr>
          <p:cNvSpPr>
            <a:spLocks noGrp="1"/>
          </p:cNvSpPr>
          <p:nvPr>
            <p:ph type="title"/>
          </p:nvPr>
        </p:nvSpPr>
        <p:spPr/>
        <p:txBody>
          <a:bodyPr/>
          <a:lstStyle/>
          <a:p>
            <a:r>
              <a:rPr lang="en-US" altLang="zh-TW" dirty="0"/>
              <a:t>Release 16</a:t>
            </a:r>
            <a:endParaRPr lang="zh-TW" altLang="en-US" dirty="0"/>
          </a:p>
        </p:txBody>
      </p:sp>
      <p:sp>
        <p:nvSpPr>
          <p:cNvPr id="3" name="投影片編號版面配置區 2">
            <a:extLst>
              <a:ext uri="{FF2B5EF4-FFF2-40B4-BE49-F238E27FC236}">
                <a16:creationId xmlns:a16="http://schemas.microsoft.com/office/drawing/2014/main" id="{4ED9E5AE-4FA2-7FAC-A510-E245193EA9CA}"/>
              </a:ext>
            </a:extLst>
          </p:cNvPr>
          <p:cNvSpPr>
            <a:spLocks noGrp="1"/>
          </p:cNvSpPr>
          <p:nvPr>
            <p:ph type="sldNum" sz="quarter" idx="12"/>
          </p:nvPr>
        </p:nvSpPr>
        <p:spPr/>
        <p:txBody>
          <a:bodyPr/>
          <a:lstStyle/>
          <a:p>
            <a:fld id="{EC42CC9F-AC0C-475C-86EC-8BEEEDCDB379}" type="slidenum">
              <a:rPr lang="zh-TW" altLang="en-US" smtClean="0"/>
              <a:t>73</a:t>
            </a:fld>
            <a:endParaRPr lang="zh-TW" altLang="en-US"/>
          </a:p>
        </p:txBody>
      </p:sp>
      <p:graphicFrame>
        <p:nvGraphicFramePr>
          <p:cNvPr id="4" name="表格 3">
            <a:extLst>
              <a:ext uri="{FF2B5EF4-FFF2-40B4-BE49-F238E27FC236}">
                <a16:creationId xmlns:a16="http://schemas.microsoft.com/office/drawing/2014/main" id="{9E2F909E-65D6-A1FE-B743-E53E1A61AAC1}"/>
              </a:ext>
            </a:extLst>
          </p:cNvPr>
          <p:cNvGraphicFramePr>
            <a:graphicFrameLocks noGrp="1"/>
          </p:cNvGraphicFramePr>
          <p:nvPr/>
        </p:nvGraphicFramePr>
        <p:xfrm>
          <a:off x="4320000" y="228600"/>
          <a:ext cx="6840000" cy="6400800"/>
        </p:xfrm>
        <a:graphic>
          <a:graphicData uri="http://schemas.openxmlformats.org/drawingml/2006/table">
            <a:tbl>
              <a:tblPr/>
              <a:tblGrid>
                <a:gridCol w="5760000">
                  <a:extLst>
                    <a:ext uri="{9D8B030D-6E8A-4147-A177-3AD203B41FA5}">
                      <a16:colId xmlns:a16="http://schemas.microsoft.com/office/drawing/2014/main" val="3967467103"/>
                    </a:ext>
                  </a:extLst>
                </a:gridCol>
                <a:gridCol w="1080000">
                  <a:extLst>
                    <a:ext uri="{9D8B030D-6E8A-4147-A177-3AD203B41FA5}">
                      <a16:colId xmlns:a16="http://schemas.microsoft.com/office/drawing/2014/main" val="4155169929"/>
                    </a:ext>
                  </a:extLst>
                </a:gridCol>
              </a:tblGrid>
              <a:tr h="102847">
                <a:tc>
                  <a:txBody>
                    <a:bodyPr/>
                    <a:lstStyle/>
                    <a:p>
                      <a:pPr algn="l"/>
                      <a:r>
                        <a:rPr lang="en-US" sz="1000" u="none" strike="noStrike" kern="0" baseline="0" dirty="0">
                          <a:solidFill>
                            <a:srgbClr val="4B900E"/>
                          </a:solidFill>
                          <a:effectLst/>
                          <a:hlinkClick r:id="rId2"/>
                        </a:rPr>
                        <a:t>Feature or Study Item: Study on Communication for Automation in Vertical Domains</a:t>
                      </a:r>
                      <a:endParaRPr lang="en-US" sz="1000" kern="0" baseline="0" dirty="0">
                        <a:effectLst/>
                      </a:endParaRPr>
                    </a:p>
                  </a:txBody>
                  <a:tcPr marL="0" marR="0" marT="0" marB="0" anchor="ctr">
                    <a:lnL w="7620" cap="flat" cmpd="sng" algn="ctr">
                      <a:solidFill>
                        <a:srgbClr val="3064BD"/>
                      </a:solidFill>
                      <a:prstDash val="solid"/>
                      <a:round/>
                      <a:headEnd type="none" w="med" len="med"/>
                      <a:tailEnd type="none" w="med" len="med"/>
                    </a:lnL>
                    <a:lnR w="7620" cap="flat" cmpd="sng" algn="ctr">
                      <a:solidFill>
                        <a:srgbClr val="105FBD"/>
                      </a:solidFill>
                      <a:prstDash val="solid"/>
                      <a:round/>
                      <a:headEnd type="none" w="med" len="med"/>
                      <a:tailEnd type="none" w="med" len="med"/>
                    </a:lnR>
                    <a:lnT w="7620" cap="flat" cmpd="sng" algn="ctr">
                      <a:solidFill>
                        <a:srgbClr val="3064BD"/>
                      </a:solidFill>
                      <a:prstDash val="solid"/>
                      <a:round/>
                      <a:headEnd type="none" w="med" len="med"/>
                      <a:tailEnd type="none" w="med" len="med"/>
                    </a:lnT>
                    <a:lnB w="7620" cap="flat" cmpd="sng" algn="ctr">
                      <a:solidFill>
                        <a:srgbClr val="5062BD"/>
                      </a:solidFill>
                      <a:prstDash val="solid"/>
                      <a:round/>
                      <a:headEnd type="none" w="med" len="med"/>
                      <a:tailEnd type="none" w="med" len="med"/>
                    </a:lnB>
                    <a:solidFill>
                      <a:srgbClr val="FFFFFF"/>
                    </a:solidFill>
                  </a:tcPr>
                </a:tc>
                <a:tc>
                  <a:txBody>
                    <a:bodyPr/>
                    <a:lstStyle/>
                    <a:p>
                      <a:pPr algn="l"/>
                      <a:r>
                        <a:rPr lang="en-US" sz="1000" kern="0" baseline="0" dirty="0">
                          <a:effectLst/>
                        </a:rPr>
                        <a:t>FS_CAV</a:t>
                      </a:r>
                    </a:p>
                  </a:txBody>
                  <a:tcPr marL="0" marR="0" marT="0" marB="0" anchor="ctr">
                    <a:lnL w="7620" cap="flat" cmpd="sng" algn="ctr">
                      <a:solidFill>
                        <a:srgbClr val="105FBD"/>
                      </a:solidFill>
                      <a:prstDash val="solid"/>
                      <a:round/>
                      <a:headEnd type="none" w="med" len="med"/>
                      <a:tailEnd type="none" w="med" len="med"/>
                    </a:lnL>
                    <a:lnR w="7620" cap="flat" cmpd="sng" algn="ctr">
                      <a:solidFill>
                        <a:srgbClr val="5062BD"/>
                      </a:solidFill>
                      <a:prstDash val="solid"/>
                      <a:round/>
                      <a:headEnd type="none" w="med" len="med"/>
                      <a:tailEnd type="none" w="med" len="med"/>
                    </a:lnR>
                    <a:lnT w="7620" cap="flat" cmpd="sng" algn="ctr">
                      <a:solidFill>
                        <a:srgbClr val="105FBD"/>
                      </a:solidFill>
                      <a:prstDash val="solid"/>
                      <a:round/>
                      <a:headEnd type="none" w="med" len="med"/>
                      <a:tailEnd type="none" w="med" len="med"/>
                    </a:lnT>
                    <a:lnB w="7620" cap="flat" cmpd="sng" algn="ctr">
                      <a:solidFill>
                        <a:srgbClr val="B06ABD"/>
                      </a:solidFill>
                      <a:prstDash val="solid"/>
                      <a:round/>
                      <a:headEnd type="none" w="med" len="med"/>
                      <a:tailEnd type="none" w="med" len="med"/>
                    </a:lnB>
                    <a:solidFill>
                      <a:srgbClr val="FFFFFF"/>
                    </a:solidFill>
                  </a:tcPr>
                </a:tc>
                <a:extLst>
                  <a:ext uri="{0D108BD9-81ED-4DB2-BD59-A6C34878D82A}">
                    <a16:rowId xmlns:a16="http://schemas.microsoft.com/office/drawing/2014/main" val="3913572893"/>
                  </a:ext>
                </a:extLst>
              </a:tr>
              <a:tr h="102847">
                <a:tc>
                  <a:txBody>
                    <a:bodyPr/>
                    <a:lstStyle/>
                    <a:p>
                      <a:pPr algn="l"/>
                      <a:r>
                        <a:rPr lang="en-US" sz="1000" u="none" strike="noStrike" kern="0" baseline="0">
                          <a:solidFill>
                            <a:srgbClr val="4B900E"/>
                          </a:solidFill>
                          <a:effectLst/>
                          <a:hlinkClick r:id="rId3"/>
                        </a:rPr>
                        <a:t>Building Block: Stage 1 of MONASTERY2</a:t>
                      </a:r>
                      <a:endParaRPr lang="en-US" sz="1000" kern="0" baseline="0">
                        <a:effectLst/>
                      </a:endParaRPr>
                    </a:p>
                  </a:txBody>
                  <a:tcPr marL="0" marR="0" marT="0" marB="0" anchor="ctr">
                    <a:lnL w="7620" cap="flat" cmpd="sng" algn="ctr">
                      <a:solidFill>
                        <a:srgbClr val="5062BD"/>
                      </a:solidFill>
                      <a:prstDash val="solid"/>
                      <a:round/>
                      <a:headEnd type="none" w="med" len="med"/>
                      <a:tailEnd type="none" w="med" len="med"/>
                    </a:lnL>
                    <a:lnR w="7620" cap="flat" cmpd="sng" algn="ctr">
                      <a:solidFill>
                        <a:srgbClr val="B06ABD"/>
                      </a:solidFill>
                      <a:prstDash val="solid"/>
                      <a:round/>
                      <a:headEnd type="none" w="med" len="med"/>
                      <a:tailEnd type="none" w="med" len="med"/>
                    </a:lnR>
                    <a:lnT w="7620" cap="flat" cmpd="sng" algn="ctr">
                      <a:solidFill>
                        <a:srgbClr val="5062BD"/>
                      </a:solidFill>
                      <a:prstDash val="solid"/>
                      <a:round/>
                      <a:headEnd type="none" w="med" len="med"/>
                      <a:tailEnd type="none" w="med" len="med"/>
                    </a:lnT>
                    <a:lnB w="7620" cap="flat" cmpd="sng" algn="ctr">
                      <a:solidFill>
                        <a:srgbClr val="B06ABD"/>
                      </a:solidFill>
                      <a:prstDash val="solid"/>
                      <a:round/>
                      <a:headEnd type="none" w="med" len="med"/>
                      <a:tailEnd type="none" w="med" len="med"/>
                    </a:lnB>
                    <a:solidFill>
                      <a:srgbClr val="FFFFFF"/>
                    </a:solidFill>
                  </a:tcPr>
                </a:tc>
                <a:tc>
                  <a:txBody>
                    <a:bodyPr/>
                    <a:lstStyle/>
                    <a:p>
                      <a:pPr algn="l"/>
                      <a:r>
                        <a:rPr lang="en-US" sz="1000" kern="0" baseline="0">
                          <a:effectLst/>
                        </a:rPr>
                        <a:t>MONASTERY2</a:t>
                      </a:r>
                    </a:p>
                  </a:txBody>
                  <a:tcPr marL="0" marR="0" marT="0" marB="0" anchor="ctr">
                    <a:lnL w="7620" cap="flat" cmpd="sng" algn="ctr">
                      <a:solidFill>
                        <a:srgbClr val="B06ABD"/>
                      </a:solidFill>
                      <a:prstDash val="solid"/>
                      <a:round/>
                      <a:headEnd type="none" w="med" len="med"/>
                      <a:tailEnd type="none" w="med" len="med"/>
                    </a:lnL>
                    <a:lnR w="7620" cap="flat" cmpd="sng" algn="ctr">
                      <a:solidFill>
                        <a:srgbClr val="5067BD"/>
                      </a:solidFill>
                      <a:prstDash val="solid"/>
                      <a:round/>
                      <a:headEnd type="none" w="med" len="med"/>
                      <a:tailEnd type="none" w="med" len="med"/>
                    </a:lnR>
                    <a:lnT w="7620" cap="flat" cmpd="sng" algn="ctr">
                      <a:solidFill>
                        <a:srgbClr val="B06ABD"/>
                      </a:solidFill>
                      <a:prstDash val="solid"/>
                      <a:round/>
                      <a:headEnd type="none" w="med" len="med"/>
                      <a:tailEnd type="none" w="med" len="med"/>
                    </a:lnT>
                    <a:lnB w="7620" cap="flat" cmpd="sng" algn="ctr">
                      <a:solidFill>
                        <a:srgbClr val="3072BD"/>
                      </a:solidFill>
                      <a:prstDash val="solid"/>
                      <a:round/>
                      <a:headEnd type="none" w="med" len="med"/>
                      <a:tailEnd type="none" w="med" len="med"/>
                    </a:lnB>
                    <a:solidFill>
                      <a:srgbClr val="FFFFFF"/>
                    </a:solidFill>
                  </a:tcPr>
                </a:tc>
                <a:extLst>
                  <a:ext uri="{0D108BD9-81ED-4DB2-BD59-A6C34878D82A}">
                    <a16:rowId xmlns:a16="http://schemas.microsoft.com/office/drawing/2014/main" val="243673008"/>
                  </a:ext>
                </a:extLst>
              </a:tr>
              <a:tr h="102847">
                <a:tc>
                  <a:txBody>
                    <a:bodyPr/>
                    <a:lstStyle/>
                    <a:p>
                      <a:pPr algn="l"/>
                      <a:r>
                        <a:rPr lang="en-US" sz="1000" u="none" strike="noStrike" kern="0" baseline="0">
                          <a:solidFill>
                            <a:srgbClr val="4B900E"/>
                          </a:solidFill>
                          <a:effectLst/>
                          <a:hlinkClick r:id="rId4"/>
                        </a:rPr>
                        <a:t>Building Block: Study on MONASTERY2</a:t>
                      </a:r>
                      <a:endParaRPr lang="en-US" sz="1000" kern="0" baseline="0">
                        <a:effectLst/>
                      </a:endParaRPr>
                    </a:p>
                  </a:txBody>
                  <a:tcPr marL="0" marR="0" marT="0" marB="0" anchor="ctr">
                    <a:lnL w="7620" cap="flat" cmpd="sng" algn="ctr">
                      <a:solidFill>
                        <a:srgbClr val="B06ABD"/>
                      </a:solidFill>
                      <a:prstDash val="solid"/>
                      <a:round/>
                      <a:headEnd type="none" w="med" len="med"/>
                      <a:tailEnd type="none" w="med" len="med"/>
                    </a:lnL>
                    <a:lnR w="7620" cap="flat" cmpd="sng" algn="ctr">
                      <a:solidFill>
                        <a:srgbClr val="3072BD"/>
                      </a:solidFill>
                      <a:prstDash val="solid"/>
                      <a:round/>
                      <a:headEnd type="none" w="med" len="med"/>
                      <a:tailEnd type="none" w="med" len="med"/>
                    </a:lnR>
                    <a:lnT w="7620" cap="flat" cmpd="sng" algn="ctr">
                      <a:solidFill>
                        <a:srgbClr val="B06ABD"/>
                      </a:solidFill>
                      <a:prstDash val="solid"/>
                      <a:round/>
                      <a:headEnd type="none" w="med" len="med"/>
                      <a:tailEnd type="none" w="med" len="med"/>
                    </a:lnT>
                    <a:lnB w="7620" cap="flat" cmpd="sng" algn="ctr">
                      <a:solidFill>
                        <a:srgbClr val="B06CBD"/>
                      </a:solidFill>
                      <a:prstDash val="solid"/>
                      <a:round/>
                      <a:headEnd type="none" w="med" len="med"/>
                      <a:tailEnd type="none" w="med" len="med"/>
                    </a:lnB>
                    <a:solidFill>
                      <a:srgbClr val="FFFFFF"/>
                    </a:solidFill>
                  </a:tcPr>
                </a:tc>
                <a:tc>
                  <a:txBody>
                    <a:bodyPr/>
                    <a:lstStyle/>
                    <a:p>
                      <a:pPr algn="l"/>
                      <a:r>
                        <a:rPr lang="en-US" sz="1000" kern="0" baseline="0">
                          <a:effectLst/>
                        </a:rPr>
                        <a:t>FS_FRMCS2</a:t>
                      </a:r>
                    </a:p>
                  </a:txBody>
                  <a:tcPr marL="0" marR="0" marT="0" marB="0" anchor="ctr">
                    <a:lnL w="7620" cap="flat" cmpd="sng" algn="ctr">
                      <a:solidFill>
                        <a:srgbClr val="3072BD"/>
                      </a:solidFill>
                      <a:prstDash val="solid"/>
                      <a:round/>
                      <a:headEnd type="none" w="med" len="med"/>
                      <a:tailEnd type="none" w="med" len="med"/>
                    </a:lnL>
                    <a:lnR w="7620" cap="flat" cmpd="sng" algn="ctr">
                      <a:solidFill>
                        <a:srgbClr val="B06DBD"/>
                      </a:solidFill>
                      <a:prstDash val="solid"/>
                      <a:round/>
                      <a:headEnd type="none" w="med" len="med"/>
                      <a:tailEnd type="none" w="med" len="med"/>
                    </a:lnR>
                    <a:lnT w="7620" cap="flat" cmpd="sng" algn="ctr">
                      <a:solidFill>
                        <a:srgbClr val="3072BD"/>
                      </a:solidFill>
                      <a:prstDash val="solid"/>
                      <a:round/>
                      <a:headEnd type="none" w="med" len="med"/>
                      <a:tailEnd type="none" w="med" len="med"/>
                    </a:lnT>
                    <a:lnB w="7620" cap="flat" cmpd="sng" algn="ctr">
                      <a:solidFill>
                        <a:srgbClr val="506EBD"/>
                      </a:solidFill>
                      <a:prstDash val="solid"/>
                      <a:round/>
                      <a:headEnd type="none" w="med" len="med"/>
                      <a:tailEnd type="none" w="med" len="med"/>
                    </a:lnB>
                    <a:solidFill>
                      <a:srgbClr val="FFFFFF"/>
                    </a:solidFill>
                  </a:tcPr>
                </a:tc>
                <a:extLst>
                  <a:ext uri="{0D108BD9-81ED-4DB2-BD59-A6C34878D82A}">
                    <a16:rowId xmlns:a16="http://schemas.microsoft.com/office/drawing/2014/main" val="712186201"/>
                  </a:ext>
                </a:extLst>
              </a:tr>
              <a:tr h="102847">
                <a:tc>
                  <a:txBody>
                    <a:bodyPr/>
                    <a:lstStyle/>
                    <a:p>
                      <a:pPr algn="l"/>
                      <a:r>
                        <a:rPr lang="en-US" sz="1000" u="none" strike="noStrike" kern="0" baseline="0">
                          <a:solidFill>
                            <a:srgbClr val="4B900E"/>
                          </a:solidFill>
                          <a:effectLst/>
                          <a:hlinkClick r:id="rId5"/>
                        </a:rPr>
                        <a:t>Building Block: Study on positioning use cases</a:t>
                      </a:r>
                      <a:endParaRPr lang="en-US" sz="1000" kern="0" baseline="0">
                        <a:effectLst/>
                      </a:endParaRPr>
                    </a:p>
                  </a:txBody>
                  <a:tcPr marL="0" marR="0" marT="0" marB="0" anchor="ctr">
                    <a:lnL w="7620" cap="flat" cmpd="sng" algn="ctr">
                      <a:solidFill>
                        <a:srgbClr val="B06CBD"/>
                      </a:solidFill>
                      <a:prstDash val="solid"/>
                      <a:round/>
                      <a:headEnd type="none" w="med" len="med"/>
                      <a:tailEnd type="none" w="med" len="med"/>
                    </a:lnL>
                    <a:lnR w="7620" cap="flat" cmpd="sng" algn="ctr">
                      <a:solidFill>
                        <a:srgbClr val="506EBD"/>
                      </a:solidFill>
                      <a:prstDash val="solid"/>
                      <a:round/>
                      <a:headEnd type="none" w="med" len="med"/>
                      <a:tailEnd type="none" w="med" len="med"/>
                    </a:lnR>
                    <a:lnT w="7620" cap="flat" cmpd="sng" algn="ctr">
                      <a:solidFill>
                        <a:srgbClr val="B06CBD"/>
                      </a:solidFill>
                      <a:prstDash val="solid"/>
                      <a:round/>
                      <a:headEnd type="none" w="med" len="med"/>
                      <a:tailEnd type="none" w="med" len="med"/>
                    </a:lnT>
                    <a:lnB w="7620" cap="flat" cmpd="sng" algn="ctr">
                      <a:solidFill>
                        <a:srgbClr val="7075BD"/>
                      </a:solidFill>
                      <a:prstDash val="solid"/>
                      <a:round/>
                      <a:headEnd type="none" w="med" len="med"/>
                      <a:tailEnd type="none" w="med" len="med"/>
                    </a:lnB>
                    <a:solidFill>
                      <a:srgbClr val="FFFFFF"/>
                    </a:solidFill>
                  </a:tcPr>
                </a:tc>
                <a:tc>
                  <a:txBody>
                    <a:bodyPr/>
                    <a:lstStyle/>
                    <a:p>
                      <a:pPr algn="l"/>
                      <a:r>
                        <a:rPr lang="en-US" sz="1000" kern="0" baseline="0">
                          <a:effectLst/>
                        </a:rPr>
                        <a:t>FS_5G_HYPOS</a:t>
                      </a:r>
                    </a:p>
                  </a:txBody>
                  <a:tcPr marL="0" marR="0" marT="0" marB="0" anchor="ctr">
                    <a:lnL w="7620" cap="flat" cmpd="sng" algn="ctr">
                      <a:solidFill>
                        <a:srgbClr val="506EBD"/>
                      </a:solidFill>
                      <a:prstDash val="solid"/>
                      <a:round/>
                      <a:headEnd type="none" w="med" len="med"/>
                      <a:tailEnd type="none" w="med" len="med"/>
                    </a:lnL>
                    <a:lnR w="7620" cap="flat" cmpd="sng" algn="ctr">
                      <a:solidFill>
                        <a:srgbClr val="706CBD"/>
                      </a:solidFill>
                      <a:prstDash val="solid"/>
                      <a:round/>
                      <a:headEnd type="none" w="med" len="med"/>
                      <a:tailEnd type="none" w="med" len="med"/>
                    </a:lnR>
                    <a:lnT w="7620" cap="flat" cmpd="sng" algn="ctr">
                      <a:solidFill>
                        <a:srgbClr val="506EBD"/>
                      </a:solidFill>
                      <a:prstDash val="solid"/>
                      <a:round/>
                      <a:headEnd type="none" w="med" len="med"/>
                      <a:tailEnd type="none" w="med" len="med"/>
                    </a:lnT>
                    <a:lnB w="7620" cap="flat" cmpd="sng" algn="ctr">
                      <a:solidFill>
                        <a:srgbClr val="107ABD"/>
                      </a:solidFill>
                      <a:prstDash val="solid"/>
                      <a:round/>
                      <a:headEnd type="none" w="med" len="med"/>
                      <a:tailEnd type="none" w="med" len="med"/>
                    </a:lnB>
                    <a:solidFill>
                      <a:srgbClr val="FFFFFF"/>
                    </a:solidFill>
                  </a:tcPr>
                </a:tc>
                <a:extLst>
                  <a:ext uri="{0D108BD9-81ED-4DB2-BD59-A6C34878D82A}">
                    <a16:rowId xmlns:a16="http://schemas.microsoft.com/office/drawing/2014/main" val="1520620470"/>
                  </a:ext>
                </a:extLst>
              </a:tr>
              <a:tr h="102847">
                <a:tc>
                  <a:txBody>
                    <a:bodyPr/>
                    <a:lstStyle/>
                    <a:p>
                      <a:pPr algn="l"/>
                      <a:r>
                        <a:rPr lang="en-US" sz="1000" u="none" strike="noStrike" kern="0" baseline="0" dirty="0">
                          <a:solidFill>
                            <a:srgbClr val="4B900E"/>
                          </a:solidFill>
                          <a:effectLst/>
                          <a:hlinkClick r:id="rId6"/>
                        </a:rPr>
                        <a:t>Building Block: Study on LAN Support in 5G</a:t>
                      </a:r>
                      <a:endParaRPr lang="en-US" sz="1000" kern="0" baseline="0" dirty="0">
                        <a:effectLst/>
                      </a:endParaRPr>
                    </a:p>
                  </a:txBody>
                  <a:tcPr marL="0" marR="0" marT="0" marB="0" anchor="ctr">
                    <a:lnL w="7620" cap="flat" cmpd="sng" algn="ctr">
                      <a:solidFill>
                        <a:srgbClr val="7075BD"/>
                      </a:solidFill>
                      <a:prstDash val="solid"/>
                      <a:round/>
                      <a:headEnd type="none" w="med" len="med"/>
                      <a:tailEnd type="none" w="med" len="med"/>
                    </a:lnL>
                    <a:lnR w="7620" cap="flat" cmpd="sng" algn="ctr">
                      <a:solidFill>
                        <a:srgbClr val="107ABD"/>
                      </a:solidFill>
                      <a:prstDash val="solid"/>
                      <a:round/>
                      <a:headEnd type="none" w="med" len="med"/>
                      <a:tailEnd type="none" w="med" len="med"/>
                    </a:lnR>
                    <a:lnT w="7620" cap="flat" cmpd="sng" algn="ctr">
                      <a:solidFill>
                        <a:srgbClr val="7075BD"/>
                      </a:solidFill>
                      <a:prstDash val="solid"/>
                      <a:round/>
                      <a:headEnd type="none" w="med" len="med"/>
                      <a:tailEnd type="none" w="med" len="med"/>
                    </a:lnT>
                    <a:lnB w="7620" cap="flat" cmpd="sng" algn="ctr">
                      <a:solidFill>
                        <a:srgbClr val="307FBD"/>
                      </a:solidFill>
                      <a:prstDash val="solid"/>
                      <a:round/>
                      <a:headEnd type="none" w="med" len="med"/>
                      <a:tailEnd type="none" w="med" len="med"/>
                    </a:lnB>
                    <a:solidFill>
                      <a:srgbClr val="FFFFFF"/>
                    </a:solidFill>
                  </a:tcPr>
                </a:tc>
                <a:tc>
                  <a:txBody>
                    <a:bodyPr/>
                    <a:lstStyle/>
                    <a:p>
                      <a:pPr algn="l"/>
                      <a:r>
                        <a:rPr lang="en-US" sz="1000" kern="0" baseline="0">
                          <a:effectLst/>
                        </a:rPr>
                        <a:t>FS_5GLAN</a:t>
                      </a:r>
                    </a:p>
                  </a:txBody>
                  <a:tcPr marL="0" marR="0" marT="0" marB="0" anchor="ctr">
                    <a:lnL w="7620" cap="flat" cmpd="sng" algn="ctr">
                      <a:solidFill>
                        <a:srgbClr val="107ABD"/>
                      </a:solidFill>
                      <a:prstDash val="solid"/>
                      <a:round/>
                      <a:headEnd type="none" w="med" len="med"/>
                      <a:tailEnd type="none" w="med" len="med"/>
                    </a:lnL>
                    <a:lnR w="7620" cap="flat" cmpd="sng" algn="ctr">
                      <a:solidFill>
                        <a:srgbClr val="5074BD"/>
                      </a:solidFill>
                      <a:prstDash val="solid"/>
                      <a:round/>
                      <a:headEnd type="none" w="med" len="med"/>
                      <a:tailEnd type="none" w="med" len="med"/>
                    </a:lnR>
                    <a:lnT w="7620" cap="flat" cmpd="sng" algn="ctr">
                      <a:solidFill>
                        <a:srgbClr val="107ABD"/>
                      </a:solidFill>
                      <a:prstDash val="solid"/>
                      <a:round/>
                      <a:headEnd type="none" w="med" len="med"/>
                      <a:tailEnd type="none" w="med" len="med"/>
                    </a:lnT>
                    <a:lnB w="7620" cap="flat" cmpd="sng" algn="ctr">
                      <a:solidFill>
                        <a:srgbClr val="1090BD"/>
                      </a:solidFill>
                      <a:prstDash val="solid"/>
                      <a:round/>
                      <a:headEnd type="none" w="med" len="med"/>
                      <a:tailEnd type="none" w="med" len="med"/>
                    </a:lnB>
                    <a:solidFill>
                      <a:srgbClr val="FFFFFF"/>
                    </a:solidFill>
                  </a:tcPr>
                </a:tc>
                <a:extLst>
                  <a:ext uri="{0D108BD9-81ED-4DB2-BD59-A6C34878D82A}">
                    <a16:rowId xmlns:a16="http://schemas.microsoft.com/office/drawing/2014/main" val="333692725"/>
                  </a:ext>
                </a:extLst>
              </a:tr>
              <a:tr h="102847">
                <a:tc>
                  <a:txBody>
                    <a:bodyPr/>
                    <a:lstStyle/>
                    <a:p>
                      <a:pPr algn="l"/>
                      <a:r>
                        <a:rPr lang="en-US" sz="1000" u="none" strike="noStrike" kern="0" baseline="0">
                          <a:solidFill>
                            <a:srgbClr val="4B900E"/>
                          </a:solidFill>
                          <a:effectLst/>
                          <a:hlinkClick r:id="rId7"/>
                        </a:rPr>
                        <a:t>Building Block: Study on Maritime Communication Services over 3GPP system</a:t>
                      </a:r>
                      <a:endParaRPr lang="en-US" sz="1000" kern="0" baseline="0">
                        <a:effectLst/>
                      </a:endParaRPr>
                    </a:p>
                  </a:txBody>
                  <a:tcPr marL="0" marR="0" marT="0" marB="0" anchor="ctr">
                    <a:lnL w="7620" cap="flat" cmpd="sng" algn="ctr">
                      <a:solidFill>
                        <a:srgbClr val="307FBD"/>
                      </a:solidFill>
                      <a:prstDash val="solid"/>
                      <a:round/>
                      <a:headEnd type="none" w="med" len="med"/>
                      <a:tailEnd type="none" w="med" len="med"/>
                    </a:lnL>
                    <a:lnR w="7620" cap="flat" cmpd="sng" algn="ctr">
                      <a:solidFill>
                        <a:srgbClr val="1090BD"/>
                      </a:solidFill>
                      <a:prstDash val="solid"/>
                      <a:round/>
                      <a:headEnd type="none" w="med" len="med"/>
                      <a:tailEnd type="none" w="med" len="med"/>
                    </a:lnR>
                    <a:lnT w="7620" cap="flat" cmpd="sng" algn="ctr">
                      <a:solidFill>
                        <a:srgbClr val="307FBD"/>
                      </a:solidFill>
                      <a:prstDash val="solid"/>
                      <a:round/>
                      <a:headEnd type="none" w="med" len="med"/>
                      <a:tailEnd type="none" w="med" len="med"/>
                    </a:lnT>
                    <a:lnB w="7620" cap="flat" cmpd="sng" algn="ctr">
                      <a:solidFill>
                        <a:srgbClr val="9091BD"/>
                      </a:solidFill>
                      <a:prstDash val="solid"/>
                      <a:round/>
                      <a:headEnd type="none" w="med" len="med"/>
                      <a:tailEnd type="none" w="med" len="med"/>
                    </a:lnB>
                    <a:solidFill>
                      <a:srgbClr val="FFFFFF"/>
                    </a:solidFill>
                  </a:tcPr>
                </a:tc>
                <a:tc>
                  <a:txBody>
                    <a:bodyPr/>
                    <a:lstStyle/>
                    <a:p>
                      <a:pPr algn="l"/>
                      <a:r>
                        <a:rPr lang="en-US" sz="1000" kern="0" baseline="0">
                          <a:effectLst/>
                        </a:rPr>
                        <a:t>FS_MARCOM</a:t>
                      </a:r>
                    </a:p>
                  </a:txBody>
                  <a:tcPr marL="0" marR="0" marT="0" marB="0" anchor="ctr">
                    <a:lnL w="7620" cap="flat" cmpd="sng" algn="ctr">
                      <a:solidFill>
                        <a:srgbClr val="1090BD"/>
                      </a:solidFill>
                      <a:prstDash val="solid"/>
                      <a:round/>
                      <a:headEnd type="none" w="med" len="med"/>
                      <a:tailEnd type="none" w="med" len="med"/>
                    </a:lnL>
                    <a:lnR w="7620" cap="flat" cmpd="sng" algn="ctr">
                      <a:solidFill>
                        <a:srgbClr val="D090BD"/>
                      </a:solidFill>
                      <a:prstDash val="solid"/>
                      <a:round/>
                      <a:headEnd type="none" w="med" len="med"/>
                      <a:tailEnd type="none" w="med" len="med"/>
                    </a:lnR>
                    <a:lnT w="7620" cap="flat" cmpd="sng" algn="ctr">
                      <a:solidFill>
                        <a:srgbClr val="1090BD"/>
                      </a:solidFill>
                      <a:prstDash val="solid"/>
                      <a:round/>
                      <a:headEnd type="none" w="med" len="med"/>
                      <a:tailEnd type="none" w="med" len="med"/>
                    </a:lnT>
                    <a:lnB w="7620" cap="flat" cmpd="sng" algn="ctr">
                      <a:solidFill>
                        <a:srgbClr val="309BBD"/>
                      </a:solidFill>
                      <a:prstDash val="solid"/>
                      <a:round/>
                      <a:headEnd type="none" w="med" len="med"/>
                      <a:tailEnd type="none" w="med" len="med"/>
                    </a:lnB>
                    <a:solidFill>
                      <a:srgbClr val="FFFFFF"/>
                    </a:solidFill>
                  </a:tcPr>
                </a:tc>
                <a:extLst>
                  <a:ext uri="{0D108BD9-81ED-4DB2-BD59-A6C34878D82A}">
                    <a16:rowId xmlns:a16="http://schemas.microsoft.com/office/drawing/2014/main" val="4150362333"/>
                  </a:ext>
                </a:extLst>
              </a:tr>
              <a:tr h="102847">
                <a:tc>
                  <a:txBody>
                    <a:bodyPr/>
                    <a:lstStyle/>
                    <a:p>
                      <a:pPr algn="l"/>
                      <a:r>
                        <a:rPr lang="en-US" sz="1000" u="none" strike="noStrike" kern="0" baseline="0" dirty="0">
                          <a:solidFill>
                            <a:srgbClr val="4B900E"/>
                          </a:solidFill>
                          <a:effectLst/>
                          <a:hlinkClick r:id="rId8"/>
                        </a:rPr>
                        <a:t>Building Block: Study on enhancements of Public Warning System</a:t>
                      </a:r>
                      <a:endParaRPr lang="en-US" sz="1000" kern="0" baseline="0" dirty="0">
                        <a:effectLst/>
                      </a:endParaRPr>
                    </a:p>
                  </a:txBody>
                  <a:tcPr marL="0" marR="0" marT="0" marB="0" anchor="ctr">
                    <a:lnL w="7620" cap="flat" cmpd="sng" algn="ctr">
                      <a:solidFill>
                        <a:srgbClr val="9091BD"/>
                      </a:solidFill>
                      <a:prstDash val="solid"/>
                      <a:round/>
                      <a:headEnd type="none" w="med" len="med"/>
                      <a:tailEnd type="none" w="med" len="med"/>
                    </a:lnL>
                    <a:lnR w="7620" cap="flat" cmpd="sng" algn="ctr">
                      <a:solidFill>
                        <a:srgbClr val="309BBD"/>
                      </a:solidFill>
                      <a:prstDash val="solid"/>
                      <a:round/>
                      <a:headEnd type="none" w="med" len="med"/>
                      <a:tailEnd type="none" w="med" len="med"/>
                    </a:lnR>
                    <a:lnT w="7620" cap="flat" cmpd="sng" algn="ctr">
                      <a:solidFill>
                        <a:srgbClr val="9091BD"/>
                      </a:solidFill>
                      <a:prstDash val="solid"/>
                      <a:round/>
                      <a:headEnd type="none" w="med" len="med"/>
                      <a:tailEnd type="none" w="med" len="med"/>
                    </a:lnT>
                    <a:lnB w="7620" cap="flat" cmpd="sng" algn="ctr">
                      <a:solidFill>
                        <a:srgbClr val="909FBD"/>
                      </a:solidFill>
                      <a:prstDash val="solid"/>
                      <a:round/>
                      <a:headEnd type="none" w="med" len="med"/>
                      <a:tailEnd type="none" w="med" len="med"/>
                    </a:lnB>
                    <a:solidFill>
                      <a:srgbClr val="FFFFFF"/>
                    </a:solidFill>
                  </a:tcPr>
                </a:tc>
                <a:tc>
                  <a:txBody>
                    <a:bodyPr/>
                    <a:lstStyle/>
                    <a:p>
                      <a:pPr algn="l"/>
                      <a:r>
                        <a:rPr lang="en-US" sz="1000" kern="0" baseline="0">
                          <a:effectLst/>
                        </a:rPr>
                        <a:t>FS_ePWS</a:t>
                      </a:r>
                    </a:p>
                  </a:txBody>
                  <a:tcPr marL="0" marR="0" marT="0" marB="0" anchor="ctr">
                    <a:lnL w="7620" cap="flat" cmpd="sng" algn="ctr">
                      <a:solidFill>
                        <a:srgbClr val="309BBD"/>
                      </a:solidFill>
                      <a:prstDash val="solid"/>
                      <a:round/>
                      <a:headEnd type="none" w="med" len="med"/>
                      <a:tailEnd type="none" w="med" len="med"/>
                    </a:lnL>
                    <a:lnR w="7620" cap="flat" cmpd="sng" algn="ctr">
                      <a:solidFill>
                        <a:srgbClr val="709BBD"/>
                      </a:solidFill>
                      <a:prstDash val="solid"/>
                      <a:round/>
                      <a:headEnd type="none" w="med" len="med"/>
                      <a:tailEnd type="none" w="med" len="med"/>
                    </a:lnR>
                    <a:lnT w="7620" cap="flat" cmpd="sng" algn="ctr">
                      <a:solidFill>
                        <a:srgbClr val="309BBD"/>
                      </a:solidFill>
                      <a:prstDash val="solid"/>
                      <a:round/>
                      <a:headEnd type="none" w="med" len="med"/>
                      <a:tailEnd type="none" w="med" len="med"/>
                    </a:lnT>
                    <a:lnB w="7620" cap="flat" cmpd="sng" algn="ctr">
                      <a:solidFill>
                        <a:srgbClr val="D0A8BD"/>
                      </a:solidFill>
                      <a:prstDash val="solid"/>
                      <a:round/>
                      <a:headEnd type="none" w="med" len="med"/>
                      <a:tailEnd type="none" w="med" len="med"/>
                    </a:lnB>
                    <a:solidFill>
                      <a:srgbClr val="FFFFFF"/>
                    </a:solidFill>
                  </a:tcPr>
                </a:tc>
                <a:extLst>
                  <a:ext uri="{0D108BD9-81ED-4DB2-BD59-A6C34878D82A}">
                    <a16:rowId xmlns:a16="http://schemas.microsoft.com/office/drawing/2014/main" val="3855120555"/>
                  </a:ext>
                </a:extLst>
              </a:tr>
              <a:tr h="102847">
                <a:tc>
                  <a:txBody>
                    <a:bodyPr/>
                    <a:lstStyle/>
                    <a:p>
                      <a:pPr algn="l"/>
                      <a:r>
                        <a:rPr lang="en-US" sz="1000" u="none" strike="noStrike" kern="0" baseline="0" dirty="0">
                          <a:solidFill>
                            <a:srgbClr val="4B900E"/>
                          </a:solidFill>
                          <a:effectLst/>
                          <a:hlinkClick r:id="rId9"/>
                        </a:rPr>
                        <a:t>Building Block: Study on </a:t>
                      </a:r>
                      <a:r>
                        <a:rPr lang="en-US" sz="1000" u="none" strike="noStrike" kern="0" baseline="0" dirty="0" err="1">
                          <a:solidFill>
                            <a:srgbClr val="4B900E"/>
                          </a:solidFill>
                          <a:effectLst/>
                          <a:hlinkClick r:id="rId9"/>
                        </a:rPr>
                        <a:t>eLSTR</a:t>
                      </a:r>
                      <a:endParaRPr lang="en-US" sz="1000" kern="0" baseline="0" dirty="0">
                        <a:effectLst/>
                      </a:endParaRPr>
                    </a:p>
                  </a:txBody>
                  <a:tcPr marL="0" marR="0" marT="0" marB="0" anchor="ctr">
                    <a:lnL w="7620" cap="flat" cmpd="sng" algn="ctr">
                      <a:solidFill>
                        <a:srgbClr val="909FBD"/>
                      </a:solidFill>
                      <a:prstDash val="solid"/>
                      <a:round/>
                      <a:headEnd type="none" w="med" len="med"/>
                      <a:tailEnd type="none" w="med" len="med"/>
                    </a:lnL>
                    <a:lnR w="7620" cap="flat" cmpd="sng" algn="ctr">
                      <a:solidFill>
                        <a:srgbClr val="D0A8BD"/>
                      </a:solidFill>
                      <a:prstDash val="solid"/>
                      <a:round/>
                      <a:headEnd type="none" w="med" len="med"/>
                      <a:tailEnd type="none" w="med" len="med"/>
                    </a:lnR>
                    <a:lnT w="7620" cap="flat" cmpd="sng" algn="ctr">
                      <a:solidFill>
                        <a:srgbClr val="909FBD"/>
                      </a:solidFill>
                      <a:prstDash val="solid"/>
                      <a:round/>
                      <a:headEnd type="none" w="med" len="med"/>
                      <a:tailEnd type="none" w="med" len="med"/>
                    </a:lnT>
                    <a:lnB w="7620" cap="flat" cmpd="sng" algn="ctr">
                      <a:solidFill>
                        <a:srgbClr val="30B2BD"/>
                      </a:solidFill>
                      <a:prstDash val="solid"/>
                      <a:round/>
                      <a:headEnd type="none" w="med" len="med"/>
                      <a:tailEnd type="none" w="med" len="med"/>
                    </a:lnB>
                    <a:solidFill>
                      <a:srgbClr val="FFFFFF"/>
                    </a:solidFill>
                  </a:tcPr>
                </a:tc>
                <a:tc>
                  <a:txBody>
                    <a:bodyPr/>
                    <a:lstStyle/>
                    <a:p>
                      <a:pPr algn="l"/>
                      <a:r>
                        <a:rPr lang="en-US" sz="1000" kern="0" baseline="0">
                          <a:effectLst/>
                        </a:rPr>
                        <a:t>FS_eLESTR</a:t>
                      </a:r>
                    </a:p>
                  </a:txBody>
                  <a:tcPr marL="0" marR="0" marT="0" marB="0" anchor="ctr">
                    <a:lnL w="7620" cap="flat" cmpd="sng" algn="ctr">
                      <a:solidFill>
                        <a:srgbClr val="D0A8BD"/>
                      </a:solidFill>
                      <a:prstDash val="solid"/>
                      <a:round/>
                      <a:headEnd type="none" w="med" len="med"/>
                      <a:tailEnd type="none" w="med" len="med"/>
                    </a:lnL>
                    <a:lnR w="7620" cap="flat" cmpd="sng" algn="ctr">
                      <a:solidFill>
                        <a:srgbClr val="F0B2BD"/>
                      </a:solidFill>
                      <a:prstDash val="solid"/>
                      <a:round/>
                      <a:headEnd type="none" w="med" len="med"/>
                      <a:tailEnd type="none" w="med" len="med"/>
                    </a:lnR>
                    <a:lnT w="7620" cap="flat" cmpd="sng" algn="ctr">
                      <a:solidFill>
                        <a:srgbClr val="D0A8BD"/>
                      </a:solidFill>
                      <a:prstDash val="solid"/>
                      <a:round/>
                      <a:headEnd type="none" w="med" len="med"/>
                      <a:tailEnd type="none" w="med" len="med"/>
                    </a:lnT>
                    <a:lnB w="7620" cap="flat" cmpd="sng" algn="ctr">
                      <a:solidFill>
                        <a:srgbClr val="B0AEBD"/>
                      </a:solidFill>
                      <a:prstDash val="solid"/>
                      <a:round/>
                      <a:headEnd type="none" w="med" len="med"/>
                      <a:tailEnd type="none" w="med" len="med"/>
                    </a:lnB>
                    <a:solidFill>
                      <a:srgbClr val="FFFFFF"/>
                    </a:solidFill>
                  </a:tcPr>
                </a:tc>
                <a:extLst>
                  <a:ext uri="{0D108BD9-81ED-4DB2-BD59-A6C34878D82A}">
                    <a16:rowId xmlns:a16="http://schemas.microsoft.com/office/drawing/2014/main" val="4139099203"/>
                  </a:ext>
                </a:extLst>
              </a:tr>
              <a:tr h="102847">
                <a:tc>
                  <a:txBody>
                    <a:bodyPr/>
                    <a:lstStyle/>
                    <a:p>
                      <a:pPr algn="l"/>
                      <a:r>
                        <a:rPr lang="en-US" sz="1000" u="none" strike="noStrike" kern="0" baseline="0">
                          <a:solidFill>
                            <a:srgbClr val="4B900E"/>
                          </a:solidFill>
                          <a:effectLst/>
                          <a:hlinkClick r:id="rId10"/>
                        </a:rPr>
                        <a:t>Building Block: Study on a Layer for User Centric Identifiers and Authentication</a:t>
                      </a:r>
                      <a:endParaRPr lang="en-US" sz="1000" kern="0" baseline="0">
                        <a:effectLst/>
                      </a:endParaRPr>
                    </a:p>
                  </a:txBody>
                  <a:tcPr marL="0" marR="0" marT="0" marB="0" anchor="ctr">
                    <a:lnL w="7620" cap="flat" cmpd="sng" algn="ctr">
                      <a:solidFill>
                        <a:srgbClr val="30B2BD"/>
                      </a:solidFill>
                      <a:prstDash val="solid"/>
                      <a:round/>
                      <a:headEnd type="none" w="med" len="med"/>
                      <a:tailEnd type="none" w="med" len="med"/>
                    </a:lnL>
                    <a:lnR w="7620" cap="flat" cmpd="sng" algn="ctr">
                      <a:solidFill>
                        <a:srgbClr val="B0AEBD"/>
                      </a:solidFill>
                      <a:prstDash val="solid"/>
                      <a:round/>
                      <a:headEnd type="none" w="med" len="med"/>
                      <a:tailEnd type="none" w="med" len="med"/>
                    </a:lnR>
                    <a:lnT w="7620" cap="flat" cmpd="sng" algn="ctr">
                      <a:solidFill>
                        <a:srgbClr val="30B2BD"/>
                      </a:solidFill>
                      <a:prstDash val="solid"/>
                      <a:round/>
                      <a:headEnd type="none" w="med" len="med"/>
                      <a:tailEnd type="none" w="med" len="med"/>
                    </a:lnT>
                    <a:lnB w="7620" cap="flat" cmpd="sng" algn="ctr">
                      <a:solidFill>
                        <a:srgbClr val="90B4BD"/>
                      </a:solidFill>
                      <a:prstDash val="solid"/>
                      <a:round/>
                      <a:headEnd type="none" w="med" len="med"/>
                      <a:tailEnd type="none" w="med" len="med"/>
                    </a:lnB>
                    <a:solidFill>
                      <a:srgbClr val="FFFFFF"/>
                    </a:solidFill>
                  </a:tcPr>
                </a:tc>
                <a:tc>
                  <a:txBody>
                    <a:bodyPr/>
                    <a:lstStyle/>
                    <a:p>
                      <a:pPr algn="l"/>
                      <a:r>
                        <a:rPr lang="en-US" sz="1000" kern="0" baseline="0">
                          <a:effectLst/>
                        </a:rPr>
                        <a:t>FS_LUCIA</a:t>
                      </a:r>
                    </a:p>
                  </a:txBody>
                  <a:tcPr marL="0" marR="0" marT="0" marB="0" anchor="ctr">
                    <a:lnL w="7620" cap="flat" cmpd="sng" algn="ctr">
                      <a:solidFill>
                        <a:srgbClr val="B0AEBD"/>
                      </a:solidFill>
                      <a:prstDash val="solid"/>
                      <a:round/>
                      <a:headEnd type="none" w="med" len="med"/>
                      <a:tailEnd type="none" w="med" len="med"/>
                    </a:lnL>
                    <a:lnR w="7620" cap="flat" cmpd="sng" algn="ctr">
                      <a:solidFill>
                        <a:srgbClr val="90B0BD"/>
                      </a:solidFill>
                      <a:prstDash val="solid"/>
                      <a:round/>
                      <a:headEnd type="none" w="med" len="med"/>
                      <a:tailEnd type="none" w="med" len="med"/>
                    </a:lnR>
                    <a:lnT w="7620" cap="flat" cmpd="sng" algn="ctr">
                      <a:solidFill>
                        <a:srgbClr val="B0AEBD"/>
                      </a:solidFill>
                      <a:prstDash val="solid"/>
                      <a:round/>
                      <a:headEnd type="none" w="med" len="med"/>
                      <a:tailEnd type="none" w="med" len="med"/>
                    </a:lnT>
                    <a:lnB w="7620" cap="flat" cmpd="sng" algn="ctr">
                      <a:solidFill>
                        <a:srgbClr val="90B5BD"/>
                      </a:solidFill>
                      <a:prstDash val="solid"/>
                      <a:round/>
                      <a:headEnd type="none" w="med" len="med"/>
                      <a:tailEnd type="none" w="med" len="med"/>
                    </a:lnB>
                    <a:solidFill>
                      <a:srgbClr val="FFFFFF"/>
                    </a:solidFill>
                  </a:tcPr>
                </a:tc>
                <a:extLst>
                  <a:ext uri="{0D108BD9-81ED-4DB2-BD59-A6C34878D82A}">
                    <a16:rowId xmlns:a16="http://schemas.microsoft.com/office/drawing/2014/main" val="1339152511"/>
                  </a:ext>
                </a:extLst>
              </a:tr>
              <a:tr h="102847">
                <a:tc>
                  <a:txBody>
                    <a:bodyPr/>
                    <a:lstStyle/>
                    <a:p>
                      <a:pPr algn="l"/>
                      <a:r>
                        <a:rPr lang="en-US" sz="1000" u="none" strike="noStrike" kern="0" baseline="0">
                          <a:solidFill>
                            <a:srgbClr val="4B900E"/>
                          </a:solidFill>
                          <a:effectLst/>
                          <a:hlinkClick r:id="rId11"/>
                        </a:rPr>
                        <a:t>Feature or Study Item: Study on using Satellite Access in 5G</a:t>
                      </a:r>
                      <a:endParaRPr lang="en-US" sz="1000" kern="0" baseline="0">
                        <a:effectLst/>
                      </a:endParaRPr>
                    </a:p>
                  </a:txBody>
                  <a:tcPr marL="0" marR="0" marT="0" marB="0" anchor="ctr">
                    <a:lnL w="7620" cap="flat" cmpd="sng" algn="ctr">
                      <a:solidFill>
                        <a:srgbClr val="90B4BD"/>
                      </a:solidFill>
                      <a:prstDash val="solid"/>
                      <a:round/>
                      <a:headEnd type="none" w="med" len="med"/>
                      <a:tailEnd type="none" w="med" len="med"/>
                    </a:lnL>
                    <a:lnR w="7620" cap="flat" cmpd="sng" algn="ctr">
                      <a:solidFill>
                        <a:srgbClr val="90B5BD"/>
                      </a:solidFill>
                      <a:prstDash val="solid"/>
                      <a:round/>
                      <a:headEnd type="none" w="med" len="med"/>
                      <a:tailEnd type="none" w="med" len="med"/>
                    </a:lnR>
                    <a:lnT w="7620" cap="flat" cmpd="sng" algn="ctr">
                      <a:solidFill>
                        <a:srgbClr val="90B4BD"/>
                      </a:solidFill>
                      <a:prstDash val="solid"/>
                      <a:round/>
                      <a:headEnd type="none" w="med" len="med"/>
                      <a:tailEnd type="none" w="med" len="med"/>
                    </a:lnT>
                    <a:lnB w="7620" cap="flat" cmpd="sng" algn="ctr">
                      <a:solidFill>
                        <a:srgbClr val="30C4BD"/>
                      </a:solidFill>
                      <a:prstDash val="solid"/>
                      <a:round/>
                      <a:headEnd type="none" w="med" len="med"/>
                      <a:tailEnd type="none" w="med" len="med"/>
                    </a:lnB>
                    <a:solidFill>
                      <a:srgbClr val="FFFFFF"/>
                    </a:solidFill>
                  </a:tcPr>
                </a:tc>
                <a:tc>
                  <a:txBody>
                    <a:bodyPr/>
                    <a:lstStyle/>
                    <a:p>
                      <a:pPr algn="l"/>
                      <a:r>
                        <a:rPr lang="en-US" sz="1000" kern="0" baseline="0">
                          <a:effectLst/>
                        </a:rPr>
                        <a:t>FS_5GSAT</a:t>
                      </a:r>
                    </a:p>
                  </a:txBody>
                  <a:tcPr marL="0" marR="0" marT="0" marB="0" anchor="ctr">
                    <a:lnL w="7620" cap="flat" cmpd="sng" algn="ctr">
                      <a:solidFill>
                        <a:srgbClr val="90B5BD"/>
                      </a:solidFill>
                      <a:prstDash val="solid"/>
                      <a:round/>
                      <a:headEnd type="none" w="med" len="med"/>
                      <a:tailEnd type="none" w="med" len="med"/>
                    </a:lnL>
                    <a:lnR w="7620" cap="flat" cmpd="sng" algn="ctr">
                      <a:solidFill>
                        <a:srgbClr val="10BCBD"/>
                      </a:solidFill>
                      <a:prstDash val="solid"/>
                      <a:round/>
                      <a:headEnd type="none" w="med" len="med"/>
                      <a:tailEnd type="none" w="med" len="med"/>
                    </a:lnR>
                    <a:lnT w="7620" cap="flat" cmpd="sng" algn="ctr">
                      <a:solidFill>
                        <a:srgbClr val="90B5BD"/>
                      </a:solidFill>
                      <a:prstDash val="solid"/>
                      <a:round/>
                      <a:headEnd type="none" w="med" len="med"/>
                      <a:tailEnd type="none" w="med" len="med"/>
                    </a:lnT>
                    <a:lnB w="7620" cap="flat" cmpd="sng" algn="ctr">
                      <a:solidFill>
                        <a:srgbClr val="30C4BD"/>
                      </a:solidFill>
                      <a:prstDash val="solid"/>
                      <a:round/>
                      <a:headEnd type="none" w="med" len="med"/>
                      <a:tailEnd type="none" w="med" len="med"/>
                    </a:lnB>
                    <a:solidFill>
                      <a:srgbClr val="FFFFFF"/>
                    </a:solidFill>
                  </a:tcPr>
                </a:tc>
                <a:extLst>
                  <a:ext uri="{0D108BD9-81ED-4DB2-BD59-A6C34878D82A}">
                    <a16:rowId xmlns:a16="http://schemas.microsoft.com/office/drawing/2014/main" val="3188316329"/>
                  </a:ext>
                </a:extLst>
              </a:tr>
              <a:tr h="102847">
                <a:tc>
                  <a:txBody>
                    <a:bodyPr/>
                    <a:lstStyle/>
                    <a:p>
                      <a:pPr algn="l"/>
                      <a:r>
                        <a:rPr lang="en-US" sz="1000" u="none" strike="noStrike" kern="0" baseline="0">
                          <a:solidFill>
                            <a:srgbClr val="4B900E"/>
                          </a:solidFill>
                          <a:effectLst/>
                          <a:hlinkClick r:id="rId12"/>
                        </a:rPr>
                        <a:t>Feature or Study Item: Study on enhancements to IMS for new real time communication services</a:t>
                      </a:r>
                      <a:endParaRPr lang="en-US" sz="1000" kern="0" baseline="0">
                        <a:effectLst/>
                      </a:endParaRPr>
                    </a:p>
                  </a:txBody>
                  <a:tcPr marL="0" marR="0" marT="0" marB="0" anchor="ctr">
                    <a:lnL w="7620" cap="flat" cmpd="sng" algn="ctr">
                      <a:solidFill>
                        <a:srgbClr val="30C4BD"/>
                      </a:solidFill>
                      <a:prstDash val="solid"/>
                      <a:round/>
                      <a:headEnd type="none" w="med" len="med"/>
                      <a:tailEnd type="none" w="med" len="med"/>
                    </a:lnL>
                    <a:lnR w="7620" cap="flat" cmpd="sng" algn="ctr">
                      <a:solidFill>
                        <a:srgbClr val="30C4BD"/>
                      </a:solidFill>
                      <a:prstDash val="solid"/>
                      <a:round/>
                      <a:headEnd type="none" w="med" len="med"/>
                      <a:tailEnd type="none" w="med" len="med"/>
                    </a:lnR>
                    <a:lnT w="7620" cap="flat" cmpd="sng" algn="ctr">
                      <a:solidFill>
                        <a:srgbClr val="30C4BD"/>
                      </a:solidFill>
                      <a:prstDash val="solid"/>
                      <a:round/>
                      <a:headEnd type="none" w="med" len="med"/>
                      <a:tailEnd type="none" w="med" len="med"/>
                    </a:lnT>
                    <a:lnB w="7620" cap="flat" cmpd="sng" algn="ctr">
                      <a:solidFill>
                        <a:srgbClr val="30BFBD"/>
                      </a:solidFill>
                      <a:prstDash val="solid"/>
                      <a:round/>
                      <a:headEnd type="none" w="med" len="med"/>
                      <a:tailEnd type="none" w="med" len="med"/>
                    </a:lnB>
                    <a:solidFill>
                      <a:srgbClr val="FFFFFF"/>
                    </a:solidFill>
                  </a:tcPr>
                </a:tc>
                <a:tc>
                  <a:txBody>
                    <a:bodyPr/>
                    <a:lstStyle/>
                    <a:p>
                      <a:pPr algn="l"/>
                      <a:r>
                        <a:rPr lang="en-US" sz="1000" kern="0" baseline="0">
                          <a:effectLst/>
                        </a:rPr>
                        <a:t>FS_enIMS</a:t>
                      </a:r>
                    </a:p>
                  </a:txBody>
                  <a:tcPr marL="0" marR="0" marT="0" marB="0" anchor="ctr">
                    <a:lnL w="7620" cap="flat" cmpd="sng" algn="ctr">
                      <a:solidFill>
                        <a:srgbClr val="30C4BD"/>
                      </a:solidFill>
                      <a:prstDash val="solid"/>
                      <a:round/>
                      <a:headEnd type="none" w="med" len="med"/>
                      <a:tailEnd type="none" w="med" len="med"/>
                    </a:lnL>
                    <a:lnR w="7620" cap="flat" cmpd="sng" algn="ctr">
                      <a:solidFill>
                        <a:srgbClr val="30BFBD"/>
                      </a:solidFill>
                      <a:prstDash val="solid"/>
                      <a:round/>
                      <a:headEnd type="none" w="med" len="med"/>
                      <a:tailEnd type="none" w="med" len="med"/>
                    </a:lnR>
                    <a:lnT w="7620" cap="flat" cmpd="sng" algn="ctr">
                      <a:solidFill>
                        <a:srgbClr val="30C4BD"/>
                      </a:solidFill>
                      <a:prstDash val="solid"/>
                      <a:round/>
                      <a:headEnd type="none" w="med" len="med"/>
                      <a:tailEnd type="none" w="med" len="med"/>
                    </a:lnT>
                    <a:lnB w="7620" cap="flat" cmpd="sng" algn="ctr">
                      <a:solidFill>
                        <a:srgbClr val="50C5BD"/>
                      </a:solidFill>
                      <a:prstDash val="solid"/>
                      <a:round/>
                      <a:headEnd type="none" w="med" len="med"/>
                      <a:tailEnd type="none" w="med" len="med"/>
                    </a:lnB>
                    <a:solidFill>
                      <a:srgbClr val="FFFFFF"/>
                    </a:solidFill>
                  </a:tcPr>
                </a:tc>
                <a:extLst>
                  <a:ext uri="{0D108BD9-81ED-4DB2-BD59-A6C34878D82A}">
                    <a16:rowId xmlns:a16="http://schemas.microsoft.com/office/drawing/2014/main" val="553489589"/>
                  </a:ext>
                </a:extLst>
              </a:tr>
              <a:tr h="102847">
                <a:tc>
                  <a:txBody>
                    <a:bodyPr/>
                    <a:lstStyle/>
                    <a:p>
                      <a:pPr algn="l"/>
                      <a:r>
                        <a:rPr lang="en-US" sz="1000" u="none" strike="noStrike" kern="0" baseline="0">
                          <a:solidFill>
                            <a:srgbClr val="4B900E"/>
                          </a:solidFill>
                          <a:effectLst/>
                          <a:hlinkClick r:id="rId13"/>
                        </a:rPr>
                        <a:t>Building Block: Study on 5G message service for MIoT</a:t>
                      </a:r>
                      <a:endParaRPr lang="en-US" sz="1000" kern="0" baseline="0">
                        <a:effectLst/>
                      </a:endParaRPr>
                    </a:p>
                  </a:txBody>
                  <a:tcPr marL="0" marR="0" marT="0" marB="0" anchor="ctr">
                    <a:lnL w="7620" cap="flat" cmpd="sng" algn="ctr">
                      <a:solidFill>
                        <a:srgbClr val="30BFBD"/>
                      </a:solidFill>
                      <a:prstDash val="solid"/>
                      <a:round/>
                      <a:headEnd type="none" w="med" len="med"/>
                      <a:tailEnd type="none" w="med" len="med"/>
                    </a:lnL>
                    <a:lnR w="7620" cap="flat" cmpd="sng" algn="ctr">
                      <a:solidFill>
                        <a:srgbClr val="50C5BD"/>
                      </a:solidFill>
                      <a:prstDash val="solid"/>
                      <a:round/>
                      <a:headEnd type="none" w="med" len="med"/>
                      <a:tailEnd type="none" w="med" len="med"/>
                    </a:lnR>
                    <a:lnT w="7620" cap="flat" cmpd="sng" algn="ctr">
                      <a:solidFill>
                        <a:srgbClr val="30BFBD"/>
                      </a:solidFill>
                      <a:prstDash val="solid"/>
                      <a:round/>
                      <a:headEnd type="none" w="med" len="med"/>
                      <a:tailEnd type="none" w="med" len="med"/>
                    </a:lnT>
                    <a:lnB w="7620" cap="flat" cmpd="sng" algn="ctr">
                      <a:solidFill>
                        <a:srgbClr val="B0CABD"/>
                      </a:solidFill>
                      <a:prstDash val="solid"/>
                      <a:round/>
                      <a:headEnd type="none" w="med" len="med"/>
                      <a:tailEnd type="none" w="med" len="med"/>
                    </a:lnB>
                    <a:solidFill>
                      <a:srgbClr val="FFFFFF"/>
                    </a:solidFill>
                  </a:tcPr>
                </a:tc>
                <a:tc>
                  <a:txBody>
                    <a:bodyPr/>
                    <a:lstStyle/>
                    <a:p>
                      <a:pPr algn="l"/>
                      <a:r>
                        <a:rPr lang="en-US" sz="1000" kern="0" baseline="0" dirty="0">
                          <a:effectLst/>
                        </a:rPr>
                        <a:t>FS_5GMSG</a:t>
                      </a:r>
                    </a:p>
                  </a:txBody>
                  <a:tcPr marL="0" marR="0" marT="0" marB="0" anchor="ctr">
                    <a:lnL w="7620" cap="flat" cmpd="sng" algn="ctr">
                      <a:solidFill>
                        <a:srgbClr val="50C5BD"/>
                      </a:solidFill>
                      <a:prstDash val="solid"/>
                      <a:round/>
                      <a:headEnd type="none" w="med" len="med"/>
                      <a:tailEnd type="none" w="med" len="med"/>
                    </a:lnL>
                    <a:lnR w="7620" cap="flat" cmpd="sng" algn="ctr">
                      <a:solidFill>
                        <a:srgbClr val="50C9BD"/>
                      </a:solidFill>
                      <a:prstDash val="solid"/>
                      <a:round/>
                      <a:headEnd type="none" w="med" len="med"/>
                      <a:tailEnd type="none" w="med" len="med"/>
                    </a:lnR>
                    <a:lnT w="7620" cap="flat" cmpd="sng" algn="ctr">
                      <a:solidFill>
                        <a:srgbClr val="50C5BD"/>
                      </a:solidFill>
                      <a:prstDash val="solid"/>
                      <a:round/>
                      <a:headEnd type="none" w="med" len="med"/>
                      <a:tailEnd type="none" w="med" len="med"/>
                    </a:lnT>
                    <a:lnB w="7620" cap="flat" cmpd="sng" algn="ctr">
                      <a:solidFill>
                        <a:srgbClr val="30D1BD"/>
                      </a:solidFill>
                      <a:prstDash val="solid"/>
                      <a:round/>
                      <a:headEnd type="none" w="med" len="med"/>
                      <a:tailEnd type="none" w="med" len="med"/>
                    </a:lnB>
                    <a:solidFill>
                      <a:srgbClr val="FFFFFF"/>
                    </a:solidFill>
                  </a:tcPr>
                </a:tc>
                <a:extLst>
                  <a:ext uri="{0D108BD9-81ED-4DB2-BD59-A6C34878D82A}">
                    <a16:rowId xmlns:a16="http://schemas.microsoft.com/office/drawing/2014/main" val="3529934484"/>
                  </a:ext>
                </a:extLst>
              </a:tr>
              <a:tr h="102847">
                <a:tc>
                  <a:txBody>
                    <a:bodyPr/>
                    <a:lstStyle/>
                    <a:p>
                      <a:pPr algn="l"/>
                      <a:r>
                        <a:rPr lang="en-US" sz="1000" u="none" strike="noStrike" kern="0" baseline="0" dirty="0">
                          <a:solidFill>
                            <a:srgbClr val="4B900E"/>
                          </a:solidFill>
                          <a:effectLst/>
                          <a:hlinkClick r:id="rId14"/>
                        </a:rPr>
                        <a:t>Building Block: Study on Business Role Models for Network Slicing</a:t>
                      </a:r>
                      <a:endParaRPr lang="en-US" sz="1000" kern="0" baseline="0" dirty="0">
                        <a:effectLst/>
                      </a:endParaRPr>
                    </a:p>
                  </a:txBody>
                  <a:tcPr marL="0" marR="0" marT="0" marB="0" anchor="ctr">
                    <a:lnL w="7620" cap="flat" cmpd="sng" algn="ctr">
                      <a:solidFill>
                        <a:srgbClr val="B0CABD"/>
                      </a:solidFill>
                      <a:prstDash val="solid"/>
                      <a:round/>
                      <a:headEnd type="none" w="med" len="med"/>
                      <a:tailEnd type="none" w="med" len="med"/>
                    </a:lnL>
                    <a:lnR w="7620" cap="flat" cmpd="sng" algn="ctr">
                      <a:solidFill>
                        <a:srgbClr val="30D1BD"/>
                      </a:solidFill>
                      <a:prstDash val="solid"/>
                      <a:round/>
                      <a:headEnd type="none" w="med" len="med"/>
                      <a:tailEnd type="none" w="med" len="med"/>
                    </a:lnR>
                    <a:lnT w="7620" cap="flat" cmpd="sng" algn="ctr">
                      <a:solidFill>
                        <a:srgbClr val="B0CABD"/>
                      </a:solidFill>
                      <a:prstDash val="solid"/>
                      <a:round/>
                      <a:headEnd type="none" w="med" len="med"/>
                      <a:tailEnd type="none" w="med" len="med"/>
                    </a:lnT>
                    <a:lnB w="7620" cap="flat" cmpd="sng" algn="ctr">
                      <a:solidFill>
                        <a:srgbClr val="70DBBD"/>
                      </a:solidFill>
                      <a:prstDash val="solid"/>
                      <a:round/>
                      <a:headEnd type="none" w="med" len="med"/>
                      <a:tailEnd type="none" w="med" len="med"/>
                    </a:lnB>
                    <a:solidFill>
                      <a:srgbClr val="FFFFFF"/>
                    </a:solidFill>
                  </a:tcPr>
                </a:tc>
                <a:tc>
                  <a:txBody>
                    <a:bodyPr/>
                    <a:lstStyle/>
                    <a:p>
                      <a:pPr algn="l"/>
                      <a:r>
                        <a:rPr lang="en-US" sz="1000" kern="0" baseline="0">
                          <a:effectLst/>
                        </a:rPr>
                        <a:t>FS_BMNS</a:t>
                      </a:r>
                    </a:p>
                  </a:txBody>
                  <a:tcPr marL="0" marR="0" marT="0" marB="0" anchor="ctr">
                    <a:lnL w="7620" cap="flat" cmpd="sng" algn="ctr">
                      <a:solidFill>
                        <a:srgbClr val="30D1BD"/>
                      </a:solidFill>
                      <a:prstDash val="solid"/>
                      <a:round/>
                      <a:headEnd type="none" w="med" len="med"/>
                      <a:tailEnd type="none" w="med" len="med"/>
                    </a:lnL>
                    <a:lnR w="7620" cap="flat" cmpd="sng" algn="ctr">
                      <a:solidFill>
                        <a:srgbClr val="D0D3BD"/>
                      </a:solidFill>
                      <a:prstDash val="solid"/>
                      <a:round/>
                      <a:headEnd type="none" w="med" len="med"/>
                      <a:tailEnd type="none" w="med" len="med"/>
                    </a:lnR>
                    <a:lnT w="7620" cap="flat" cmpd="sng" algn="ctr">
                      <a:solidFill>
                        <a:srgbClr val="30D1BD"/>
                      </a:solidFill>
                      <a:prstDash val="solid"/>
                      <a:round/>
                      <a:headEnd type="none" w="med" len="med"/>
                      <a:tailEnd type="none" w="med" len="med"/>
                    </a:lnT>
                    <a:lnB w="7620" cap="flat" cmpd="sng" algn="ctr">
                      <a:solidFill>
                        <a:srgbClr val="D0E0BD"/>
                      </a:solidFill>
                      <a:prstDash val="solid"/>
                      <a:round/>
                      <a:headEnd type="none" w="med" len="med"/>
                      <a:tailEnd type="none" w="med" len="med"/>
                    </a:lnB>
                    <a:solidFill>
                      <a:srgbClr val="FFFFFF"/>
                    </a:solidFill>
                  </a:tcPr>
                </a:tc>
                <a:extLst>
                  <a:ext uri="{0D108BD9-81ED-4DB2-BD59-A6C34878D82A}">
                    <a16:rowId xmlns:a16="http://schemas.microsoft.com/office/drawing/2014/main" val="723455235"/>
                  </a:ext>
                </a:extLst>
              </a:tr>
              <a:tr h="102847">
                <a:tc>
                  <a:txBody>
                    <a:bodyPr/>
                    <a:lstStyle/>
                    <a:p>
                      <a:pPr algn="l"/>
                      <a:r>
                        <a:rPr lang="en-US" sz="1000" u="none" strike="noStrike" kern="0" baseline="0">
                          <a:solidFill>
                            <a:srgbClr val="4B900E"/>
                          </a:solidFill>
                          <a:effectLst/>
                          <a:hlinkClick r:id="rId15"/>
                        </a:rPr>
                        <a:t>Building Block: Stage 1 of PARLOS</a:t>
                      </a:r>
                      <a:endParaRPr lang="en-US" sz="1000" kern="0" baseline="0">
                        <a:effectLst/>
                      </a:endParaRPr>
                    </a:p>
                  </a:txBody>
                  <a:tcPr marL="0" marR="0" marT="0" marB="0" anchor="ctr">
                    <a:lnL w="7620" cap="flat" cmpd="sng" algn="ctr">
                      <a:solidFill>
                        <a:srgbClr val="70DBBD"/>
                      </a:solidFill>
                      <a:prstDash val="solid"/>
                      <a:round/>
                      <a:headEnd type="none" w="med" len="med"/>
                      <a:tailEnd type="none" w="med" len="med"/>
                    </a:lnL>
                    <a:lnR w="7620" cap="flat" cmpd="sng" algn="ctr">
                      <a:solidFill>
                        <a:srgbClr val="D0E0BD"/>
                      </a:solidFill>
                      <a:prstDash val="solid"/>
                      <a:round/>
                      <a:headEnd type="none" w="med" len="med"/>
                      <a:tailEnd type="none" w="med" len="med"/>
                    </a:lnR>
                    <a:lnT w="7620" cap="flat" cmpd="sng" algn="ctr">
                      <a:solidFill>
                        <a:srgbClr val="70DBBD"/>
                      </a:solidFill>
                      <a:prstDash val="solid"/>
                      <a:round/>
                      <a:headEnd type="none" w="med" len="med"/>
                      <a:tailEnd type="none" w="med" len="med"/>
                    </a:lnT>
                    <a:lnB w="7620" cap="flat" cmpd="sng" algn="ctr">
                      <a:solidFill>
                        <a:srgbClr val="D0E1BD"/>
                      </a:solidFill>
                      <a:prstDash val="solid"/>
                      <a:round/>
                      <a:headEnd type="none" w="med" len="med"/>
                      <a:tailEnd type="none" w="med" len="med"/>
                    </a:lnB>
                    <a:solidFill>
                      <a:srgbClr val="FFFFFF"/>
                    </a:solidFill>
                  </a:tcPr>
                </a:tc>
                <a:tc>
                  <a:txBody>
                    <a:bodyPr/>
                    <a:lstStyle/>
                    <a:p>
                      <a:pPr algn="l"/>
                      <a:r>
                        <a:rPr lang="en-US" sz="1000" kern="0" baseline="0">
                          <a:effectLst/>
                        </a:rPr>
                        <a:t>PARLOS</a:t>
                      </a:r>
                    </a:p>
                  </a:txBody>
                  <a:tcPr marL="0" marR="0" marT="0" marB="0" anchor="ctr">
                    <a:lnL w="7620" cap="flat" cmpd="sng" algn="ctr">
                      <a:solidFill>
                        <a:srgbClr val="D0E0BD"/>
                      </a:solidFill>
                      <a:prstDash val="solid"/>
                      <a:round/>
                      <a:headEnd type="none" w="med" len="med"/>
                      <a:tailEnd type="none" w="med" len="med"/>
                    </a:lnL>
                    <a:lnR w="7620" cap="flat" cmpd="sng" algn="ctr">
                      <a:solidFill>
                        <a:srgbClr val="50DCBD"/>
                      </a:solidFill>
                      <a:prstDash val="solid"/>
                      <a:round/>
                      <a:headEnd type="none" w="med" len="med"/>
                      <a:tailEnd type="none" w="med" len="med"/>
                    </a:lnR>
                    <a:lnT w="7620" cap="flat" cmpd="sng" algn="ctr">
                      <a:solidFill>
                        <a:srgbClr val="D0E0BD"/>
                      </a:solidFill>
                      <a:prstDash val="solid"/>
                      <a:round/>
                      <a:headEnd type="none" w="med" len="med"/>
                      <a:tailEnd type="none" w="med" len="med"/>
                    </a:lnT>
                    <a:lnB w="7620" cap="flat" cmpd="sng" algn="ctr">
                      <a:solidFill>
                        <a:srgbClr val="D0E1BD"/>
                      </a:solidFill>
                      <a:prstDash val="solid"/>
                      <a:round/>
                      <a:headEnd type="none" w="med" len="med"/>
                      <a:tailEnd type="none" w="med" len="med"/>
                    </a:lnB>
                    <a:solidFill>
                      <a:srgbClr val="FFFFFF"/>
                    </a:solidFill>
                  </a:tcPr>
                </a:tc>
                <a:extLst>
                  <a:ext uri="{0D108BD9-81ED-4DB2-BD59-A6C34878D82A}">
                    <a16:rowId xmlns:a16="http://schemas.microsoft.com/office/drawing/2014/main" val="4276784773"/>
                  </a:ext>
                </a:extLst>
              </a:tr>
              <a:tr h="102847">
                <a:tc>
                  <a:txBody>
                    <a:bodyPr/>
                    <a:lstStyle/>
                    <a:p>
                      <a:pPr algn="l"/>
                      <a:r>
                        <a:rPr lang="en-US" sz="1000" u="none" strike="noStrike" kern="0" baseline="0">
                          <a:solidFill>
                            <a:srgbClr val="4B900E"/>
                          </a:solidFill>
                          <a:effectLst/>
                          <a:hlinkClick r:id="rId16"/>
                        </a:rPr>
                        <a:t>Feature or Study Item: 5G Voice Service Continuity</a:t>
                      </a:r>
                      <a:endParaRPr lang="en-US" sz="1000" kern="0" baseline="0">
                        <a:effectLst/>
                      </a:endParaRPr>
                    </a:p>
                  </a:txBody>
                  <a:tcPr marL="0" marR="0" marT="0" marB="0" anchor="ctr">
                    <a:lnL w="7620" cap="flat" cmpd="sng" algn="ctr">
                      <a:solidFill>
                        <a:srgbClr val="D0E1BD"/>
                      </a:solidFill>
                      <a:prstDash val="solid"/>
                      <a:round/>
                      <a:headEnd type="none" w="med" len="med"/>
                      <a:tailEnd type="none" w="med" len="med"/>
                    </a:lnL>
                    <a:lnR w="7620" cap="flat" cmpd="sng" algn="ctr">
                      <a:solidFill>
                        <a:srgbClr val="D0E1BD"/>
                      </a:solidFill>
                      <a:prstDash val="solid"/>
                      <a:round/>
                      <a:headEnd type="none" w="med" len="med"/>
                      <a:tailEnd type="none" w="med" len="med"/>
                    </a:lnR>
                    <a:lnT w="7620" cap="flat" cmpd="sng" algn="ctr">
                      <a:solidFill>
                        <a:srgbClr val="D0E1BD"/>
                      </a:solidFill>
                      <a:prstDash val="solid"/>
                      <a:round/>
                      <a:headEnd type="none" w="med" len="med"/>
                      <a:tailEnd type="none" w="med" len="med"/>
                    </a:lnT>
                    <a:lnB w="7620" cap="flat" cmpd="sng" algn="ctr">
                      <a:solidFill>
                        <a:srgbClr val="30DDBD"/>
                      </a:solidFill>
                      <a:prstDash val="solid"/>
                      <a:round/>
                      <a:headEnd type="none" w="med" len="med"/>
                      <a:tailEnd type="none" w="med" len="med"/>
                    </a:lnB>
                    <a:solidFill>
                      <a:srgbClr val="FFFFFF"/>
                    </a:solidFill>
                  </a:tcPr>
                </a:tc>
                <a:tc>
                  <a:txBody>
                    <a:bodyPr/>
                    <a:lstStyle/>
                    <a:p>
                      <a:pPr algn="l"/>
                      <a:r>
                        <a:rPr lang="en-US" sz="1000" kern="0" baseline="0">
                          <a:effectLst/>
                        </a:rPr>
                        <a:t>5GVSC</a:t>
                      </a:r>
                    </a:p>
                  </a:txBody>
                  <a:tcPr marL="0" marR="0" marT="0" marB="0" anchor="ctr">
                    <a:lnL w="7620" cap="flat" cmpd="sng" algn="ctr">
                      <a:solidFill>
                        <a:srgbClr val="D0E1BD"/>
                      </a:solidFill>
                      <a:prstDash val="solid"/>
                      <a:round/>
                      <a:headEnd type="none" w="med" len="med"/>
                      <a:tailEnd type="none" w="med" len="med"/>
                    </a:lnL>
                    <a:lnR w="7620" cap="flat" cmpd="sng" algn="ctr">
                      <a:solidFill>
                        <a:srgbClr val="90E2BD"/>
                      </a:solidFill>
                      <a:prstDash val="solid"/>
                      <a:round/>
                      <a:headEnd type="none" w="med" len="med"/>
                      <a:tailEnd type="none" w="med" len="med"/>
                    </a:lnR>
                    <a:lnT w="7620" cap="flat" cmpd="sng" algn="ctr">
                      <a:solidFill>
                        <a:srgbClr val="D0E1BD"/>
                      </a:solidFill>
                      <a:prstDash val="solid"/>
                      <a:round/>
                      <a:headEnd type="none" w="med" len="med"/>
                      <a:tailEnd type="none" w="med" len="med"/>
                    </a:lnT>
                    <a:lnB w="7620" cap="flat" cmpd="sng" algn="ctr">
                      <a:solidFill>
                        <a:srgbClr val="B0E5BC"/>
                      </a:solidFill>
                      <a:prstDash val="solid"/>
                      <a:round/>
                      <a:headEnd type="none" w="med" len="med"/>
                      <a:tailEnd type="none" w="med" len="med"/>
                    </a:lnB>
                    <a:solidFill>
                      <a:srgbClr val="FFFFFF"/>
                    </a:solidFill>
                  </a:tcPr>
                </a:tc>
                <a:extLst>
                  <a:ext uri="{0D108BD9-81ED-4DB2-BD59-A6C34878D82A}">
                    <a16:rowId xmlns:a16="http://schemas.microsoft.com/office/drawing/2014/main" val="3831216391"/>
                  </a:ext>
                </a:extLst>
              </a:tr>
              <a:tr h="102847">
                <a:tc>
                  <a:txBody>
                    <a:bodyPr/>
                    <a:lstStyle/>
                    <a:p>
                      <a:pPr algn="l"/>
                      <a:r>
                        <a:rPr lang="en-US" sz="1000" u="none" strike="noStrike" kern="0" baseline="0" dirty="0">
                          <a:solidFill>
                            <a:srgbClr val="4B900E"/>
                          </a:solidFill>
                          <a:effectLst/>
                          <a:hlinkClick r:id="rId17"/>
                        </a:rPr>
                        <a:t>Feature or Study Item: New Services and Markets Technology Enablers – Phase 2</a:t>
                      </a:r>
                      <a:endParaRPr lang="en-US" sz="1000" kern="0" baseline="0" dirty="0">
                        <a:effectLst/>
                      </a:endParaRPr>
                    </a:p>
                  </a:txBody>
                  <a:tcPr marL="0" marR="0" marT="0" marB="0" anchor="ctr">
                    <a:lnL w="7620" cap="flat" cmpd="sng" algn="ctr">
                      <a:solidFill>
                        <a:srgbClr val="30DDBD"/>
                      </a:solidFill>
                      <a:prstDash val="solid"/>
                      <a:round/>
                      <a:headEnd type="none" w="med" len="med"/>
                      <a:tailEnd type="none" w="med" len="med"/>
                    </a:lnL>
                    <a:lnR w="7620" cap="flat" cmpd="sng" algn="ctr">
                      <a:solidFill>
                        <a:srgbClr val="B0E5BC"/>
                      </a:solidFill>
                      <a:prstDash val="solid"/>
                      <a:round/>
                      <a:headEnd type="none" w="med" len="med"/>
                      <a:tailEnd type="none" w="med" len="med"/>
                    </a:lnR>
                    <a:lnT w="7620" cap="flat" cmpd="sng" algn="ctr">
                      <a:solidFill>
                        <a:srgbClr val="30DDBD"/>
                      </a:solidFill>
                      <a:prstDash val="solid"/>
                      <a:round/>
                      <a:headEnd type="none" w="med" len="med"/>
                      <a:tailEnd type="none" w="med" len="med"/>
                    </a:lnT>
                    <a:lnB w="7620" cap="flat" cmpd="sng" algn="ctr">
                      <a:solidFill>
                        <a:srgbClr val="30E8BC"/>
                      </a:solidFill>
                      <a:prstDash val="solid"/>
                      <a:round/>
                      <a:headEnd type="none" w="med" len="med"/>
                      <a:tailEnd type="none" w="med" len="med"/>
                    </a:lnB>
                    <a:solidFill>
                      <a:srgbClr val="FFFFFF"/>
                    </a:solidFill>
                  </a:tcPr>
                </a:tc>
                <a:tc>
                  <a:txBody>
                    <a:bodyPr/>
                    <a:lstStyle/>
                    <a:p>
                      <a:pPr algn="l"/>
                      <a:r>
                        <a:rPr lang="en-US" sz="1000" kern="0" baseline="0">
                          <a:effectLst/>
                        </a:rPr>
                        <a:t>SMARTER_Ph2</a:t>
                      </a:r>
                    </a:p>
                  </a:txBody>
                  <a:tcPr marL="0" marR="0" marT="0" marB="0" anchor="ctr">
                    <a:lnL w="7620" cap="flat" cmpd="sng" algn="ctr">
                      <a:solidFill>
                        <a:srgbClr val="B0E5BC"/>
                      </a:solidFill>
                      <a:prstDash val="solid"/>
                      <a:round/>
                      <a:headEnd type="none" w="med" len="med"/>
                      <a:tailEnd type="none" w="med" len="med"/>
                    </a:lnL>
                    <a:lnR w="7620" cap="flat" cmpd="sng" algn="ctr">
                      <a:solidFill>
                        <a:srgbClr val="B0E5BC"/>
                      </a:solidFill>
                      <a:prstDash val="solid"/>
                      <a:round/>
                      <a:headEnd type="none" w="med" len="med"/>
                      <a:tailEnd type="none" w="med" len="med"/>
                    </a:lnR>
                    <a:lnT w="7620" cap="flat" cmpd="sng" algn="ctr">
                      <a:solidFill>
                        <a:srgbClr val="B0E5BC"/>
                      </a:solidFill>
                      <a:prstDash val="solid"/>
                      <a:round/>
                      <a:headEnd type="none" w="med" len="med"/>
                      <a:tailEnd type="none" w="med" len="med"/>
                    </a:lnT>
                    <a:lnB w="7620" cap="flat" cmpd="sng" algn="ctr">
                      <a:solidFill>
                        <a:srgbClr val="10E7BC"/>
                      </a:solidFill>
                      <a:prstDash val="solid"/>
                      <a:round/>
                      <a:headEnd type="none" w="med" len="med"/>
                      <a:tailEnd type="none" w="med" len="med"/>
                    </a:lnB>
                    <a:solidFill>
                      <a:srgbClr val="FFFFFF"/>
                    </a:solidFill>
                  </a:tcPr>
                </a:tc>
                <a:extLst>
                  <a:ext uri="{0D108BD9-81ED-4DB2-BD59-A6C34878D82A}">
                    <a16:rowId xmlns:a16="http://schemas.microsoft.com/office/drawing/2014/main" val="3998693022"/>
                  </a:ext>
                </a:extLst>
              </a:tr>
              <a:tr h="102847">
                <a:tc>
                  <a:txBody>
                    <a:bodyPr/>
                    <a:lstStyle/>
                    <a:p>
                      <a:pPr algn="l"/>
                      <a:r>
                        <a:rPr lang="en-US" sz="1000" u="none" strike="noStrike" kern="0" baseline="0">
                          <a:solidFill>
                            <a:srgbClr val="4B900E"/>
                          </a:solidFill>
                          <a:effectLst/>
                          <a:hlinkClick r:id="rId18"/>
                        </a:rPr>
                        <a:t>Feature or Study Item: Study on Improvement of V2X Service Handling</a:t>
                      </a:r>
                      <a:endParaRPr lang="en-US" sz="1000" kern="0" baseline="0">
                        <a:effectLst/>
                      </a:endParaRPr>
                    </a:p>
                  </a:txBody>
                  <a:tcPr marL="0" marR="0" marT="0" marB="0" anchor="ctr">
                    <a:lnL w="7620" cap="flat" cmpd="sng" algn="ctr">
                      <a:solidFill>
                        <a:srgbClr val="30E8BC"/>
                      </a:solidFill>
                      <a:prstDash val="solid"/>
                      <a:round/>
                      <a:headEnd type="none" w="med" len="med"/>
                      <a:tailEnd type="none" w="med" len="med"/>
                    </a:lnL>
                    <a:lnR w="7620" cap="flat" cmpd="sng" algn="ctr">
                      <a:solidFill>
                        <a:srgbClr val="10E7BC"/>
                      </a:solidFill>
                      <a:prstDash val="solid"/>
                      <a:round/>
                      <a:headEnd type="none" w="med" len="med"/>
                      <a:tailEnd type="none" w="med" len="med"/>
                    </a:lnR>
                    <a:lnT w="7620" cap="flat" cmpd="sng" algn="ctr">
                      <a:solidFill>
                        <a:srgbClr val="30E8BC"/>
                      </a:solidFill>
                      <a:prstDash val="solid"/>
                      <a:round/>
                      <a:headEnd type="none" w="med" len="med"/>
                      <a:tailEnd type="none" w="med" len="med"/>
                    </a:lnT>
                    <a:lnB w="7620" cap="flat" cmpd="sng" algn="ctr">
                      <a:solidFill>
                        <a:srgbClr val="B0EBBC"/>
                      </a:solidFill>
                      <a:prstDash val="solid"/>
                      <a:round/>
                      <a:headEnd type="none" w="med" len="med"/>
                      <a:tailEnd type="none" w="med" len="med"/>
                    </a:lnB>
                    <a:solidFill>
                      <a:srgbClr val="FFFFFF"/>
                    </a:solidFill>
                  </a:tcPr>
                </a:tc>
                <a:tc>
                  <a:txBody>
                    <a:bodyPr/>
                    <a:lstStyle/>
                    <a:p>
                      <a:pPr algn="l"/>
                      <a:r>
                        <a:rPr lang="en-US" sz="1000" kern="0" baseline="0">
                          <a:effectLst/>
                        </a:rPr>
                        <a:t>FS_V2XIMP</a:t>
                      </a:r>
                    </a:p>
                  </a:txBody>
                  <a:tcPr marL="0" marR="0" marT="0" marB="0" anchor="ctr">
                    <a:lnL w="7620" cap="flat" cmpd="sng" algn="ctr">
                      <a:solidFill>
                        <a:srgbClr val="10E7BC"/>
                      </a:solidFill>
                      <a:prstDash val="solid"/>
                      <a:round/>
                      <a:headEnd type="none" w="med" len="med"/>
                      <a:tailEnd type="none" w="med" len="med"/>
                    </a:lnL>
                    <a:lnR w="7620" cap="flat" cmpd="sng" algn="ctr">
                      <a:solidFill>
                        <a:srgbClr val="D0E4BC"/>
                      </a:solidFill>
                      <a:prstDash val="solid"/>
                      <a:round/>
                      <a:headEnd type="none" w="med" len="med"/>
                      <a:tailEnd type="none" w="med" len="med"/>
                    </a:lnR>
                    <a:lnT w="7620" cap="flat" cmpd="sng" algn="ctr">
                      <a:solidFill>
                        <a:srgbClr val="10E7BC"/>
                      </a:solidFill>
                      <a:prstDash val="solid"/>
                      <a:round/>
                      <a:headEnd type="none" w="med" len="med"/>
                      <a:tailEnd type="none" w="med" len="med"/>
                    </a:lnT>
                    <a:lnB w="7620" cap="flat" cmpd="sng" algn="ctr">
                      <a:solidFill>
                        <a:srgbClr val="F0EBBC"/>
                      </a:solidFill>
                      <a:prstDash val="solid"/>
                      <a:round/>
                      <a:headEnd type="none" w="med" len="med"/>
                      <a:tailEnd type="none" w="med" len="med"/>
                    </a:lnB>
                    <a:solidFill>
                      <a:srgbClr val="FFFFFF"/>
                    </a:solidFill>
                  </a:tcPr>
                </a:tc>
                <a:extLst>
                  <a:ext uri="{0D108BD9-81ED-4DB2-BD59-A6C34878D82A}">
                    <a16:rowId xmlns:a16="http://schemas.microsoft.com/office/drawing/2014/main" val="2500854658"/>
                  </a:ext>
                </a:extLst>
              </a:tr>
              <a:tr h="102847">
                <a:tc>
                  <a:txBody>
                    <a:bodyPr/>
                    <a:lstStyle/>
                    <a:p>
                      <a:pPr algn="l"/>
                      <a:r>
                        <a:rPr lang="en-US" sz="1000" u="none" strike="noStrike" kern="0" baseline="0">
                          <a:solidFill>
                            <a:srgbClr val="4B900E"/>
                          </a:solidFill>
                          <a:effectLst/>
                          <a:hlinkClick r:id="rId19"/>
                        </a:rPr>
                        <a:t>Feature or Study Item: Enhancements to IMS for new real time communication services</a:t>
                      </a:r>
                      <a:endParaRPr lang="en-US" sz="1000" kern="0" baseline="0">
                        <a:effectLst/>
                      </a:endParaRPr>
                    </a:p>
                  </a:txBody>
                  <a:tcPr marL="0" marR="0" marT="0" marB="0" anchor="ctr">
                    <a:lnL w="7620" cap="flat" cmpd="sng" algn="ctr">
                      <a:solidFill>
                        <a:srgbClr val="B0EBBC"/>
                      </a:solidFill>
                      <a:prstDash val="solid"/>
                      <a:round/>
                      <a:headEnd type="none" w="med" len="med"/>
                      <a:tailEnd type="none" w="med" len="med"/>
                    </a:lnL>
                    <a:lnR w="7620" cap="flat" cmpd="sng" algn="ctr">
                      <a:solidFill>
                        <a:srgbClr val="F0EBBC"/>
                      </a:solidFill>
                      <a:prstDash val="solid"/>
                      <a:round/>
                      <a:headEnd type="none" w="med" len="med"/>
                      <a:tailEnd type="none" w="med" len="med"/>
                    </a:lnR>
                    <a:lnT w="7620" cap="flat" cmpd="sng" algn="ctr">
                      <a:solidFill>
                        <a:srgbClr val="B0EBBC"/>
                      </a:solidFill>
                      <a:prstDash val="solid"/>
                      <a:round/>
                      <a:headEnd type="none" w="med" len="med"/>
                      <a:tailEnd type="none" w="med" len="med"/>
                    </a:lnT>
                    <a:lnB w="7620" cap="flat" cmpd="sng" algn="ctr">
                      <a:solidFill>
                        <a:srgbClr val="90E7BC"/>
                      </a:solidFill>
                      <a:prstDash val="solid"/>
                      <a:round/>
                      <a:headEnd type="none" w="med" len="med"/>
                      <a:tailEnd type="none" w="med" len="med"/>
                    </a:lnB>
                    <a:solidFill>
                      <a:srgbClr val="FFFFFF"/>
                    </a:solidFill>
                  </a:tcPr>
                </a:tc>
                <a:tc>
                  <a:txBody>
                    <a:bodyPr/>
                    <a:lstStyle/>
                    <a:p>
                      <a:pPr algn="l"/>
                      <a:r>
                        <a:rPr lang="en-US" sz="1000" kern="0" baseline="0">
                          <a:effectLst/>
                        </a:rPr>
                        <a:t>enIMS</a:t>
                      </a:r>
                    </a:p>
                  </a:txBody>
                  <a:tcPr marL="0" marR="0" marT="0" marB="0" anchor="ctr">
                    <a:lnL w="7620" cap="flat" cmpd="sng" algn="ctr">
                      <a:solidFill>
                        <a:srgbClr val="F0EBBC"/>
                      </a:solidFill>
                      <a:prstDash val="solid"/>
                      <a:round/>
                      <a:headEnd type="none" w="med" len="med"/>
                      <a:tailEnd type="none" w="med" len="med"/>
                    </a:lnL>
                    <a:lnR w="7620" cap="flat" cmpd="sng" algn="ctr">
                      <a:solidFill>
                        <a:srgbClr val="50E5BC"/>
                      </a:solidFill>
                      <a:prstDash val="solid"/>
                      <a:round/>
                      <a:headEnd type="none" w="med" len="med"/>
                      <a:tailEnd type="none" w="med" len="med"/>
                    </a:lnR>
                    <a:lnT w="7620" cap="flat" cmpd="sng" algn="ctr">
                      <a:solidFill>
                        <a:srgbClr val="F0EBBC"/>
                      </a:solidFill>
                      <a:prstDash val="solid"/>
                      <a:round/>
                      <a:headEnd type="none" w="med" len="med"/>
                      <a:tailEnd type="none" w="med" len="med"/>
                    </a:lnT>
                    <a:lnB w="7620" cap="flat" cmpd="sng" algn="ctr">
                      <a:solidFill>
                        <a:srgbClr val="10E9BC"/>
                      </a:solidFill>
                      <a:prstDash val="solid"/>
                      <a:round/>
                      <a:headEnd type="none" w="med" len="med"/>
                      <a:tailEnd type="none" w="med" len="med"/>
                    </a:lnB>
                    <a:solidFill>
                      <a:srgbClr val="FFFFFF"/>
                    </a:solidFill>
                  </a:tcPr>
                </a:tc>
                <a:extLst>
                  <a:ext uri="{0D108BD9-81ED-4DB2-BD59-A6C34878D82A}">
                    <a16:rowId xmlns:a16="http://schemas.microsoft.com/office/drawing/2014/main" val="1682411876"/>
                  </a:ext>
                </a:extLst>
              </a:tr>
              <a:tr h="102847">
                <a:tc>
                  <a:txBody>
                    <a:bodyPr/>
                    <a:lstStyle/>
                    <a:p>
                      <a:pPr algn="l"/>
                      <a:r>
                        <a:rPr lang="en-US" sz="1000" u="none" strike="noStrike" kern="0" baseline="0">
                          <a:solidFill>
                            <a:srgbClr val="4B900E"/>
                          </a:solidFill>
                          <a:effectLst/>
                          <a:hlinkClick r:id="rId20"/>
                        </a:rPr>
                        <a:t>Feature or Study Item: QoS Monitoring</a:t>
                      </a:r>
                      <a:endParaRPr lang="en-US" sz="1000" kern="0" baseline="0">
                        <a:effectLst/>
                      </a:endParaRPr>
                    </a:p>
                  </a:txBody>
                  <a:tcPr marL="0" marR="0" marT="0" marB="0" anchor="ctr">
                    <a:lnL w="7620" cap="flat" cmpd="sng" algn="ctr">
                      <a:solidFill>
                        <a:srgbClr val="90E7BC"/>
                      </a:solidFill>
                      <a:prstDash val="solid"/>
                      <a:round/>
                      <a:headEnd type="none" w="med" len="med"/>
                      <a:tailEnd type="none" w="med" len="med"/>
                    </a:lnL>
                    <a:lnR w="7620" cap="flat" cmpd="sng" algn="ctr">
                      <a:solidFill>
                        <a:srgbClr val="10E9BC"/>
                      </a:solidFill>
                      <a:prstDash val="solid"/>
                      <a:round/>
                      <a:headEnd type="none" w="med" len="med"/>
                      <a:tailEnd type="none" w="med" len="med"/>
                    </a:lnR>
                    <a:lnT w="7620" cap="flat" cmpd="sng" algn="ctr">
                      <a:solidFill>
                        <a:srgbClr val="90E7BC"/>
                      </a:solidFill>
                      <a:prstDash val="solid"/>
                      <a:round/>
                      <a:headEnd type="none" w="med" len="med"/>
                      <a:tailEnd type="none" w="med" len="med"/>
                    </a:lnT>
                    <a:lnB w="7620" cap="flat" cmpd="sng" algn="ctr">
                      <a:solidFill>
                        <a:srgbClr val="D0ECBC"/>
                      </a:solidFill>
                      <a:prstDash val="solid"/>
                      <a:round/>
                      <a:headEnd type="none" w="med" len="med"/>
                      <a:tailEnd type="none" w="med" len="med"/>
                    </a:lnB>
                    <a:solidFill>
                      <a:srgbClr val="FFFFFF"/>
                    </a:solidFill>
                  </a:tcPr>
                </a:tc>
                <a:tc>
                  <a:txBody>
                    <a:bodyPr/>
                    <a:lstStyle/>
                    <a:p>
                      <a:pPr algn="l"/>
                      <a:r>
                        <a:rPr lang="en-US" sz="1000" kern="0" baseline="0">
                          <a:effectLst/>
                        </a:rPr>
                        <a:t>QoS_MON</a:t>
                      </a:r>
                    </a:p>
                  </a:txBody>
                  <a:tcPr marL="0" marR="0" marT="0" marB="0" anchor="ctr">
                    <a:lnL w="7620" cap="flat" cmpd="sng" algn="ctr">
                      <a:solidFill>
                        <a:srgbClr val="10E9BC"/>
                      </a:solidFill>
                      <a:prstDash val="solid"/>
                      <a:round/>
                      <a:headEnd type="none" w="med" len="med"/>
                      <a:tailEnd type="none" w="med" len="med"/>
                    </a:lnL>
                    <a:lnR w="7620" cap="flat" cmpd="sng" algn="ctr">
                      <a:solidFill>
                        <a:srgbClr val="30F1BC"/>
                      </a:solidFill>
                      <a:prstDash val="solid"/>
                      <a:round/>
                      <a:headEnd type="none" w="med" len="med"/>
                      <a:tailEnd type="none" w="med" len="med"/>
                    </a:lnR>
                    <a:lnT w="7620" cap="flat" cmpd="sng" algn="ctr">
                      <a:solidFill>
                        <a:srgbClr val="10E9BC"/>
                      </a:solidFill>
                      <a:prstDash val="solid"/>
                      <a:round/>
                      <a:headEnd type="none" w="med" len="med"/>
                      <a:tailEnd type="none" w="med" len="med"/>
                    </a:lnT>
                    <a:lnB w="7620" cap="flat" cmpd="sng" algn="ctr">
                      <a:solidFill>
                        <a:srgbClr val="10F3BC"/>
                      </a:solidFill>
                      <a:prstDash val="solid"/>
                      <a:round/>
                      <a:headEnd type="none" w="med" len="med"/>
                      <a:tailEnd type="none" w="med" len="med"/>
                    </a:lnB>
                    <a:solidFill>
                      <a:srgbClr val="FFFFFF"/>
                    </a:solidFill>
                  </a:tcPr>
                </a:tc>
                <a:extLst>
                  <a:ext uri="{0D108BD9-81ED-4DB2-BD59-A6C34878D82A}">
                    <a16:rowId xmlns:a16="http://schemas.microsoft.com/office/drawing/2014/main" val="1597622355"/>
                  </a:ext>
                </a:extLst>
              </a:tr>
              <a:tr h="102847">
                <a:tc>
                  <a:txBody>
                    <a:bodyPr/>
                    <a:lstStyle/>
                    <a:p>
                      <a:pPr algn="l"/>
                      <a:r>
                        <a:rPr lang="en-US" sz="1000" u="none" strike="noStrike" kern="0" baseline="0">
                          <a:solidFill>
                            <a:srgbClr val="4B900E"/>
                          </a:solidFill>
                          <a:effectLst/>
                          <a:hlinkClick r:id="rId21"/>
                        </a:rPr>
                        <a:t>Feature or Study Item: Study on Remote Identification of Uncrewed Aerial Systems</a:t>
                      </a:r>
                      <a:endParaRPr lang="en-US" sz="1000" kern="0" baseline="0">
                        <a:effectLst/>
                      </a:endParaRPr>
                    </a:p>
                  </a:txBody>
                  <a:tcPr marL="0" marR="0" marT="0" marB="0" anchor="ctr">
                    <a:lnL w="7620" cap="flat" cmpd="sng" algn="ctr">
                      <a:solidFill>
                        <a:srgbClr val="D0ECBC"/>
                      </a:solidFill>
                      <a:prstDash val="solid"/>
                      <a:round/>
                      <a:headEnd type="none" w="med" len="med"/>
                      <a:tailEnd type="none" w="med" len="med"/>
                    </a:lnL>
                    <a:lnR w="7620" cap="flat" cmpd="sng" algn="ctr">
                      <a:solidFill>
                        <a:srgbClr val="10F3BC"/>
                      </a:solidFill>
                      <a:prstDash val="solid"/>
                      <a:round/>
                      <a:headEnd type="none" w="med" len="med"/>
                      <a:tailEnd type="none" w="med" len="med"/>
                    </a:lnR>
                    <a:lnT w="7620" cap="flat" cmpd="sng" algn="ctr">
                      <a:solidFill>
                        <a:srgbClr val="D0ECBC"/>
                      </a:solidFill>
                      <a:prstDash val="solid"/>
                      <a:round/>
                      <a:headEnd type="none" w="med" len="med"/>
                      <a:tailEnd type="none" w="med" len="med"/>
                    </a:lnT>
                    <a:lnB w="7620" cap="flat" cmpd="sng" algn="ctr">
                      <a:solidFill>
                        <a:srgbClr val="10F3BC"/>
                      </a:solidFill>
                      <a:prstDash val="solid"/>
                      <a:round/>
                      <a:headEnd type="none" w="med" len="med"/>
                      <a:tailEnd type="none" w="med" len="med"/>
                    </a:lnB>
                    <a:solidFill>
                      <a:srgbClr val="FFFFFF"/>
                    </a:solidFill>
                  </a:tcPr>
                </a:tc>
                <a:tc>
                  <a:txBody>
                    <a:bodyPr/>
                    <a:lstStyle/>
                    <a:p>
                      <a:pPr algn="l"/>
                      <a:r>
                        <a:rPr lang="en-US" sz="1000" kern="0" baseline="0">
                          <a:effectLst/>
                        </a:rPr>
                        <a:t>FS_ID_UAS</a:t>
                      </a:r>
                    </a:p>
                  </a:txBody>
                  <a:tcPr marL="0" marR="0" marT="0" marB="0" anchor="ctr">
                    <a:lnL w="7620" cap="flat" cmpd="sng" algn="ctr">
                      <a:solidFill>
                        <a:srgbClr val="10F3BC"/>
                      </a:solidFill>
                      <a:prstDash val="solid"/>
                      <a:round/>
                      <a:headEnd type="none" w="med" len="med"/>
                      <a:tailEnd type="none" w="med" len="med"/>
                    </a:lnL>
                    <a:lnR w="7620" cap="flat" cmpd="sng" algn="ctr">
                      <a:solidFill>
                        <a:srgbClr val="50EEBC"/>
                      </a:solidFill>
                      <a:prstDash val="solid"/>
                      <a:round/>
                      <a:headEnd type="none" w="med" len="med"/>
                      <a:tailEnd type="none" w="med" len="med"/>
                    </a:lnR>
                    <a:lnT w="7620" cap="flat" cmpd="sng" algn="ctr">
                      <a:solidFill>
                        <a:srgbClr val="10F3BC"/>
                      </a:solidFill>
                      <a:prstDash val="solid"/>
                      <a:round/>
                      <a:headEnd type="none" w="med" len="med"/>
                      <a:tailEnd type="none" w="med" len="med"/>
                    </a:lnT>
                    <a:lnB w="7620" cap="flat" cmpd="sng" algn="ctr">
                      <a:solidFill>
                        <a:srgbClr val="50EEBC"/>
                      </a:solidFill>
                      <a:prstDash val="solid"/>
                      <a:round/>
                      <a:headEnd type="none" w="med" len="med"/>
                      <a:tailEnd type="none" w="med" len="med"/>
                    </a:lnB>
                    <a:solidFill>
                      <a:srgbClr val="FFFFFF"/>
                    </a:solidFill>
                  </a:tcPr>
                </a:tc>
                <a:extLst>
                  <a:ext uri="{0D108BD9-81ED-4DB2-BD59-A6C34878D82A}">
                    <a16:rowId xmlns:a16="http://schemas.microsoft.com/office/drawing/2014/main" val="2503892127"/>
                  </a:ext>
                </a:extLst>
              </a:tr>
              <a:tr h="102847">
                <a:tc>
                  <a:txBody>
                    <a:bodyPr/>
                    <a:lstStyle/>
                    <a:p>
                      <a:pPr algn="l"/>
                      <a:r>
                        <a:rPr lang="en-US" sz="1000" u="none" strike="noStrike" kern="0" baseline="0">
                          <a:solidFill>
                            <a:srgbClr val="4B900E"/>
                          </a:solidFill>
                          <a:effectLst/>
                          <a:hlinkClick r:id="rId22"/>
                        </a:rPr>
                        <a:t>Feature or Study Item: Study on Extended Provision of Connectivity Opportunities</a:t>
                      </a:r>
                      <a:endParaRPr lang="en-US" sz="1000" kern="0" baseline="0">
                        <a:effectLst/>
                      </a:endParaRPr>
                    </a:p>
                  </a:txBody>
                  <a:tcPr marL="0" marR="0" marT="0" marB="0" anchor="ctr">
                    <a:lnL w="7620" cap="flat" cmpd="sng" algn="ctr">
                      <a:solidFill>
                        <a:srgbClr val="10F3BC"/>
                      </a:solidFill>
                      <a:prstDash val="solid"/>
                      <a:round/>
                      <a:headEnd type="none" w="med" len="med"/>
                      <a:tailEnd type="none" w="med" len="med"/>
                    </a:lnL>
                    <a:lnR w="7620" cap="flat" cmpd="sng" algn="ctr">
                      <a:solidFill>
                        <a:srgbClr val="50EEBC"/>
                      </a:solidFill>
                      <a:prstDash val="solid"/>
                      <a:round/>
                      <a:headEnd type="none" w="med" len="med"/>
                      <a:tailEnd type="none" w="med" len="med"/>
                    </a:lnR>
                    <a:lnT w="7620" cap="flat" cmpd="sng" algn="ctr">
                      <a:solidFill>
                        <a:srgbClr val="10F3BC"/>
                      </a:solidFill>
                      <a:prstDash val="solid"/>
                      <a:round/>
                      <a:headEnd type="none" w="med" len="med"/>
                      <a:tailEnd type="none" w="med" len="med"/>
                    </a:lnT>
                    <a:lnB w="7620" cap="flat" cmpd="sng" algn="ctr">
                      <a:solidFill>
                        <a:srgbClr val="D0EFBC"/>
                      </a:solidFill>
                      <a:prstDash val="solid"/>
                      <a:round/>
                      <a:headEnd type="none" w="med" len="med"/>
                      <a:tailEnd type="none" w="med" len="med"/>
                    </a:lnB>
                    <a:solidFill>
                      <a:srgbClr val="FFFFFF"/>
                    </a:solidFill>
                  </a:tcPr>
                </a:tc>
                <a:tc>
                  <a:txBody>
                    <a:bodyPr/>
                    <a:lstStyle/>
                    <a:p>
                      <a:pPr algn="l"/>
                      <a:r>
                        <a:rPr lang="en-US" sz="1000" kern="0" baseline="0">
                          <a:effectLst/>
                        </a:rPr>
                        <a:t>FS_EPCO</a:t>
                      </a:r>
                    </a:p>
                  </a:txBody>
                  <a:tcPr marL="0" marR="0" marT="0" marB="0" anchor="ctr">
                    <a:lnL w="7620" cap="flat" cmpd="sng" algn="ctr">
                      <a:solidFill>
                        <a:srgbClr val="50EEBC"/>
                      </a:solidFill>
                      <a:prstDash val="solid"/>
                      <a:round/>
                      <a:headEnd type="none" w="med" len="med"/>
                      <a:tailEnd type="none" w="med" len="med"/>
                    </a:lnL>
                    <a:lnR w="7620" cap="flat" cmpd="sng" algn="ctr">
                      <a:solidFill>
                        <a:srgbClr val="10EFBC"/>
                      </a:solidFill>
                      <a:prstDash val="solid"/>
                      <a:round/>
                      <a:headEnd type="none" w="med" len="med"/>
                      <a:tailEnd type="none" w="med" len="med"/>
                    </a:lnR>
                    <a:lnT w="7620" cap="flat" cmpd="sng" algn="ctr">
                      <a:solidFill>
                        <a:srgbClr val="50EEBC"/>
                      </a:solidFill>
                      <a:prstDash val="solid"/>
                      <a:round/>
                      <a:headEnd type="none" w="med" len="med"/>
                      <a:tailEnd type="none" w="med" len="med"/>
                    </a:lnT>
                    <a:lnB w="7620" cap="flat" cmpd="sng" algn="ctr">
                      <a:solidFill>
                        <a:srgbClr val="5014BD"/>
                      </a:solidFill>
                      <a:prstDash val="solid"/>
                      <a:round/>
                      <a:headEnd type="none" w="med" len="med"/>
                      <a:tailEnd type="none" w="med" len="med"/>
                    </a:lnB>
                    <a:solidFill>
                      <a:srgbClr val="FFFFFF"/>
                    </a:solidFill>
                  </a:tcPr>
                </a:tc>
                <a:extLst>
                  <a:ext uri="{0D108BD9-81ED-4DB2-BD59-A6C34878D82A}">
                    <a16:rowId xmlns:a16="http://schemas.microsoft.com/office/drawing/2014/main" val="639478269"/>
                  </a:ext>
                </a:extLst>
              </a:tr>
              <a:tr h="102847">
                <a:tc>
                  <a:txBody>
                    <a:bodyPr/>
                    <a:lstStyle/>
                    <a:p>
                      <a:pPr algn="l"/>
                      <a:r>
                        <a:rPr lang="en-US" sz="1000" u="none" strike="noStrike" kern="0" baseline="0" dirty="0">
                          <a:solidFill>
                            <a:srgbClr val="4B900E"/>
                          </a:solidFill>
                          <a:effectLst/>
                          <a:hlinkClick r:id="rId23"/>
                        </a:rPr>
                        <a:t>Building Block: Stage 1 of 5G_HYPOS</a:t>
                      </a:r>
                      <a:endParaRPr lang="en-US" sz="1000" kern="0" baseline="0" dirty="0">
                        <a:effectLst/>
                      </a:endParaRPr>
                    </a:p>
                  </a:txBody>
                  <a:tcPr marL="0" marR="0" marT="0" marB="0" anchor="ctr">
                    <a:lnL w="7620" cap="flat" cmpd="sng" algn="ctr">
                      <a:solidFill>
                        <a:srgbClr val="D0EFBC"/>
                      </a:solidFill>
                      <a:prstDash val="solid"/>
                      <a:round/>
                      <a:headEnd type="none" w="med" len="med"/>
                      <a:tailEnd type="none" w="med" len="med"/>
                    </a:lnL>
                    <a:lnR w="7620" cap="flat" cmpd="sng" algn="ctr">
                      <a:solidFill>
                        <a:srgbClr val="5014BD"/>
                      </a:solidFill>
                      <a:prstDash val="solid"/>
                      <a:round/>
                      <a:headEnd type="none" w="med" len="med"/>
                      <a:tailEnd type="none" w="med" len="med"/>
                    </a:lnR>
                    <a:lnT w="7620" cap="flat" cmpd="sng" algn="ctr">
                      <a:solidFill>
                        <a:srgbClr val="D0EFBC"/>
                      </a:solidFill>
                      <a:prstDash val="solid"/>
                      <a:round/>
                      <a:headEnd type="none" w="med" len="med"/>
                      <a:tailEnd type="none" w="med" len="med"/>
                    </a:lnT>
                    <a:lnB w="7620" cap="flat" cmpd="sng" algn="ctr">
                      <a:solidFill>
                        <a:srgbClr val="60346D"/>
                      </a:solidFill>
                      <a:prstDash val="solid"/>
                      <a:round/>
                      <a:headEnd type="none" w="med" len="med"/>
                      <a:tailEnd type="none" w="med" len="med"/>
                    </a:lnB>
                    <a:solidFill>
                      <a:srgbClr val="FFFFFF"/>
                    </a:solidFill>
                  </a:tcPr>
                </a:tc>
                <a:tc>
                  <a:txBody>
                    <a:bodyPr/>
                    <a:lstStyle/>
                    <a:p>
                      <a:pPr algn="l"/>
                      <a:r>
                        <a:rPr lang="en-US" sz="1000" kern="0" baseline="0">
                          <a:effectLst/>
                        </a:rPr>
                        <a:t>5G_HYPOS</a:t>
                      </a:r>
                    </a:p>
                  </a:txBody>
                  <a:tcPr marL="0" marR="0" marT="0" marB="0" anchor="ctr">
                    <a:lnL w="7620" cap="flat" cmpd="sng" algn="ctr">
                      <a:solidFill>
                        <a:srgbClr val="5014BD"/>
                      </a:solidFill>
                      <a:prstDash val="solid"/>
                      <a:round/>
                      <a:headEnd type="none" w="med" len="med"/>
                      <a:tailEnd type="none" w="med" len="med"/>
                    </a:lnL>
                    <a:lnR w="7620" cap="flat" cmpd="sng" algn="ctr">
                      <a:solidFill>
                        <a:srgbClr val="102CBD"/>
                      </a:solidFill>
                      <a:prstDash val="solid"/>
                      <a:round/>
                      <a:headEnd type="none" w="med" len="med"/>
                      <a:tailEnd type="none" w="med" len="med"/>
                    </a:lnR>
                    <a:lnT w="7620" cap="flat" cmpd="sng" algn="ctr">
                      <a:solidFill>
                        <a:srgbClr val="5014BD"/>
                      </a:solidFill>
                      <a:prstDash val="solid"/>
                      <a:round/>
                      <a:headEnd type="none" w="med" len="med"/>
                      <a:tailEnd type="none" w="med" len="med"/>
                    </a:lnT>
                    <a:lnB w="7620" cap="flat" cmpd="sng" algn="ctr">
                      <a:solidFill>
                        <a:srgbClr val="A0336D"/>
                      </a:solidFill>
                      <a:prstDash val="solid"/>
                      <a:round/>
                      <a:headEnd type="none" w="med" len="med"/>
                      <a:tailEnd type="none" w="med" len="med"/>
                    </a:lnB>
                    <a:solidFill>
                      <a:srgbClr val="FFFFFF"/>
                    </a:solidFill>
                  </a:tcPr>
                </a:tc>
                <a:extLst>
                  <a:ext uri="{0D108BD9-81ED-4DB2-BD59-A6C34878D82A}">
                    <a16:rowId xmlns:a16="http://schemas.microsoft.com/office/drawing/2014/main" val="4146486205"/>
                  </a:ext>
                </a:extLst>
              </a:tr>
              <a:tr h="102847">
                <a:tc>
                  <a:txBody>
                    <a:bodyPr/>
                    <a:lstStyle/>
                    <a:p>
                      <a:pPr algn="l"/>
                      <a:r>
                        <a:rPr lang="en-US" sz="1000" u="none" strike="noStrike" kern="0" baseline="0">
                          <a:solidFill>
                            <a:srgbClr val="4B900E"/>
                          </a:solidFill>
                          <a:effectLst/>
                          <a:hlinkClick r:id="rId24"/>
                        </a:rPr>
                        <a:t>Building Block: Stage 1 of User Identities and Authentication</a:t>
                      </a:r>
                      <a:endParaRPr lang="en-US" sz="1000" kern="0" baseline="0">
                        <a:effectLst/>
                      </a:endParaRPr>
                    </a:p>
                  </a:txBody>
                  <a:tcPr marL="0" marR="0" marT="0" marB="0" anchor="ctr">
                    <a:lnL w="7620" cap="flat" cmpd="sng" algn="ctr">
                      <a:solidFill>
                        <a:srgbClr val="60346D"/>
                      </a:solidFill>
                      <a:prstDash val="solid"/>
                      <a:round/>
                      <a:headEnd type="none" w="med" len="med"/>
                      <a:tailEnd type="none" w="med" len="med"/>
                    </a:lnL>
                    <a:lnR w="7620" cap="flat" cmpd="sng" algn="ctr">
                      <a:solidFill>
                        <a:srgbClr val="A0336D"/>
                      </a:solidFill>
                      <a:prstDash val="solid"/>
                      <a:round/>
                      <a:headEnd type="none" w="med" len="med"/>
                      <a:tailEnd type="none" w="med" len="med"/>
                    </a:lnR>
                    <a:lnT w="7620" cap="flat" cmpd="sng" algn="ctr">
                      <a:solidFill>
                        <a:srgbClr val="60346D"/>
                      </a:solidFill>
                      <a:prstDash val="solid"/>
                      <a:round/>
                      <a:headEnd type="none" w="med" len="med"/>
                      <a:tailEnd type="none" w="med" len="med"/>
                    </a:lnT>
                    <a:lnB w="7620" cap="flat" cmpd="sng" algn="ctr">
                      <a:solidFill>
                        <a:srgbClr val="60376D"/>
                      </a:solidFill>
                      <a:prstDash val="solid"/>
                      <a:round/>
                      <a:headEnd type="none" w="med" len="med"/>
                      <a:tailEnd type="none" w="med" len="med"/>
                    </a:lnB>
                    <a:solidFill>
                      <a:srgbClr val="FFFFFF"/>
                    </a:solidFill>
                  </a:tcPr>
                </a:tc>
                <a:tc>
                  <a:txBody>
                    <a:bodyPr/>
                    <a:lstStyle/>
                    <a:p>
                      <a:pPr algn="l"/>
                      <a:r>
                        <a:rPr lang="en-US" sz="1000" kern="0" baseline="0">
                          <a:effectLst/>
                        </a:rPr>
                        <a:t>UIA</a:t>
                      </a:r>
                    </a:p>
                  </a:txBody>
                  <a:tcPr marL="0" marR="0" marT="0" marB="0" anchor="ctr">
                    <a:lnL w="7620" cap="flat" cmpd="sng" algn="ctr">
                      <a:solidFill>
                        <a:srgbClr val="A0336D"/>
                      </a:solidFill>
                      <a:prstDash val="solid"/>
                      <a:round/>
                      <a:headEnd type="none" w="med" len="med"/>
                      <a:tailEnd type="none" w="med" len="med"/>
                    </a:lnL>
                    <a:lnR w="7620" cap="flat" cmpd="sng" algn="ctr">
                      <a:solidFill>
                        <a:srgbClr val="00326D"/>
                      </a:solidFill>
                      <a:prstDash val="solid"/>
                      <a:round/>
                      <a:headEnd type="none" w="med" len="med"/>
                      <a:tailEnd type="none" w="med" len="med"/>
                    </a:lnR>
                    <a:lnT w="7620" cap="flat" cmpd="sng" algn="ctr">
                      <a:solidFill>
                        <a:srgbClr val="A0336D"/>
                      </a:solidFill>
                      <a:prstDash val="solid"/>
                      <a:round/>
                      <a:headEnd type="none" w="med" len="med"/>
                      <a:tailEnd type="none" w="med" len="med"/>
                    </a:lnT>
                    <a:lnB w="7620" cap="flat" cmpd="sng" algn="ctr">
                      <a:solidFill>
                        <a:srgbClr val="40366D"/>
                      </a:solidFill>
                      <a:prstDash val="solid"/>
                      <a:round/>
                      <a:headEnd type="none" w="med" len="med"/>
                      <a:tailEnd type="none" w="med" len="med"/>
                    </a:lnB>
                    <a:solidFill>
                      <a:srgbClr val="FFFFFF"/>
                    </a:solidFill>
                  </a:tcPr>
                </a:tc>
                <a:extLst>
                  <a:ext uri="{0D108BD9-81ED-4DB2-BD59-A6C34878D82A}">
                    <a16:rowId xmlns:a16="http://schemas.microsoft.com/office/drawing/2014/main" val="180575414"/>
                  </a:ext>
                </a:extLst>
              </a:tr>
              <a:tr h="102847">
                <a:tc>
                  <a:txBody>
                    <a:bodyPr/>
                    <a:lstStyle/>
                    <a:p>
                      <a:pPr algn="l"/>
                      <a:r>
                        <a:rPr lang="en-US" sz="1000" u="none" strike="noStrike" kern="0" baseline="0">
                          <a:solidFill>
                            <a:srgbClr val="4B900E"/>
                          </a:solidFill>
                          <a:effectLst/>
                          <a:hlinkClick r:id="rId25"/>
                        </a:rPr>
                        <a:t>Building Block: Stage 1 of MARCOM</a:t>
                      </a:r>
                      <a:endParaRPr lang="en-US" sz="1000" kern="0" baseline="0">
                        <a:effectLst/>
                      </a:endParaRPr>
                    </a:p>
                  </a:txBody>
                  <a:tcPr marL="0" marR="0" marT="0" marB="0" anchor="ctr">
                    <a:lnL w="7620" cap="flat" cmpd="sng" algn="ctr">
                      <a:solidFill>
                        <a:srgbClr val="60376D"/>
                      </a:solidFill>
                      <a:prstDash val="solid"/>
                      <a:round/>
                      <a:headEnd type="none" w="med" len="med"/>
                      <a:tailEnd type="none" w="med" len="med"/>
                    </a:lnL>
                    <a:lnR w="7620" cap="flat" cmpd="sng" algn="ctr">
                      <a:solidFill>
                        <a:srgbClr val="40366D"/>
                      </a:solidFill>
                      <a:prstDash val="solid"/>
                      <a:round/>
                      <a:headEnd type="none" w="med" len="med"/>
                      <a:tailEnd type="none" w="med" len="med"/>
                    </a:lnR>
                    <a:lnT w="7620" cap="flat" cmpd="sng" algn="ctr">
                      <a:solidFill>
                        <a:srgbClr val="60376D"/>
                      </a:solidFill>
                      <a:prstDash val="solid"/>
                      <a:round/>
                      <a:headEnd type="none" w="med" len="med"/>
                      <a:tailEnd type="none" w="med" len="med"/>
                    </a:lnT>
                    <a:lnB w="7620" cap="flat" cmpd="sng" algn="ctr">
                      <a:solidFill>
                        <a:srgbClr val="804E6D"/>
                      </a:solidFill>
                      <a:prstDash val="solid"/>
                      <a:round/>
                      <a:headEnd type="none" w="med" len="med"/>
                      <a:tailEnd type="none" w="med" len="med"/>
                    </a:lnB>
                    <a:solidFill>
                      <a:srgbClr val="FFFFFF"/>
                    </a:solidFill>
                  </a:tcPr>
                </a:tc>
                <a:tc>
                  <a:txBody>
                    <a:bodyPr/>
                    <a:lstStyle/>
                    <a:p>
                      <a:pPr algn="l"/>
                      <a:r>
                        <a:rPr lang="en-US" sz="1000" kern="0" baseline="0">
                          <a:effectLst/>
                        </a:rPr>
                        <a:t>MARCOM</a:t>
                      </a:r>
                    </a:p>
                  </a:txBody>
                  <a:tcPr marL="0" marR="0" marT="0" marB="0" anchor="ctr">
                    <a:lnL w="7620" cap="flat" cmpd="sng" algn="ctr">
                      <a:solidFill>
                        <a:srgbClr val="40366D"/>
                      </a:solidFill>
                      <a:prstDash val="solid"/>
                      <a:round/>
                      <a:headEnd type="none" w="med" len="med"/>
                      <a:tailEnd type="none" w="med" len="med"/>
                    </a:lnL>
                    <a:lnR w="7620" cap="flat" cmpd="sng" algn="ctr">
                      <a:solidFill>
                        <a:srgbClr val="00466D"/>
                      </a:solidFill>
                      <a:prstDash val="solid"/>
                      <a:round/>
                      <a:headEnd type="none" w="med" len="med"/>
                      <a:tailEnd type="none" w="med" len="med"/>
                    </a:lnR>
                    <a:lnT w="7620" cap="flat" cmpd="sng" algn="ctr">
                      <a:solidFill>
                        <a:srgbClr val="40366D"/>
                      </a:solidFill>
                      <a:prstDash val="solid"/>
                      <a:round/>
                      <a:headEnd type="none" w="med" len="med"/>
                      <a:tailEnd type="none" w="med" len="med"/>
                    </a:lnT>
                    <a:lnB w="7620" cap="flat" cmpd="sng" algn="ctr">
                      <a:solidFill>
                        <a:srgbClr val="00556D"/>
                      </a:solidFill>
                      <a:prstDash val="solid"/>
                      <a:round/>
                      <a:headEnd type="none" w="med" len="med"/>
                      <a:tailEnd type="none" w="med" len="med"/>
                    </a:lnB>
                    <a:solidFill>
                      <a:srgbClr val="FFFFFF"/>
                    </a:solidFill>
                  </a:tcPr>
                </a:tc>
                <a:extLst>
                  <a:ext uri="{0D108BD9-81ED-4DB2-BD59-A6C34878D82A}">
                    <a16:rowId xmlns:a16="http://schemas.microsoft.com/office/drawing/2014/main" val="481269117"/>
                  </a:ext>
                </a:extLst>
              </a:tr>
              <a:tr h="102847">
                <a:tc>
                  <a:txBody>
                    <a:bodyPr/>
                    <a:lstStyle/>
                    <a:p>
                      <a:pPr algn="l"/>
                      <a:r>
                        <a:rPr lang="en-US" sz="1000" u="none" strike="noStrike" kern="0" baseline="0" dirty="0">
                          <a:solidFill>
                            <a:srgbClr val="4B900E"/>
                          </a:solidFill>
                          <a:effectLst/>
                          <a:hlinkClick r:id="rId26"/>
                        </a:rPr>
                        <a:t>Building Block: Stage 1 of </a:t>
                      </a:r>
                      <a:r>
                        <a:rPr lang="en-US" sz="1000" u="none" strike="noStrike" kern="0" baseline="0" dirty="0" err="1">
                          <a:solidFill>
                            <a:srgbClr val="4B900E"/>
                          </a:solidFill>
                          <a:effectLst/>
                          <a:hlinkClick r:id="rId26"/>
                        </a:rPr>
                        <a:t>ePWS</a:t>
                      </a:r>
                      <a:endParaRPr lang="en-US" sz="1000" kern="0" baseline="0" dirty="0">
                        <a:effectLst/>
                      </a:endParaRPr>
                    </a:p>
                  </a:txBody>
                  <a:tcPr marL="0" marR="0" marT="0" marB="0" anchor="ctr">
                    <a:lnL w="7620" cap="flat" cmpd="sng" algn="ctr">
                      <a:solidFill>
                        <a:srgbClr val="804E6D"/>
                      </a:solidFill>
                      <a:prstDash val="solid"/>
                      <a:round/>
                      <a:headEnd type="none" w="med" len="med"/>
                      <a:tailEnd type="none" w="med" len="med"/>
                    </a:lnL>
                    <a:lnR w="7620" cap="flat" cmpd="sng" algn="ctr">
                      <a:solidFill>
                        <a:srgbClr val="00556D"/>
                      </a:solidFill>
                      <a:prstDash val="solid"/>
                      <a:round/>
                      <a:headEnd type="none" w="med" len="med"/>
                      <a:tailEnd type="none" w="med" len="med"/>
                    </a:lnR>
                    <a:lnT w="7620" cap="flat" cmpd="sng" algn="ctr">
                      <a:solidFill>
                        <a:srgbClr val="804E6D"/>
                      </a:solidFill>
                      <a:prstDash val="solid"/>
                      <a:round/>
                      <a:headEnd type="none" w="med" len="med"/>
                      <a:tailEnd type="none" w="med" len="med"/>
                    </a:lnT>
                    <a:lnB w="7620" cap="flat" cmpd="sng" algn="ctr">
                      <a:solidFill>
                        <a:srgbClr val="005A6D"/>
                      </a:solidFill>
                      <a:prstDash val="solid"/>
                      <a:round/>
                      <a:headEnd type="none" w="med" len="med"/>
                      <a:tailEnd type="none" w="med" len="med"/>
                    </a:lnB>
                    <a:solidFill>
                      <a:srgbClr val="FFFFFF"/>
                    </a:solidFill>
                  </a:tcPr>
                </a:tc>
                <a:tc>
                  <a:txBody>
                    <a:bodyPr/>
                    <a:lstStyle/>
                    <a:p>
                      <a:pPr algn="l"/>
                      <a:r>
                        <a:rPr lang="en-US" sz="1000" kern="0" baseline="0">
                          <a:effectLst/>
                        </a:rPr>
                        <a:t>ePWS</a:t>
                      </a:r>
                    </a:p>
                  </a:txBody>
                  <a:tcPr marL="0" marR="0" marT="0" marB="0" anchor="ctr">
                    <a:lnL w="7620" cap="flat" cmpd="sng" algn="ctr">
                      <a:solidFill>
                        <a:srgbClr val="00556D"/>
                      </a:solidFill>
                      <a:prstDash val="solid"/>
                      <a:round/>
                      <a:headEnd type="none" w="med" len="med"/>
                      <a:tailEnd type="none" w="med" len="med"/>
                    </a:lnL>
                    <a:lnR w="7620" cap="flat" cmpd="sng" algn="ctr">
                      <a:solidFill>
                        <a:srgbClr val="40616D"/>
                      </a:solidFill>
                      <a:prstDash val="solid"/>
                      <a:round/>
                      <a:headEnd type="none" w="med" len="med"/>
                      <a:tailEnd type="none" w="med" len="med"/>
                    </a:lnR>
                    <a:lnT w="7620" cap="flat" cmpd="sng" algn="ctr">
                      <a:solidFill>
                        <a:srgbClr val="00556D"/>
                      </a:solidFill>
                      <a:prstDash val="solid"/>
                      <a:round/>
                      <a:headEnd type="none" w="med" len="med"/>
                      <a:tailEnd type="none" w="med" len="med"/>
                    </a:lnT>
                    <a:lnB w="7620" cap="flat" cmpd="sng" algn="ctr">
                      <a:solidFill>
                        <a:srgbClr val="00696D"/>
                      </a:solidFill>
                      <a:prstDash val="solid"/>
                      <a:round/>
                      <a:headEnd type="none" w="med" len="med"/>
                      <a:tailEnd type="none" w="med" len="med"/>
                    </a:lnB>
                    <a:solidFill>
                      <a:srgbClr val="FFFFFF"/>
                    </a:solidFill>
                  </a:tcPr>
                </a:tc>
                <a:extLst>
                  <a:ext uri="{0D108BD9-81ED-4DB2-BD59-A6C34878D82A}">
                    <a16:rowId xmlns:a16="http://schemas.microsoft.com/office/drawing/2014/main" val="3804738990"/>
                  </a:ext>
                </a:extLst>
              </a:tr>
              <a:tr h="102847">
                <a:tc>
                  <a:txBody>
                    <a:bodyPr/>
                    <a:lstStyle/>
                    <a:p>
                      <a:pPr algn="l"/>
                      <a:r>
                        <a:rPr lang="en-US" sz="1000" u="none" strike="noStrike" kern="0" baseline="0">
                          <a:solidFill>
                            <a:srgbClr val="4B900E"/>
                          </a:solidFill>
                          <a:effectLst/>
                          <a:hlinkClick r:id="rId27"/>
                        </a:rPr>
                        <a:t>Building Block: Stage 1 of eLSTR</a:t>
                      </a:r>
                      <a:endParaRPr lang="en-US" sz="1000" kern="0" baseline="0">
                        <a:effectLst/>
                      </a:endParaRPr>
                    </a:p>
                  </a:txBody>
                  <a:tcPr marL="0" marR="0" marT="0" marB="0" anchor="ctr">
                    <a:lnL w="7620" cap="flat" cmpd="sng" algn="ctr">
                      <a:solidFill>
                        <a:srgbClr val="005A6D"/>
                      </a:solidFill>
                      <a:prstDash val="solid"/>
                      <a:round/>
                      <a:headEnd type="none" w="med" len="med"/>
                      <a:tailEnd type="none" w="med" len="med"/>
                    </a:lnL>
                    <a:lnR w="7620" cap="flat" cmpd="sng" algn="ctr">
                      <a:solidFill>
                        <a:srgbClr val="00696D"/>
                      </a:solidFill>
                      <a:prstDash val="solid"/>
                      <a:round/>
                      <a:headEnd type="none" w="med" len="med"/>
                      <a:tailEnd type="none" w="med" len="med"/>
                    </a:lnR>
                    <a:lnT w="7620" cap="flat" cmpd="sng" algn="ctr">
                      <a:solidFill>
                        <a:srgbClr val="005A6D"/>
                      </a:solidFill>
                      <a:prstDash val="solid"/>
                      <a:round/>
                      <a:headEnd type="none" w="med" len="med"/>
                      <a:tailEnd type="none" w="med" len="med"/>
                    </a:lnT>
                    <a:lnB w="7620" cap="flat" cmpd="sng" algn="ctr">
                      <a:solidFill>
                        <a:srgbClr val="20646D"/>
                      </a:solidFill>
                      <a:prstDash val="solid"/>
                      <a:round/>
                      <a:headEnd type="none" w="med" len="med"/>
                      <a:tailEnd type="none" w="med" len="med"/>
                    </a:lnB>
                    <a:solidFill>
                      <a:srgbClr val="FFFFFF"/>
                    </a:solidFill>
                  </a:tcPr>
                </a:tc>
                <a:tc>
                  <a:txBody>
                    <a:bodyPr/>
                    <a:lstStyle/>
                    <a:p>
                      <a:pPr algn="l"/>
                      <a:r>
                        <a:rPr lang="en-US" sz="1000" kern="0" baseline="0">
                          <a:effectLst/>
                        </a:rPr>
                        <a:t>eLSTR</a:t>
                      </a:r>
                    </a:p>
                  </a:txBody>
                  <a:tcPr marL="0" marR="0" marT="0" marB="0" anchor="ctr">
                    <a:lnL w="7620" cap="flat" cmpd="sng" algn="ctr">
                      <a:solidFill>
                        <a:srgbClr val="00696D"/>
                      </a:solidFill>
                      <a:prstDash val="solid"/>
                      <a:round/>
                      <a:headEnd type="none" w="med" len="med"/>
                      <a:tailEnd type="none" w="med" len="med"/>
                    </a:lnL>
                    <a:lnR w="7620" cap="flat" cmpd="sng" algn="ctr">
                      <a:solidFill>
                        <a:srgbClr val="C0626D"/>
                      </a:solidFill>
                      <a:prstDash val="solid"/>
                      <a:round/>
                      <a:headEnd type="none" w="med" len="med"/>
                      <a:tailEnd type="none" w="med" len="med"/>
                    </a:lnR>
                    <a:lnT w="7620" cap="flat" cmpd="sng" algn="ctr">
                      <a:solidFill>
                        <a:srgbClr val="00696D"/>
                      </a:solidFill>
                      <a:prstDash val="solid"/>
                      <a:round/>
                      <a:headEnd type="none" w="med" len="med"/>
                      <a:tailEnd type="none" w="med" len="med"/>
                    </a:lnT>
                    <a:lnB w="7620" cap="flat" cmpd="sng" algn="ctr">
                      <a:solidFill>
                        <a:srgbClr val="206D6D"/>
                      </a:solidFill>
                      <a:prstDash val="solid"/>
                      <a:round/>
                      <a:headEnd type="none" w="med" len="med"/>
                      <a:tailEnd type="none" w="med" len="med"/>
                    </a:lnB>
                    <a:solidFill>
                      <a:srgbClr val="FFFFFF"/>
                    </a:solidFill>
                  </a:tcPr>
                </a:tc>
                <a:extLst>
                  <a:ext uri="{0D108BD9-81ED-4DB2-BD59-A6C34878D82A}">
                    <a16:rowId xmlns:a16="http://schemas.microsoft.com/office/drawing/2014/main" val="356849473"/>
                  </a:ext>
                </a:extLst>
              </a:tr>
              <a:tr h="102847">
                <a:tc>
                  <a:txBody>
                    <a:bodyPr/>
                    <a:lstStyle/>
                    <a:p>
                      <a:pPr algn="l"/>
                      <a:r>
                        <a:rPr lang="en-US" sz="1000" u="none" strike="noStrike" kern="0" baseline="0">
                          <a:solidFill>
                            <a:srgbClr val="4B900E"/>
                          </a:solidFill>
                          <a:effectLst/>
                          <a:hlinkClick r:id="rId28"/>
                        </a:rPr>
                        <a:t>Building Block: Stage 1 of Multi-device and multi-identity</a:t>
                      </a:r>
                      <a:endParaRPr lang="en-US" sz="1000" kern="0" baseline="0">
                        <a:effectLst/>
                      </a:endParaRPr>
                    </a:p>
                  </a:txBody>
                  <a:tcPr marL="0" marR="0" marT="0" marB="0" anchor="ctr">
                    <a:lnL w="7620" cap="flat" cmpd="sng" algn="ctr">
                      <a:solidFill>
                        <a:srgbClr val="20646D"/>
                      </a:solidFill>
                      <a:prstDash val="solid"/>
                      <a:round/>
                      <a:headEnd type="none" w="med" len="med"/>
                      <a:tailEnd type="none" w="med" len="med"/>
                    </a:lnL>
                    <a:lnR w="7620" cap="flat" cmpd="sng" algn="ctr">
                      <a:solidFill>
                        <a:srgbClr val="206D6D"/>
                      </a:solidFill>
                      <a:prstDash val="solid"/>
                      <a:round/>
                      <a:headEnd type="none" w="med" len="med"/>
                      <a:tailEnd type="none" w="med" len="med"/>
                    </a:lnR>
                    <a:lnT w="7620" cap="flat" cmpd="sng" algn="ctr">
                      <a:solidFill>
                        <a:srgbClr val="20646D"/>
                      </a:solidFill>
                      <a:prstDash val="solid"/>
                      <a:round/>
                      <a:headEnd type="none" w="med" len="med"/>
                      <a:tailEnd type="none" w="med" len="med"/>
                    </a:lnT>
                    <a:lnB w="7620" cap="flat" cmpd="sng" algn="ctr">
                      <a:solidFill>
                        <a:srgbClr val="206B6D"/>
                      </a:solidFill>
                      <a:prstDash val="solid"/>
                      <a:round/>
                      <a:headEnd type="none" w="med" len="med"/>
                      <a:tailEnd type="none" w="med" len="med"/>
                    </a:lnB>
                    <a:solidFill>
                      <a:srgbClr val="FFFFFF"/>
                    </a:solidFill>
                  </a:tcPr>
                </a:tc>
                <a:tc>
                  <a:txBody>
                    <a:bodyPr/>
                    <a:lstStyle/>
                    <a:p>
                      <a:pPr algn="l"/>
                      <a:r>
                        <a:rPr lang="en-US" sz="1000" kern="0" baseline="0">
                          <a:effectLst/>
                        </a:rPr>
                        <a:t>MuD</a:t>
                      </a:r>
                    </a:p>
                  </a:txBody>
                  <a:tcPr marL="0" marR="0" marT="0" marB="0" anchor="ctr">
                    <a:lnL w="7620" cap="flat" cmpd="sng" algn="ctr">
                      <a:solidFill>
                        <a:srgbClr val="206D6D"/>
                      </a:solidFill>
                      <a:prstDash val="solid"/>
                      <a:round/>
                      <a:headEnd type="none" w="med" len="med"/>
                      <a:tailEnd type="none" w="med" len="med"/>
                    </a:lnL>
                    <a:lnR w="7620" cap="flat" cmpd="sng" algn="ctr">
                      <a:solidFill>
                        <a:srgbClr val="C06C6D"/>
                      </a:solidFill>
                      <a:prstDash val="solid"/>
                      <a:round/>
                      <a:headEnd type="none" w="med" len="med"/>
                      <a:tailEnd type="none" w="med" len="med"/>
                    </a:lnR>
                    <a:lnT w="7620" cap="flat" cmpd="sng" algn="ctr">
                      <a:solidFill>
                        <a:srgbClr val="206D6D"/>
                      </a:solidFill>
                      <a:prstDash val="solid"/>
                      <a:round/>
                      <a:headEnd type="none" w="med" len="med"/>
                      <a:tailEnd type="none" w="med" len="med"/>
                    </a:lnT>
                    <a:lnB w="7620" cap="flat" cmpd="sng" algn="ctr">
                      <a:solidFill>
                        <a:srgbClr val="E0766D"/>
                      </a:solidFill>
                      <a:prstDash val="solid"/>
                      <a:round/>
                      <a:headEnd type="none" w="med" len="med"/>
                      <a:tailEnd type="none" w="med" len="med"/>
                    </a:lnB>
                    <a:solidFill>
                      <a:srgbClr val="FFFFFF"/>
                    </a:solidFill>
                  </a:tcPr>
                </a:tc>
                <a:extLst>
                  <a:ext uri="{0D108BD9-81ED-4DB2-BD59-A6C34878D82A}">
                    <a16:rowId xmlns:a16="http://schemas.microsoft.com/office/drawing/2014/main" val="3468354800"/>
                  </a:ext>
                </a:extLst>
              </a:tr>
              <a:tr h="102847">
                <a:tc>
                  <a:txBody>
                    <a:bodyPr/>
                    <a:lstStyle/>
                    <a:p>
                      <a:pPr algn="l"/>
                      <a:r>
                        <a:rPr lang="en-US" sz="1000" u="none" strike="noStrike" kern="0" baseline="0">
                          <a:solidFill>
                            <a:srgbClr val="4B900E"/>
                          </a:solidFill>
                          <a:effectLst/>
                          <a:hlinkClick r:id="rId29"/>
                        </a:rPr>
                        <a:t>Feature or Study Item: Inter-RAT Mobility requirements for real time service</a:t>
                      </a:r>
                      <a:endParaRPr lang="en-US" sz="1000" kern="0" baseline="0">
                        <a:effectLst/>
                      </a:endParaRPr>
                    </a:p>
                  </a:txBody>
                  <a:tcPr marL="0" marR="0" marT="0" marB="0" anchor="ctr">
                    <a:lnL w="7620" cap="flat" cmpd="sng" algn="ctr">
                      <a:solidFill>
                        <a:srgbClr val="206B6D"/>
                      </a:solidFill>
                      <a:prstDash val="solid"/>
                      <a:round/>
                      <a:headEnd type="none" w="med" len="med"/>
                      <a:tailEnd type="none" w="med" len="med"/>
                    </a:lnL>
                    <a:lnR w="7620" cap="flat" cmpd="sng" algn="ctr">
                      <a:solidFill>
                        <a:srgbClr val="E0766D"/>
                      </a:solidFill>
                      <a:prstDash val="solid"/>
                      <a:round/>
                      <a:headEnd type="none" w="med" len="med"/>
                      <a:tailEnd type="none" w="med" len="med"/>
                    </a:lnR>
                    <a:lnT w="7620" cap="flat" cmpd="sng" algn="ctr">
                      <a:solidFill>
                        <a:srgbClr val="206B6D"/>
                      </a:solidFill>
                      <a:prstDash val="solid"/>
                      <a:round/>
                      <a:headEnd type="none" w="med" len="med"/>
                      <a:tailEnd type="none" w="med" len="med"/>
                    </a:lnT>
                    <a:lnB w="7620" cap="flat" cmpd="sng" algn="ctr">
                      <a:solidFill>
                        <a:srgbClr val="20766D"/>
                      </a:solidFill>
                      <a:prstDash val="solid"/>
                      <a:round/>
                      <a:headEnd type="none" w="med" len="med"/>
                      <a:tailEnd type="none" w="med" len="med"/>
                    </a:lnB>
                    <a:solidFill>
                      <a:srgbClr val="FFFFFF"/>
                    </a:solidFill>
                  </a:tcPr>
                </a:tc>
                <a:tc>
                  <a:txBody>
                    <a:bodyPr/>
                    <a:lstStyle/>
                    <a:p>
                      <a:pPr algn="l"/>
                      <a:r>
                        <a:rPr lang="en-US" sz="1000" kern="0" baseline="0">
                          <a:effectLst/>
                        </a:rPr>
                        <a:t>MOBRT</a:t>
                      </a:r>
                    </a:p>
                  </a:txBody>
                  <a:tcPr marL="0" marR="0" marT="0" marB="0" anchor="ctr">
                    <a:lnL w="7620" cap="flat" cmpd="sng" algn="ctr">
                      <a:solidFill>
                        <a:srgbClr val="E0766D"/>
                      </a:solidFill>
                      <a:prstDash val="solid"/>
                      <a:round/>
                      <a:headEnd type="none" w="med" len="med"/>
                      <a:tailEnd type="none" w="med" len="med"/>
                    </a:lnL>
                    <a:lnR w="7620" cap="flat" cmpd="sng" algn="ctr">
                      <a:solidFill>
                        <a:srgbClr val="80756D"/>
                      </a:solidFill>
                      <a:prstDash val="solid"/>
                      <a:round/>
                      <a:headEnd type="none" w="med" len="med"/>
                      <a:tailEnd type="none" w="med" len="med"/>
                    </a:lnR>
                    <a:lnT w="7620" cap="flat" cmpd="sng" algn="ctr">
                      <a:solidFill>
                        <a:srgbClr val="E0766D"/>
                      </a:solidFill>
                      <a:prstDash val="solid"/>
                      <a:round/>
                      <a:headEnd type="none" w="med" len="med"/>
                      <a:tailEnd type="none" w="med" len="med"/>
                    </a:lnT>
                    <a:lnB w="7620" cap="flat" cmpd="sng" algn="ctr">
                      <a:solidFill>
                        <a:srgbClr val="20816D"/>
                      </a:solidFill>
                      <a:prstDash val="solid"/>
                      <a:round/>
                      <a:headEnd type="none" w="med" len="med"/>
                      <a:tailEnd type="none" w="med" len="med"/>
                    </a:lnB>
                    <a:solidFill>
                      <a:srgbClr val="FFFFFF"/>
                    </a:solidFill>
                  </a:tcPr>
                </a:tc>
                <a:extLst>
                  <a:ext uri="{0D108BD9-81ED-4DB2-BD59-A6C34878D82A}">
                    <a16:rowId xmlns:a16="http://schemas.microsoft.com/office/drawing/2014/main" val="523597223"/>
                  </a:ext>
                </a:extLst>
              </a:tr>
              <a:tr h="102847">
                <a:tc>
                  <a:txBody>
                    <a:bodyPr/>
                    <a:lstStyle/>
                    <a:p>
                      <a:pPr algn="l"/>
                      <a:r>
                        <a:rPr lang="en-US" sz="1000" u="none" strike="noStrike" kern="0" baseline="0">
                          <a:solidFill>
                            <a:srgbClr val="4B900E"/>
                          </a:solidFill>
                          <a:effectLst/>
                          <a:hlinkClick r:id="rId30"/>
                        </a:rPr>
                        <a:t>Feature or Study Item: LAN support in 5G</a:t>
                      </a:r>
                      <a:endParaRPr lang="en-US" sz="1000" kern="0" baseline="0">
                        <a:effectLst/>
                      </a:endParaRPr>
                    </a:p>
                  </a:txBody>
                  <a:tcPr marL="0" marR="0" marT="0" marB="0" anchor="ctr">
                    <a:lnL w="7620" cap="flat" cmpd="sng" algn="ctr">
                      <a:solidFill>
                        <a:srgbClr val="20766D"/>
                      </a:solidFill>
                      <a:prstDash val="solid"/>
                      <a:round/>
                      <a:headEnd type="none" w="med" len="med"/>
                      <a:tailEnd type="none" w="med" len="med"/>
                    </a:lnL>
                    <a:lnR w="7620" cap="flat" cmpd="sng" algn="ctr">
                      <a:solidFill>
                        <a:srgbClr val="20816D"/>
                      </a:solidFill>
                      <a:prstDash val="solid"/>
                      <a:round/>
                      <a:headEnd type="none" w="med" len="med"/>
                      <a:tailEnd type="none" w="med" len="med"/>
                    </a:lnR>
                    <a:lnT w="7620" cap="flat" cmpd="sng" algn="ctr">
                      <a:solidFill>
                        <a:srgbClr val="20766D"/>
                      </a:solidFill>
                      <a:prstDash val="solid"/>
                      <a:round/>
                      <a:headEnd type="none" w="med" len="med"/>
                      <a:tailEnd type="none" w="med" len="med"/>
                    </a:lnT>
                    <a:lnB w="7620" cap="flat" cmpd="sng" algn="ctr">
                      <a:solidFill>
                        <a:srgbClr val="607F6D"/>
                      </a:solidFill>
                      <a:prstDash val="solid"/>
                      <a:round/>
                      <a:headEnd type="none" w="med" len="med"/>
                      <a:tailEnd type="none" w="med" len="med"/>
                    </a:lnB>
                    <a:solidFill>
                      <a:srgbClr val="FFFFFF"/>
                    </a:solidFill>
                  </a:tcPr>
                </a:tc>
                <a:tc>
                  <a:txBody>
                    <a:bodyPr/>
                    <a:lstStyle/>
                    <a:p>
                      <a:pPr algn="l"/>
                      <a:r>
                        <a:rPr lang="en-US" sz="1000" kern="0" baseline="0">
                          <a:effectLst/>
                        </a:rPr>
                        <a:t>5GLAN</a:t>
                      </a:r>
                    </a:p>
                  </a:txBody>
                  <a:tcPr marL="0" marR="0" marT="0" marB="0" anchor="ctr">
                    <a:lnL w="7620" cap="flat" cmpd="sng" algn="ctr">
                      <a:solidFill>
                        <a:srgbClr val="20816D"/>
                      </a:solidFill>
                      <a:prstDash val="solid"/>
                      <a:round/>
                      <a:headEnd type="none" w="med" len="med"/>
                      <a:tailEnd type="none" w="med" len="med"/>
                    </a:lnL>
                    <a:lnR w="7620" cap="flat" cmpd="sng" algn="ctr">
                      <a:solidFill>
                        <a:srgbClr val="607F6D"/>
                      </a:solidFill>
                      <a:prstDash val="solid"/>
                      <a:round/>
                      <a:headEnd type="none" w="med" len="med"/>
                      <a:tailEnd type="none" w="med" len="med"/>
                    </a:lnR>
                    <a:lnT w="7620" cap="flat" cmpd="sng" algn="ctr">
                      <a:solidFill>
                        <a:srgbClr val="20816D"/>
                      </a:solidFill>
                      <a:prstDash val="solid"/>
                      <a:round/>
                      <a:headEnd type="none" w="med" len="med"/>
                      <a:tailEnd type="none" w="med" len="med"/>
                    </a:lnT>
                    <a:lnB w="7620" cap="flat" cmpd="sng" algn="ctr">
                      <a:solidFill>
                        <a:srgbClr val="80E06D"/>
                      </a:solidFill>
                      <a:prstDash val="solid"/>
                      <a:round/>
                      <a:headEnd type="none" w="med" len="med"/>
                      <a:tailEnd type="none" w="med" len="med"/>
                    </a:lnB>
                    <a:solidFill>
                      <a:srgbClr val="FFFFFF"/>
                    </a:solidFill>
                  </a:tcPr>
                </a:tc>
                <a:extLst>
                  <a:ext uri="{0D108BD9-81ED-4DB2-BD59-A6C34878D82A}">
                    <a16:rowId xmlns:a16="http://schemas.microsoft.com/office/drawing/2014/main" val="3935621138"/>
                  </a:ext>
                </a:extLst>
              </a:tr>
              <a:tr h="102847">
                <a:tc>
                  <a:txBody>
                    <a:bodyPr/>
                    <a:lstStyle/>
                    <a:p>
                      <a:pPr algn="l"/>
                      <a:r>
                        <a:rPr lang="en-US" sz="1000" u="none" strike="noStrike" kern="0" baseline="0">
                          <a:solidFill>
                            <a:srgbClr val="4B900E"/>
                          </a:solidFill>
                          <a:effectLst/>
                          <a:hlinkClick r:id="rId31"/>
                        </a:rPr>
                        <a:t>Feature or Study Item: Service requirements for cyber-physical control applications in vertical domains</a:t>
                      </a:r>
                      <a:endParaRPr lang="en-US" sz="1000" kern="0" baseline="0">
                        <a:effectLst/>
                      </a:endParaRPr>
                    </a:p>
                  </a:txBody>
                  <a:tcPr marL="0" marR="0" marT="0" marB="0" anchor="ctr">
                    <a:lnL w="7620" cap="flat" cmpd="sng" algn="ctr">
                      <a:solidFill>
                        <a:srgbClr val="607F6D"/>
                      </a:solidFill>
                      <a:prstDash val="solid"/>
                      <a:round/>
                      <a:headEnd type="none" w="med" len="med"/>
                      <a:tailEnd type="none" w="med" len="med"/>
                    </a:lnL>
                    <a:lnR w="7620" cap="flat" cmpd="sng" algn="ctr">
                      <a:solidFill>
                        <a:srgbClr val="80E06D"/>
                      </a:solidFill>
                      <a:prstDash val="solid"/>
                      <a:round/>
                      <a:headEnd type="none" w="med" len="med"/>
                      <a:tailEnd type="none" w="med" len="med"/>
                    </a:lnR>
                    <a:lnT w="7620" cap="flat" cmpd="sng" algn="ctr">
                      <a:solidFill>
                        <a:srgbClr val="607F6D"/>
                      </a:solidFill>
                      <a:prstDash val="solid"/>
                      <a:round/>
                      <a:headEnd type="none" w="med" len="med"/>
                      <a:tailEnd type="none" w="med" len="med"/>
                    </a:lnT>
                    <a:lnB w="7620" cap="flat" cmpd="sng" algn="ctr">
                      <a:solidFill>
                        <a:srgbClr val="00E46D"/>
                      </a:solidFill>
                      <a:prstDash val="solid"/>
                      <a:round/>
                      <a:headEnd type="none" w="med" len="med"/>
                      <a:tailEnd type="none" w="med" len="med"/>
                    </a:lnB>
                    <a:solidFill>
                      <a:srgbClr val="FFFFFF"/>
                    </a:solidFill>
                  </a:tcPr>
                </a:tc>
                <a:tc>
                  <a:txBody>
                    <a:bodyPr/>
                    <a:lstStyle/>
                    <a:p>
                      <a:pPr algn="l"/>
                      <a:r>
                        <a:rPr lang="en-US" sz="1000" kern="0" baseline="0">
                          <a:effectLst/>
                        </a:rPr>
                        <a:t>cyberCAV</a:t>
                      </a:r>
                    </a:p>
                  </a:txBody>
                  <a:tcPr marL="0" marR="0" marT="0" marB="0" anchor="ctr">
                    <a:lnL w="7620" cap="flat" cmpd="sng" algn="ctr">
                      <a:solidFill>
                        <a:srgbClr val="80E06D"/>
                      </a:solidFill>
                      <a:prstDash val="solid"/>
                      <a:round/>
                      <a:headEnd type="none" w="med" len="med"/>
                      <a:tailEnd type="none" w="med" len="med"/>
                    </a:lnL>
                    <a:lnR w="7620" cap="flat" cmpd="sng" algn="ctr">
                      <a:solidFill>
                        <a:srgbClr val="E0E76D"/>
                      </a:solidFill>
                      <a:prstDash val="solid"/>
                      <a:round/>
                      <a:headEnd type="none" w="med" len="med"/>
                      <a:tailEnd type="none" w="med" len="med"/>
                    </a:lnR>
                    <a:lnT w="7620" cap="flat" cmpd="sng" algn="ctr">
                      <a:solidFill>
                        <a:srgbClr val="80E06D"/>
                      </a:solidFill>
                      <a:prstDash val="solid"/>
                      <a:round/>
                      <a:headEnd type="none" w="med" len="med"/>
                      <a:tailEnd type="none" w="med" len="med"/>
                    </a:lnT>
                    <a:lnB w="7620" cap="flat" cmpd="sng" algn="ctr">
                      <a:solidFill>
                        <a:srgbClr val="80E46D"/>
                      </a:solidFill>
                      <a:prstDash val="solid"/>
                      <a:round/>
                      <a:headEnd type="none" w="med" len="med"/>
                      <a:tailEnd type="none" w="med" len="med"/>
                    </a:lnB>
                    <a:solidFill>
                      <a:srgbClr val="FFFFFF"/>
                    </a:solidFill>
                  </a:tcPr>
                </a:tc>
                <a:extLst>
                  <a:ext uri="{0D108BD9-81ED-4DB2-BD59-A6C34878D82A}">
                    <a16:rowId xmlns:a16="http://schemas.microsoft.com/office/drawing/2014/main" val="2212799904"/>
                  </a:ext>
                </a:extLst>
              </a:tr>
              <a:tr h="102847">
                <a:tc>
                  <a:txBody>
                    <a:bodyPr/>
                    <a:lstStyle/>
                    <a:p>
                      <a:pPr algn="l"/>
                      <a:r>
                        <a:rPr lang="en-US" sz="1000" u="none" strike="noStrike" kern="0" baseline="0">
                          <a:solidFill>
                            <a:srgbClr val="4B900E"/>
                          </a:solidFill>
                          <a:effectLst/>
                          <a:hlinkClick r:id="rId32"/>
                        </a:rPr>
                        <a:t>Feature or Study Item: Enhancement of LTE for Efficient delivery of Streaming Service</a:t>
                      </a:r>
                      <a:endParaRPr lang="en-US" sz="1000" kern="0" baseline="0">
                        <a:effectLst/>
                      </a:endParaRPr>
                    </a:p>
                  </a:txBody>
                  <a:tcPr marL="0" marR="0" marT="0" marB="0" anchor="ctr">
                    <a:lnL w="7620" cap="flat" cmpd="sng" algn="ctr">
                      <a:solidFill>
                        <a:srgbClr val="00E46D"/>
                      </a:solidFill>
                      <a:prstDash val="solid"/>
                      <a:round/>
                      <a:headEnd type="none" w="med" len="med"/>
                      <a:tailEnd type="none" w="med" len="med"/>
                    </a:lnL>
                    <a:lnR w="7620" cap="flat" cmpd="sng" algn="ctr">
                      <a:solidFill>
                        <a:srgbClr val="80E46D"/>
                      </a:solidFill>
                      <a:prstDash val="solid"/>
                      <a:round/>
                      <a:headEnd type="none" w="med" len="med"/>
                      <a:tailEnd type="none" w="med" len="med"/>
                    </a:lnR>
                    <a:lnT w="7620" cap="flat" cmpd="sng" algn="ctr">
                      <a:solidFill>
                        <a:srgbClr val="00E46D"/>
                      </a:solidFill>
                      <a:prstDash val="solid"/>
                      <a:round/>
                      <a:headEnd type="none" w="med" len="med"/>
                      <a:tailEnd type="none" w="med" len="med"/>
                    </a:lnT>
                    <a:lnB w="7620" cap="flat" cmpd="sng" algn="ctr">
                      <a:solidFill>
                        <a:srgbClr val="60EA6D"/>
                      </a:solidFill>
                      <a:prstDash val="solid"/>
                      <a:round/>
                      <a:headEnd type="none" w="med" len="med"/>
                      <a:tailEnd type="none" w="med" len="med"/>
                    </a:lnB>
                    <a:solidFill>
                      <a:srgbClr val="FFFFFF"/>
                    </a:solidFill>
                  </a:tcPr>
                </a:tc>
                <a:tc>
                  <a:txBody>
                    <a:bodyPr/>
                    <a:lstStyle/>
                    <a:p>
                      <a:pPr algn="l"/>
                      <a:r>
                        <a:rPr lang="en-US" sz="1000" kern="0" baseline="0">
                          <a:effectLst/>
                        </a:rPr>
                        <a:t>eLSTR</a:t>
                      </a:r>
                    </a:p>
                  </a:txBody>
                  <a:tcPr marL="0" marR="0" marT="0" marB="0" anchor="ctr">
                    <a:lnL w="7620" cap="flat" cmpd="sng" algn="ctr">
                      <a:solidFill>
                        <a:srgbClr val="80E46D"/>
                      </a:solidFill>
                      <a:prstDash val="solid"/>
                      <a:round/>
                      <a:headEnd type="none" w="med" len="med"/>
                      <a:tailEnd type="none" w="med" len="med"/>
                    </a:lnL>
                    <a:lnR w="7620" cap="flat" cmpd="sng" algn="ctr">
                      <a:solidFill>
                        <a:srgbClr val="00E56D"/>
                      </a:solidFill>
                      <a:prstDash val="solid"/>
                      <a:round/>
                      <a:headEnd type="none" w="med" len="med"/>
                      <a:tailEnd type="none" w="med" len="med"/>
                    </a:lnR>
                    <a:lnT w="7620" cap="flat" cmpd="sng" algn="ctr">
                      <a:solidFill>
                        <a:srgbClr val="80E46D"/>
                      </a:solidFill>
                      <a:prstDash val="solid"/>
                      <a:round/>
                      <a:headEnd type="none" w="med" len="med"/>
                      <a:tailEnd type="none" w="med" len="med"/>
                    </a:lnT>
                    <a:lnB w="7620" cap="flat" cmpd="sng" algn="ctr">
                      <a:solidFill>
                        <a:srgbClr val="80EF6D"/>
                      </a:solidFill>
                      <a:prstDash val="solid"/>
                      <a:round/>
                      <a:headEnd type="none" w="med" len="med"/>
                      <a:tailEnd type="none" w="med" len="med"/>
                    </a:lnB>
                    <a:solidFill>
                      <a:srgbClr val="FFFFFF"/>
                    </a:solidFill>
                  </a:tcPr>
                </a:tc>
                <a:extLst>
                  <a:ext uri="{0D108BD9-81ED-4DB2-BD59-A6C34878D82A}">
                    <a16:rowId xmlns:a16="http://schemas.microsoft.com/office/drawing/2014/main" val="3409106893"/>
                  </a:ext>
                </a:extLst>
              </a:tr>
              <a:tr h="102847">
                <a:tc>
                  <a:txBody>
                    <a:bodyPr/>
                    <a:lstStyle/>
                    <a:p>
                      <a:pPr algn="l"/>
                      <a:r>
                        <a:rPr lang="en-US" sz="1000" u="none" strike="noStrike" kern="0" baseline="0">
                          <a:solidFill>
                            <a:srgbClr val="4B900E"/>
                          </a:solidFill>
                          <a:effectLst/>
                          <a:hlinkClick r:id="rId33"/>
                        </a:rPr>
                        <a:t>Feature or Study Item: Policy delivery to UE for background data transfer</a:t>
                      </a:r>
                      <a:endParaRPr lang="en-US" sz="1000" kern="0" baseline="0">
                        <a:effectLst/>
                      </a:endParaRPr>
                    </a:p>
                  </a:txBody>
                  <a:tcPr marL="0" marR="0" marT="0" marB="0" anchor="ctr">
                    <a:lnL w="7620" cap="flat" cmpd="sng" algn="ctr">
                      <a:solidFill>
                        <a:srgbClr val="60EA6D"/>
                      </a:solidFill>
                      <a:prstDash val="solid"/>
                      <a:round/>
                      <a:headEnd type="none" w="med" len="med"/>
                      <a:tailEnd type="none" w="med" len="med"/>
                    </a:lnL>
                    <a:lnR w="7620" cap="flat" cmpd="sng" algn="ctr">
                      <a:solidFill>
                        <a:srgbClr val="80EF6D"/>
                      </a:solidFill>
                      <a:prstDash val="solid"/>
                      <a:round/>
                      <a:headEnd type="none" w="med" len="med"/>
                      <a:tailEnd type="none" w="med" len="med"/>
                    </a:lnR>
                    <a:lnT w="7620" cap="flat" cmpd="sng" algn="ctr">
                      <a:solidFill>
                        <a:srgbClr val="60EA6D"/>
                      </a:solidFill>
                      <a:prstDash val="solid"/>
                      <a:round/>
                      <a:headEnd type="none" w="med" len="med"/>
                      <a:tailEnd type="none" w="med" len="med"/>
                    </a:lnT>
                    <a:lnB w="7620" cap="flat" cmpd="sng" algn="ctr">
                      <a:solidFill>
                        <a:srgbClr val="00F46D"/>
                      </a:solidFill>
                      <a:prstDash val="solid"/>
                      <a:round/>
                      <a:headEnd type="none" w="med" len="med"/>
                      <a:tailEnd type="none" w="med" len="med"/>
                    </a:lnB>
                    <a:solidFill>
                      <a:srgbClr val="FFFFFF"/>
                    </a:solidFill>
                  </a:tcPr>
                </a:tc>
                <a:tc>
                  <a:txBody>
                    <a:bodyPr/>
                    <a:lstStyle/>
                    <a:p>
                      <a:pPr algn="l"/>
                      <a:r>
                        <a:rPr lang="en-US" sz="1000" kern="0" baseline="0">
                          <a:effectLst/>
                        </a:rPr>
                        <a:t>PDBDT</a:t>
                      </a:r>
                    </a:p>
                  </a:txBody>
                  <a:tcPr marL="0" marR="0" marT="0" marB="0" anchor="ctr">
                    <a:lnL w="7620" cap="flat" cmpd="sng" algn="ctr">
                      <a:solidFill>
                        <a:srgbClr val="80EF6D"/>
                      </a:solidFill>
                      <a:prstDash val="solid"/>
                      <a:round/>
                      <a:headEnd type="none" w="med" len="med"/>
                      <a:tailEnd type="none" w="med" len="med"/>
                    </a:lnL>
                    <a:lnR w="7620" cap="flat" cmpd="sng" algn="ctr">
                      <a:solidFill>
                        <a:srgbClr val="00F56D"/>
                      </a:solidFill>
                      <a:prstDash val="solid"/>
                      <a:round/>
                      <a:headEnd type="none" w="med" len="med"/>
                      <a:tailEnd type="none" w="med" len="med"/>
                    </a:lnR>
                    <a:lnT w="7620" cap="flat" cmpd="sng" algn="ctr">
                      <a:solidFill>
                        <a:srgbClr val="80EF6D"/>
                      </a:solidFill>
                      <a:prstDash val="solid"/>
                      <a:round/>
                      <a:headEnd type="none" w="med" len="med"/>
                      <a:tailEnd type="none" w="med" len="med"/>
                    </a:lnT>
                    <a:lnB w="7620" cap="flat" cmpd="sng" algn="ctr">
                      <a:solidFill>
                        <a:srgbClr val="C0F36D"/>
                      </a:solidFill>
                      <a:prstDash val="solid"/>
                      <a:round/>
                      <a:headEnd type="none" w="med" len="med"/>
                      <a:tailEnd type="none" w="med" len="med"/>
                    </a:lnB>
                    <a:solidFill>
                      <a:srgbClr val="FFFFFF"/>
                    </a:solidFill>
                  </a:tcPr>
                </a:tc>
                <a:extLst>
                  <a:ext uri="{0D108BD9-81ED-4DB2-BD59-A6C34878D82A}">
                    <a16:rowId xmlns:a16="http://schemas.microsoft.com/office/drawing/2014/main" val="2527305615"/>
                  </a:ext>
                </a:extLst>
              </a:tr>
              <a:tr h="102847">
                <a:tc>
                  <a:txBody>
                    <a:bodyPr/>
                    <a:lstStyle/>
                    <a:p>
                      <a:pPr algn="l"/>
                      <a:r>
                        <a:rPr lang="en-US" sz="1000" u="none" strike="noStrike" kern="0" baseline="0">
                          <a:solidFill>
                            <a:srgbClr val="4B900E"/>
                          </a:solidFill>
                          <a:effectLst/>
                          <a:hlinkClick r:id="rId34"/>
                        </a:rPr>
                        <a:t>Feature or Study Item: Integration of Satellite Access in 5G</a:t>
                      </a:r>
                      <a:endParaRPr lang="en-US" sz="1000" kern="0" baseline="0">
                        <a:effectLst/>
                      </a:endParaRPr>
                    </a:p>
                  </a:txBody>
                  <a:tcPr marL="0" marR="0" marT="0" marB="0" anchor="ctr">
                    <a:lnL w="7620" cap="flat" cmpd="sng" algn="ctr">
                      <a:solidFill>
                        <a:srgbClr val="00F46D"/>
                      </a:solidFill>
                      <a:prstDash val="solid"/>
                      <a:round/>
                      <a:headEnd type="none" w="med" len="med"/>
                      <a:tailEnd type="none" w="med" len="med"/>
                    </a:lnL>
                    <a:lnR w="7620" cap="flat" cmpd="sng" algn="ctr">
                      <a:solidFill>
                        <a:srgbClr val="C0F36D"/>
                      </a:solidFill>
                      <a:prstDash val="solid"/>
                      <a:round/>
                      <a:headEnd type="none" w="med" len="med"/>
                      <a:tailEnd type="none" w="med" len="med"/>
                    </a:lnR>
                    <a:lnT w="7620" cap="flat" cmpd="sng" algn="ctr">
                      <a:solidFill>
                        <a:srgbClr val="00F46D"/>
                      </a:solidFill>
                      <a:prstDash val="solid"/>
                      <a:round/>
                      <a:headEnd type="none" w="med" len="med"/>
                      <a:tailEnd type="none" w="med" len="med"/>
                    </a:lnT>
                    <a:lnB w="7620" cap="flat" cmpd="sng" algn="ctr">
                      <a:solidFill>
                        <a:srgbClr val="40F26D"/>
                      </a:solidFill>
                      <a:prstDash val="solid"/>
                      <a:round/>
                      <a:headEnd type="none" w="med" len="med"/>
                      <a:tailEnd type="none" w="med" len="med"/>
                    </a:lnB>
                    <a:solidFill>
                      <a:srgbClr val="FFFFFF"/>
                    </a:solidFill>
                  </a:tcPr>
                </a:tc>
                <a:tc>
                  <a:txBody>
                    <a:bodyPr/>
                    <a:lstStyle/>
                    <a:p>
                      <a:pPr algn="l"/>
                      <a:r>
                        <a:rPr lang="en-US" sz="1000" kern="0" baseline="0">
                          <a:effectLst/>
                        </a:rPr>
                        <a:t>5GSAT</a:t>
                      </a:r>
                    </a:p>
                  </a:txBody>
                  <a:tcPr marL="0" marR="0" marT="0" marB="0" anchor="ctr">
                    <a:lnL w="7620" cap="flat" cmpd="sng" algn="ctr">
                      <a:solidFill>
                        <a:srgbClr val="C0F36D"/>
                      </a:solidFill>
                      <a:prstDash val="solid"/>
                      <a:round/>
                      <a:headEnd type="none" w="med" len="med"/>
                      <a:tailEnd type="none" w="med" len="med"/>
                    </a:lnL>
                    <a:lnR w="7620" cap="flat" cmpd="sng" algn="ctr">
                      <a:solidFill>
                        <a:srgbClr val="A0F16D"/>
                      </a:solidFill>
                      <a:prstDash val="solid"/>
                      <a:round/>
                      <a:headEnd type="none" w="med" len="med"/>
                      <a:tailEnd type="none" w="med" len="med"/>
                    </a:lnR>
                    <a:lnT w="7620" cap="flat" cmpd="sng" algn="ctr">
                      <a:solidFill>
                        <a:srgbClr val="C0F36D"/>
                      </a:solidFill>
                      <a:prstDash val="solid"/>
                      <a:round/>
                      <a:headEnd type="none" w="med" len="med"/>
                      <a:tailEnd type="none" w="med" len="med"/>
                    </a:lnT>
                    <a:lnB w="7620" cap="flat" cmpd="sng" algn="ctr">
                      <a:solidFill>
                        <a:srgbClr val="80FD6D"/>
                      </a:solidFill>
                      <a:prstDash val="solid"/>
                      <a:round/>
                      <a:headEnd type="none" w="med" len="med"/>
                      <a:tailEnd type="none" w="med" len="med"/>
                    </a:lnB>
                    <a:solidFill>
                      <a:srgbClr val="FFFFFF"/>
                    </a:solidFill>
                  </a:tcPr>
                </a:tc>
                <a:extLst>
                  <a:ext uri="{0D108BD9-81ED-4DB2-BD59-A6C34878D82A}">
                    <a16:rowId xmlns:a16="http://schemas.microsoft.com/office/drawing/2014/main" val="1972130483"/>
                  </a:ext>
                </a:extLst>
              </a:tr>
              <a:tr h="102847">
                <a:tc>
                  <a:txBody>
                    <a:bodyPr/>
                    <a:lstStyle/>
                    <a:p>
                      <a:pPr algn="l"/>
                      <a:r>
                        <a:rPr lang="en-US" sz="1000" u="none" strike="noStrike" kern="0" baseline="0">
                          <a:solidFill>
                            <a:srgbClr val="4B900E"/>
                          </a:solidFill>
                          <a:effectLst/>
                          <a:hlinkClick r:id="rId35"/>
                        </a:rPr>
                        <a:t>Feature or Study Item: Maritime Communication Services over 3GPP System</a:t>
                      </a:r>
                      <a:endParaRPr lang="en-US" sz="1000" kern="0" baseline="0">
                        <a:effectLst/>
                      </a:endParaRPr>
                    </a:p>
                  </a:txBody>
                  <a:tcPr marL="0" marR="0" marT="0" marB="0" anchor="ctr">
                    <a:lnL w="7620" cap="flat" cmpd="sng" algn="ctr">
                      <a:solidFill>
                        <a:srgbClr val="40F26D"/>
                      </a:solidFill>
                      <a:prstDash val="solid"/>
                      <a:round/>
                      <a:headEnd type="none" w="med" len="med"/>
                      <a:tailEnd type="none" w="med" len="med"/>
                    </a:lnL>
                    <a:lnR w="7620" cap="flat" cmpd="sng" algn="ctr">
                      <a:solidFill>
                        <a:srgbClr val="80FD6D"/>
                      </a:solidFill>
                      <a:prstDash val="solid"/>
                      <a:round/>
                      <a:headEnd type="none" w="med" len="med"/>
                      <a:tailEnd type="none" w="med" len="med"/>
                    </a:lnR>
                    <a:lnT w="7620" cap="flat" cmpd="sng" algn="ctr">
                      <a:solidFill>
                        <a:srgbClr val="40F26D"/>
                      </a:solidFill>
                      <a:prstDash val="solid"/>
                      <a:round/>
                      <a:headEnd type="none" w="med" len="med"/>
                      <a:tailEnd type="none" w="med" len="med"/>
                    </a:lnT>
                    <a:lnB w="7620" cap="flat" cmpd="sng" algn="ctr">
                      <a:solidFill>
                        <a:srgbClr val="60FF6D"/>
                      </a:solidFill>
                      <a:prstDash val="solid"/>
                      <a:round/>
                      <a:headEnd type="none" w="med" len="med"/>
                      <a:tailEnd type="none" w="med" len="med"/>
                    </a:lnB>
                    <a:solidFill>
                      <a:srgbClr val="FFFFFF"/>
                    </a:solidFill>
                  </a:tcPr>
                </a:tc>
                <a:tc>
                  <a:txBody>
                    <a:bodyPr/>
                    <a:lstStyle/>
                    <a:p>
                      <a:pPr algn="l"/>
                      <a:r>
                        <a:rPr lang="en-US" sz="1000" kern="0" baseline="0">
                          <a:effectLst/>
                        </a:rPr>
                        <a:t>MARCOM</a:t>
                      </a:r>
                    </a:p>
                  </a:txBody>
                  <a:tcPr marL="0" marR="0" marT="0" marB="0" anchor="ctr">
                    <a:lnL w="7620" cap="flat" cmpd="sng" algn="ctr">
                      <a:solidFill>
                        <a:srgbClr val="80FD6D"/>
                      </a:solidFill>
                      <a:prstDash val="solid"/>
                      <a:round/>
                      <a:headEnd type="none" w="med" len="med"/>
                      <a:tailEnd type="none" w="med" len="med"/>
                    </a:lnL>
                    <a:lnR w="7620" cap="flat" cmpd="sng" algn="ctr">
                      <a:solidFill>
                        <a:srgbClr val="80F96D"/>
                      </a:solidFill>
                      <a:prstDash val="solid"/>
                      <a:round/>
                      <a:headEnd type="none" w="med" len="med"/>
                      <a:tailEnd type="none" w="med" len="med"/>
                    </a:lnR>
                    <a:lnT w="7620" cap="flat" cmpd="sng" algn="ctr">
                      <a:solidFill>
                        <a:srgbClr val="80FD6D"/>
                      </a:solidFill>
                      <a:prstDash val="solid"/>
                      <a:round/>
                      <a:headEnd type="none" w="med" len="med"/>
                      <a:tailEnd type="none" w="med" len="med"/>
                    </a:lnT>
                    <a:lnB w="7620" cap="flat" cmpd="sng" algn="ctr">
                      <a:solidFill>
                        <a:srgbClr val="A0F36C"/>
                      </a:solidFill>
                      <a:prstDash val="solid"/>
                      <a:round/>
                      <a:headEnd type="none" w="med" len="med"/>
                      <a:tailEnd type="none" w="med" len="med"/>
                    </a:lnB>
                    <a:solidFill>
                      <a:srgbClr val="FFFFFF"/>
                    </a:solidFill>
                  </a:tcPr>
                </a:tc>
                <a:extLst>
                  <a:ext uri="{0D108BD9-81ED-4DB2-BD59-A6C34878D82A}">
                    <a16:rowId xmlns:a16="http://schemas.microsoft.com/office/drawing/2014/main" val="3105688900"/>
                  </a:ext>
                </a:extLst>
              </a:tr>
              <a:tr h="102847">
                <a:tc>
                  <a:txBody>
                    <a:bodyPr/>
                    <a:lstStyle/>
                    <a:p>
                      <a:pPr algn="l"/>
                      <a:r>
                        <a:rPr lang="en-US" sz="1000" u="none" strike="noStrike" kern="0" baseline="0">
                          <a:solidFill>
                            <a:srgbClr val="4B900E"/>
                          </a:solidFill>
                          <a:effectLst/>
                          <a:hlinkClick r:id="rId36"/>
                        </a:rPr>
                        <a:t>Feature or Study Item: User Identities and Authentication</a:t>
                      </a:r>
                      <a:endParaRPr lang="en-US" sz="1000" kern="0" baseline="0">
                        <a:effectLst/>
                      </a:endParaRPr>
                    </a:p>
                  </a:txBody>
                  <a:tcPr marL="0" marR="0" marT="0" marB="0" anchor="ctr">
                    <a:lnL w="7620" cap="flat" cmpd="sng" algn="ctr">
                      <a:solidFill>
                        <a:srgbClr val="60FF6D"/>
                      </a:solidFill>
                      <a:prstDash val="solid"/>
                      <a:round/>
                      <a:headEnd type="none" w="med" len="med"/>
                      <a:tailEnd type="none" w="med" len="med"/>
                    </a:lnL>
                    <a:lnR w="7620" cap="flat" cmpd="sng" algn="ctr">
                      <a:solidFill>
                        <a:srgbClr val="A0F36C"/>
                      </a:solidFill>
                      <a:prstDash val="solid"/>
                      <a:round/>
                      <a:headEnd type="none" w="med" len="med"/>
                      <a:tailEnd type="none" w="med" len="med"/>
                    </a:lnR>
                    <a:lnT w="7620" cap="flat" cmpd="sng" algn="ctr">
                      <a:solidFill>
                        <a:srgbClr val="60FF6D"/>
                      </a:solidFill>
                      <a:prstDash val="solid"/>
                      <a:round/>
                      <a:headEnd type="none" w="med" len="med"/>
                      <a:tailEnd type="none" w="med" len="med"/>
                    </a:lnT>
                    <a:lnB w="7620" cap="flat" cmpd="sng" algn="ctr">
                      <a:solidFill>
                        <a:srgbClr val="A0F86C"/>
                      </a:solidFill>
                      <a:prstDash val="solid"/>
                      <a:round/>
                      <a:headEnd type="none" w="med" len="med"/>
                      <a:tailEnd type="none" w="med" len="med"/>
                    </a:lnB>
                    <a:solidFill>
                      <a:srgbClr val="FFFFFF"/>
                    </a:solidFill>
                  </a:tcPr>
                </a:tc>
                <a:tc>
                  <a:txBody>
                    <a:bodyPr/>
                    <a:lstStyle/>
                    <a:p>
                      <a:pPr algn="l"/>
                      <a:r>
                        <a:rPr lang="en-US" sz="1000" kern="0" baseline="0">
                          <a:effectLst/>
                        </a:rPr>
                        <a:t>UIA</a:t>
                      </a:r>
                    </a:p>
                  </a:txBody>
                  <a:tcPr marL="0" marR="0" marT="0" marB="0" anchor="ctr">
                    <a:lnL w="7620" cap="flat" cmpd="sng" algn="ctr">
                      <a:solidFill>
                        <a:srgbClr val="A0F36C"/>
                      </a:solidFill>
                      <a:prstDash val="solid"/>
                      <a:round/>
                      <a:headEnd type="none" w="med" len="med"/>
                      <a:tailEnd type="none" w="med" len="med"/>
                    </a:lnL>
                    <a:lnR w="7620" cap="flat" cmpd="sng" algn="ctr">
                      <a:solidFill>
                        <a:srgbClr val="40F86C"/>
                      </a:solidFill>
                      <a:prstDash val="solid"/>
                      <a:round/>
                      <a:headEnd type="none" w="med" len="med"/>
                      <a:tailEnd type="none" w="med" len="med"/>
                    </a:lnR>
                    <a:lnT w="7620" cap="flat" cmpd="sng" algn="ctr">
                      <a:solidFill>
                        <a:srgbClr val="A0F36C"/>
                      </a:solidFill>
                      <a:prstDash val="solid"/>
                      <a:round/>
                      <a:headEnd type="none" w="med" len="med"/>
                      <a:tailEnd type="none" w="med" len="med"/>
                    </a:lnT>
                    <a:lnB w="7620" cap="flat" cmpd="sng" algn="ctr">
                      <a:solidFill>
                        <a:srgbClr val="00F86C"/>
                      </a:solidFill>
                      <a:prstDash val="solid"/>
                      <a:round/>
                      <a:headEnd type="none" w="med" len="med"/>
                      <a:tailEnd type="none" w="med" len="med"/>
                    </a:lnB>
                    <a:solidFill>
                      <a:srgbClr val="FFFFFF"/>
                    </a:solidFill>
                  </a:tcPr>
                </a:tc>
                <a:extLst>
                  <a:ext uri="{0D108BD9-81ED-4DB2-BD59-A6C34878D82A}">
                    <a16:rowId xmlns:a16="http://schemas.microsoft.com/office/drawing/2014/main" val="2990997115"/>
                  </a:ext>
                </a:extLst>
              </a:tr>
              <a:tr h="102847">
                <a:tc>
                  <a:txBody>
                    <a:bodyPr/>
                    <a:lstStyle/>
                    <a:p>
                      <a:pPr algn="l"/>
                      <a:r>
                        <a:rPr lang="en-US" sz="1000" u="none" strike="noStrike" kern="0" baseline="0">
                          <a:solidFill>
                            <a:srgbClr val="4B900E"/>
                          </a:solidFill>
                          <a:effectLst/>
                          <a:hlinkClick r:id="rId37"/>
                        </a:rPr>
                        <a:t>Feature or Study Item: 5G positioning services</a:t>
                      </a:r>
                      <a:endParaRPr lang="en-US" sz="1000" kern="0" baseline="0">
                        <a:effectLst/>
                      </a:endParaRPr>
                    </a:p>
                  </a:txBody>
                  <a:tcPr marL="0" marR="0" marT="0" marB="0" anchor="ctr">
                    <a:lnL w="7620" cap="flat" cmpd="sng" algn="ctr">
                      <a:solidFill>
                        <a:srgbClr val="A0F86C"/>
                      </a:solidFill>
                      <a:prstDash val="solid"/>
                      <a:round/>
                      <a:headEnd type="none" w="med" len="med"/>
                      <a:tailEnd type="none" w="med" len="med"/>
                    </a:lnL>
                    <a:lnR w="7620" cap="flat" cmpd="sng" algn="ctr">
                      <a:solidFill>
                        <a:srgbClr val="00F86C"/>
                      </a:solidFill>
                      <a:prstDash val="solid"/>
                      <a:round/>
                      <a:headEnd type="none" w="med" len="med"/>
                      <a:tailEnd type="none" w="med" len="med"/>
                    </a:lnR>
                    <a:lnT w="7620" cap="flat" cmpd="sng" algn="ctr">
                      <a:solidFill>
                        <a:srgbClr val="A0F86C"/>
                      </a:solidFill>
                      <a:prstDash val="solid"/>
                      <a:round/>
                      <a:headEnd type="none" w="med" len="med"/>
                      <a:tailEnd type="none" w="med" len="med"/>
                    </a:lnT>
                    <a:lnB w="7620" cap="flat" cmpd="sng" algn="ctr">
                      <a:solidFill>
                        <a:srgbClr val="60F96C"/>
                      </a:solidFill>
                      <a:prstDash val="solid"/>
                      <a:round/>
                      <a:headEnd type="none" w="med" len="med"/>
                      <a:tailEnd type="none" w="med" len="med"/>
                    </a:lnB>
                    <a:solidFill>
                      <a:srgbClr val="FFFFFF"/>
                    </a:solidFill>
                  </a:tcPr>
                </a:tc>
                <a:tc>
                  <a:txBody>
                    <a:bodyPr/>
                    <a:lstStyle/>
                    <a:p>
                      <a:pPr algn="l"/>
                      <a:r>
                        <a:rPr lang="en-US" sz="1000" kern="0" baseline="0">
                          <a:effectLst/>
                        </a:rPr>
                        <a:t>5G_HYPOS</a:t>
                      </a:r>
                    </a:p>
                  </a:txBody>
                  <a:tcPr marL="0" marR="0" marT="0" marB="0" anchor="ctr">
                    <a:lnL w="7620" cap="flat" cmpd="sng" algn="ctr">
                      <a:solidFill>
                        <a:srgbClr val="00F86C"/>
                      </a:solidFill>
                      <a:prstDash val="solid"/>
                      <a:round/>
                      <a:headEnd type="none" w="med" len="med"/>
                      <a:tailEnd type="none" w="med" len="med"/>
                    </a:lnL>
                    <a:lnR w="7620" cap="flat" cmpd="sng" algn="ctr">
                      <a:solidFill>
                        <a:srgbClr val="E0F26C"/>
                      </a:solidFill>
                      <a:prstDash val="solid"/>
                      <a:round/>
                      <a:headEnd type="none" w="med" len="med"/>
                      <a:tailEnd type="none" w="med" len="med"/>
                    </a:lnR>
                    <a:lnT w="7620" cap="flat" cmpd="sng" algn="ctr">
                      <a:solidFill>
                        <a:srgbClr val="00F86C"/>
                      </a:solidFill>
                      <a:prstDash val="solid"/>
                      <a:round/>
                      <a:headEnd type="none" w="med" len="med"/>
                      <a:tailEnd type="none" w="med" len="med"/>
                    </a:lnT>
                    <a:lnB w="7620" cap="flat" cmpd="sng" algn="ctr">
                      <a:solidFill>
                        <a:srgbClr val="A0FC6C"/>
                      </a:solidFill>
                      <a:prstDash val="solid"/>
                      <a:round/>
                      <a:headEnd type="none" w="med" len="med"/>
                      <a:tailEnd type="none" w="med" len="med"/>
                    </a:lnB>
                    <a:solidFill>
                      <a:srgbClr val="FFFFFF"/>
                    </a:solidFill>
                  </a:tcPr>
                </a:tc>
                <a:extLst>
                  <a:ext uri="{0D108BD9-81ED-4DB2-BD59-A6C34878D82A}">
                    <a16:rowId xmlns:a16="http://schemas.microsoft.com/office/drawing/2014/main" val="2309432779"/>
                  </a:ext>
                </a:extLst>
              </a:tr>
              <a:tr h="102847">
                <a:tc>
                  <a:txBody>
                    <a:bodyPr/>
                    <a:lstStyle/>
                    <a:p>
                      <a:pPr algn="l"/>
                      <a:r>
                        <a:rPr lang="en-US" sz="1000" u="none" strike="noStrike" kern="0" baseline="0">
                          <a:solidFill>
                            <a:srgbClr val="4B900E"/>
                          </a:solidFill>
                          <a:effectLst/>
                          <a:hlinkClick r:id="rId38"/>
                        </a:rPr>
                        <a:t>Building Block: Stage 1 of 5GLAN</a:t>
                      </a:r>
                      <a:endParaRPr lang="en-US" sz="1000" kern="0" baseline="0">
                        <a:effectLst/>
                      </a:endParaRPr>
                    </a:p>
                  </a:txBody>
                  <a:tcPr marL="0" marR="0" marT="0" marB="0" anchor="ctr">
                    <a:lnL w="7620" cap="flat" cmpd="sng" algn="ctr">
                      <a:solidFill>
                        <a:srgbClr val="60F96C"/>
                      </a:solidFill>
                      <a:prstDash val="solid"/>
                      <a:round/>
                      <a:headEnd type="none" w="med" len="med"/>
                      <a:tailEnd type="none" w="med" len="med"/>
                    </a:lnL>
                    <a:lnR w="7620" cap="flat" cmpd="sng" algn="ctr">
                      <a:solidFill>
                        <a:srgbClr val="A0FC6C"/>
                      </a:solidFill>
                      <a:prstDash val="solid"/>
                      <a:round/>
                      <a:headEnd type="none" w="med" len="med"/>
                      <a:tailEnd type="none" w="med" len="med"/>
                    </a:lnR>
                    <a:lnT w="7620" cap="flat" cmpd="sng" algn="ctr">
                      <a:solidFill>
                        <a:srgbClr val="60F96C"/>
                      </a:solidFill>
                      <a:prstDash val="solid"/>
                      <a:round/>
                      <a:headEnd type="none" w="med" len="med"/>
                      <a:tailEnd type="none" w="med" len="med"/>
                    </a:lnT>
                    <a:lnB w="7620" cap="flat" cmpd="sng" algn="ctr">
                      <a:solidFill>
                        <a:srgbClr val="00FB6C"/>
                      </a:solidFill>
                      <a:prstDash val="solid"/>
                      <a:round/>
                      <a:headEnd type="none" w="med" len="med"/>
                      <a:tailEnd type="none" w="med" len="med"/>
                    </a:lnB>
                    <a:solidFill>
                      <a:srgbClr val="FFFFFF"/>
                    </a:solidFill>
                  </a:tcPr>
                </a:tc>
                <a:tc>
                  <a:txBody>
                    <a:bodyPr/>
                    <a:lstStyle/>
                    <a:p>
                      <a:pPr algn="l"/>
                      <a:r>
                        <a:rPr lang="en-US" sz="1000" kern="0" baseline="0">
                          <a:effectLst/>
                        </a:rPr>
                        <a:t>5GLAN</a:t>
                      </a:r>
                    </a:p>
                  </a:txBody>
                  <a:tcPr marL="0" marR="0" marT="0" marB="0" anchor="ctr">
                    <a:lnL w="7620" cap="flat" cmpd="sng" algn="ctr">
                      <a:solidFill>
                        <a:srgbClr val="A0FC6C"/>
                      </a:solidFill>
                      <a:prstDash val="solid"/>
                      <a:round/>
                      <a:headEnd type="none" w="med" len="med"/>
                      <a:tailEnd type="none" w="med" len="med"/>
                    </a:lnL>
                    <a:lnR w="7620" cap="flat" cmpd="sng" algn="ctr">
                      <a:solidFill>
                        <a:srgbClr val="20FF6C"/>
                      </a:solidFill>
                      <a:prstDash val="solid"/>
                      <a:round/>
                      <a:headEnd type="none" w="med" len="med"/>
                      <a:tailEnd type="none" w="med" len="med"/>
                    </a:lnR>
                    <a:lnT w="7620" cap="flat" cmpd="sng" algn="ctr">
                      <a:solidFill>
                        <a:srgbClr val="A0FC6C"/>
                      </a:solidFill>
                      <a:prstDash val="solid"/>
                      <a:round/>
                      <a:headEnd type="none" w="med" len="med"/>
                      <a:tailEnd type="none" w="med" len="med"/>
                    </a:lnT>
                    <a:lnB w="7620" cap="flat" cmpd="sng" algn="ctr">
                      <a:solidFill>
                        <a:srgbClr val="80FB6C"/>
                      </a:solidFill>
                      <a:prstDash val="solid"/>
                      <a:round/>
                      <a:headEnd type="none" w="med" len="med"/>
                      <a:tailEnd type="none" w="med" len="med"/>
                    </a:lnB>
                    <a:solidFill>
                      <a:srgbClr val="FFFFFF"/>
                    </a:solidFill>
                  </a:tcPr>
                </a:tc>
                <a:extLst>
                  <a:ext uri="{0D108BD9-81ED-4DB2-BD59-A6C34878D82A}">
                    <a16:rowId xmlns:a16="http://schemas.microsoft.com/office/drawing/2014/main" val="4198829791"/>
                  </a:ext>
                </a:extLst>
              </a:tr>
              <a:tr h="102847">
                <a:tc>
                  <a:txBody>
                    <a:bodyPr/>
                    <a:lstStyle/>
                    <a:p>
                      <a:pPr algn="l"/>
                      <a:r>
                        <a:rPr lang="en-US" sz="1000" u="none" strike="noStrike" kern="0" baseline="0">
                          <a:solidFill>
                            <a:srgbClr val="4B900E"/>
                          </a:solidFill>
                          <a:effectLst/>
                          <a:hlinkClick r:id="rId39"/>
                        </a:rPr>
                        <a:t>Feature or Study Item: 5G message service</a:t>
                      </a:r>
                      <a:endParaRPr lang="en-US" sz="1000" kern="0" baseline="0">
                        <a:effectLst/>
                      </a:endParaRPr>
                    </a:p>
                  </a:txBody>
                  <a:tcPr marL="0" marR="0" marT="0" marB="0" anchor="ctr">
                    <a:lnL w="7620" cap="flat" cmpd="sng" algn="ctr">
                      <a:solidFill>
                        <a:srgbClr val="00FB6C"/>
                      </a:solidFill>
                      <a:prstDash val="solid"/>
                      <a:round/>
                      <a:headEnd type="none" w="med" len="med"/>
                      <a:tailEnd type="none" w="med" len="med"/>
                    </a:lnL>
                    <a:lnR w="7620" cap="flat" cmpd="sng" algn="ctr">
                      <a:solidFill>
                        <a:srgbClr val="80FB6C"/>
                      </a:solidFill>
                      <a:prstDash val="solid"/>
                      <a:round/>
                      <a:headEnd type="none" w="med" len="med"/>
                      <a:tailEnd type="none" w="med" len="med"/>
                    </a:lnR>
                    <a:lnT w="7620" cap="flat" cmpd="sng" algn="ctr">
                      <a:solidFill>
                        <a:srgbClr val="00FB6C"/>
                      </a:solidFill>
                      <a:prstDash val="solid"/>
                      <a:round/>
                      <a:headEnd type="none" w="med" len="med"/>
                      <a:tailEnd type="none" w="med" len="med"/>
                    </a:lnT>
                    <a:lnB w="7620" cap="flat" cmpd="sng" algn="ctr">
                      <a:solidFill>
                        <a:srgbClr val="C0FE6C"/>
                      </a:solidFill>
                      <a:prstDash val="solid"/>
                      <a:round/>
                      <a:headEnd type="none" w="med" len="med"/>
                      <a:tailEnd type="none" w="med" len="med"/>
                    </a:lnB>
                    <a:solidFill>
                      <a:srgbClr val="FFFFFF"/>
                    </a:solidFill>
                  </a:tcPr>
                </a:tc>
                <a:tc>
                  <a:txBody>
                    <a:bodyPr/>
                    <a:lstStyle/>
                    <a:p>
                      <a:pPr algn="l"/>
                      <a:r>
                        <a:rPr lang="en-US" sz="1000" kern="0" baseline="0">
                          <a:effectLst/>
                        </a:rPr>
                        <a:t>5GMSG</a:t>
                      </a:r>
                    </a:p>
                  </a:txBody>
                  <a:tcPr marL="0" marR="0" marT="0" marB="0" anchor="ctr">
                    <a:lnL w="7620" cap="flat" cmpd="sng" algn="ctr">
                      <a:solidFill>
                        <a:srgbClr val="80FB6C"/>
                      </a:solidFill>
                      <a:prstDash val="solid"/>
                      <a:round/>
                      <a:headEnd type="none" w="med" len="med"/>
                      <a:tailEnd type="none" w="med" len="med"/>
                    </a:lnL>
                    <a:lnR w="7620" cap="flat" cmpd="sng" algn="ctr">
                      <a:solidFill>
                        <a:srgbClr val="80FC6C"/>
                      </a:solidFill>
                      <a:prstDash val="solid"/>
                      <a:round/>
                      <a:headEnd type="none" w="med" len="med"/>
                      <a:tailEnd type="none" w="med" len="med"/>
                    </a:lnR>
                    <a:lnT w="7620" cap="flat" cmpd="sng" algn="ctr">
                      <a:solidFill>
                        <a:srgbClr val="80FB6C"/>
                      </a:solidFill>
                      <a:prstDash val="solid"/>
                      <a:round/>
                      <a:headEnd type="none" w="med" len="med"/>
                      <a:tailEnd type="none" w="med" len="med"/>
                    </a:lnT>
                    <a:lnB w="7620" cap="flat" cmpd="sng" algn="ctr">
                      <a:solidFill>
                        <a:srgbClr val="40006D"/>
                      </a:solidFill>
                      <a:prstDash val="solid"/>
                      <a:round/>
                      <a:headEnd type="none" w="med" len="med"/>
                      <a:tailEnd type="none" w="med" len="med"/>
                    </a:lnB>
                    <a:solidFill>
                      <a:srgbClr val="FFFFFF"/>
                    </a:solidFill>
                  </a:tcPr>
                </a:tc>
                <a:extLst>
                  <a:ext uri="{0D108BD9-81ED-4DB2-BD59-A6C34878D82A}">
                    <a16:rowId xmlns:a16="http://schemas.microsoft.com/office/drawing/2014/main" val="3831574412"/>
                  </a:ext>
                </a:extLst>
              </a:tr>
              <a:tr h="102847">
                <a:tc>
                  <a:txBody>
                    <a:bodyPr/>
                    <a:lstStyle/>
                    <a:p>
                      <a:pPr algn="l"/>
                      <a:r>
                        <a:rPr lang="en-US" sz="1000" u="none" strike="noStrike" kern="0" baseline="0">
                          <a:solidFill>
                            <a:srgbClr val="4B900E"/>
                          </a:solidFill>
                          <a:effectLst/>
                          <a:hlinkClick r:id="rId40"/>
                        </a:rPr>
                        <a:t>Feature or Study Item: Business Role Models for Network Slicing</a:t>
                      </a:r>
                      <a:endParaRPr lang="en-US" sz="1000" kern="0" baseline="0">
                        <a:effectLst/>
                      </a:endParaRPr>
                    </a:p>
                  </a:txBody>
                  <a:tcPr marL="0" marR="0" marT="0" marB="0" anchor="ctr">
                    <a:lnL w="7620" cap="flat" cmpd="sng" algn="ctr">
                      <a:solidFill>
                        <a:srgbClr val="C0FE6C"/>
                      </a:solidFill>
                      <a:prstDash val="solid"/>
                      <a:round/>
                      <a:headEnd type="none" w="med" len="med"/>
                      <a:tailEnd type="none" w="med" len="med"/>
                    </a:lnL>
                    <a:lnR w="7620" cap="flat" cmpd="sng" algn="ctr">
                      <a:solidFill>
                        <a:srgbClr val="40006D"/>
                      </a:solidFill>
                      <a:prstDash val="solid"/>
                      <a:round/>
                      <a:headEnd type="none" w="med" len="med"/>
                      <a:tailEnd type="none" w="med" len="med"/>
                    </a:lnR>
                    <a:lnT w="7620" cap="flat" cmpd="sng" algn="ctr">
                      <a:solidFill>
                        <a:srgbClr val="C0FE6C"/>
                      </a:solidFill>
                      <a:prstDash val="solid"/>
                      <a:round/>
                      <a:headEnd type="none" w="med" len="med"/>
                      <a:tailEnd type="none" w="med" len="med"/>
                    </a:lnT>
                    <a:lnB w="7620" cap="flat" cmpd="sng" algn="ctr">
                      <a:solidFill>
                        <a:srgbClr val="20076D"/>
                      </a:solidFill>
                      <a:prstDash val="solid"/>
                      <a:round/>
                      <a:headEnd type="none" w="med" len="med"/>
                      <a:tailEnd type="none" w="med" len="med"/>
                    </a:lnB>
                    <a:solidFill>
                      <a:srgbClr val="FFFFFF"/>
                    </a:solidFill>
                  </a:tcPr>
                </a:tc>
                <a:tc>
                  <a:txBody>
                    <a:bodyPr/>
                    <a:lstStyle/>
                    <a:p>
                      <a:pPr algn="l"/>
                      <a:r>
                        <a:rPr lang="en-US" sz="1000" kern="0" baseline="0">
                          <a:effectLst/>
                        </a:rPr>
                        <a:t>BRMNS</a:t>
                      </a:r>
                    </a:p>
                  </a:txBody>
                  <a:tcPr marL="0" marR="0" marT="0" marB="0" anchor="ctr">
                    <a:lnL w="7620" cap="flat" cmpd="sng" algn="ctr">
                      <a:solidFill>
                        <a:srgbClr val="40006D"/>
                      </a:solidFill>
                      <a:prstDash val="solid"/>
                      <a:round/>
                      <a:headEnd type="none" w="med" len="med"/>
                      <a:tailEnd type="none" w="med" len="med"/>
                    </a:lnL>
                    <a:lnR w="7620" cap="flat" cmpd="sng" algn="ctr">
                      <a:solidFill>
                        <a:srgbClr val="80FC6C"/>
                      </a:solidFill>
                      <a:prstDash val="solid"/>
                      <a:round/>
                      <a:headEnd type="none" w="med" len="med"/>
                      <a:tailEnd type="none" w="med" len="med"/>
                    </a:lnR>
                    <a:lnT w="7620" cap="flat" cmpd="sng" algn="ctr">
                      <a:solidFill>
                        <a:srgbClr val="40006D"/>
                      </a:solidFill>
                      <a:prstDash val="solid"/>
                      <a:round/>
                      <a:headEnd type="none" w="med" len="med"/>
                      <a:tailEnd type="none" w="med" len="med"/>
                    </a:lnT>
                    <a:lnB w="7620" cap="flat" cmpd="sng" algn="ctr">
                      <a:solidFill>
                        <a:srgbClr val="60046D"/>
                      </a:solidFill>
                      <a:prstDash val="solid"/>
                      <a:round/>
                      <a:headEnd type="none" w="med" len="med"/>
                      <a:tailEnd type="none" w="med" len="med"/>
                    </a:lnB>
                    <a:solidFill>
                      <a:srgbClr val="FFFFFF"/>
                    </a:solidFill>
                  </a:tcPr>
                </a:tc>
                <a:extLst>
                  <a:ext uri="{0D108BD9-81ED-4DB2-BD59-A6C34878D82A}">
                    <a16:rowId xmlns:a16="http://schemas.microsoft.com/office/drawing/2014/main" val="639767001"/>
                  </a:ext>
                </a:extLst>
              </a:tr>
              <a:tr h="102847">
                <a:tc>
                  <a:txBody>
                    <a:bodyPr/>
                    <a:lstStyle/>
                    <a:p>
                      <a:pPr algn="l"/>
                      <a:r>
                        <a:rPr lang="en-US" sz="1000" u="none" strike="noStrike" kern="0" baseline="0">
                          <a:solidFill>
                            <a:srgbClr val="4B900E"/>
                          </a:solidFill>
                          <a:effectLst/>
                          <a:hlinkClick r:id="rId41"/>
                        </a:rPr>
                        <a:t>Feature or Study Item: Improvement of V2X service Handling</a:t>
                      </a:r>
                      <a:endParaRPr lang="en-US" sz="1000" kern="0" baseline="0">
                        <a:effectLst/>
                      </a:endParaRPr>
                    </a:p>
                  </a:txBody>
                  <a:tcPr marL="0" marR="0" marT="0" marB="0" anchor="ctr">
                    <a:lnL w="7620" cap="flat" cmpd="sng" algn="ctr">
                      <a:solidFill>
                        <a:srgbClr val="20076D"/>
                      </a:solidFill>
                      <a:prstDash val="solid"/>
                      <a:round/>
                      <a:headEnd type="none" w="med" len="med"/>
                      <a:tailEnd type="none" w="med" len="med"/>
                    </a:lnL>
                    <a:lnR w="7620" cap="flat" cmpd="sng" algn="ctr">
                      <a:solidFill>
                        <a:srgbClr val="60046D"/>
                      </a:solidFill>
                      <a:prstDash val="solid"/>
                      <a:round/>
                      <a:headEnd type="none" w="med" len="med"/>
                      <a:tailEnd type="none" w="med" len="med"/>
                    </a:lnR>
                    <a:lnT w="7620" cap="flat" cmpd="sng" algn="ctr">
                      <a:solidFill>
                        <a:srgbClr val="20076D"/>
                      </a:solidFill>
                      <a:prstDash val="solid"/>
                      <a:round/>
                      <a:headEnd type="none" w="med" len="med"/>
                      <a:tailEnd type="none" w="med" len="med"/>
                    </a:lnT>
                    <a:lnB w="7620" cap="flat" cmpd="sng" algn="ctr">
                      <a:solidFill>
                        <a:srgbClr val="C0056D"/>
                      </a:solidFill>
                      <a:prstDash val="solid"/>
                      <a:round/>
                      <a:headEnd type="none" w="med" len="med"/>
                      <a:tailEnd type="none" w="med" len="med"/>
                    </a:lnB>
                    <a:solidFill>
                      <a:srgbClr val="FFFFFF"/>
                    </a:solidFill>
                  </a:tcPr>
                </a:tc>
                <a:tc>
                  <a:txBody>
                    <a:bodyPr/>
                    <a:lstStyle/>
                    <a:p>
                      <a:pPr algn="l"/>
                      <a:r>
                        <a:rPr lang="en-US" sz="1000" kern="0" baseline="0">
                          <a:effectLst/>
                        </a:rPr>
                        <a:t>V2XIMP</a:t>
                      </a:r>
                    </a:p>
                  </a:txBody>
                  <a:tcPr marL="0" marR="0" marT="0" marB="0" anchor="ctr">
                    <a:lnL w="7620" cap="flat" cmpd="sng" algn="ctr">
                      <a:solidFill>
                        <a:srgbClr val="60046D"/>
                      </a:solidFill>
                      <a:prstDash val="solid"/>
                      <a:round/>
                      <a:headEnd type="none" w="med" len="med"/>
                      <a:tailEnd type="none" w="med" len="med"/>
                    </a:lnL>
                    <a:lnR w="7620" cap="flat" cmpd="sng" algn="ctr">
                      <a:solidFill>
                        <a:srgbClr val="20096D"/>
                      </a:solidFill>
                      <a:prstDash val="solid"/>
                      <a:round/>
                      <a:headEnd type="none" w="med" len="med"/>
                      <a:tailEnd type="none" w="med" len="med"/>
                    </a:lnR>
                    <a:lnT w="7620" cap="flat" cmpd="sng" algn="ctr">
                      <a:solidFill>
                        <a:srgbClr val="60046D"/>
                      </a:solidFill>
                      <a:prstDash val="solid"/>
                      <a:round/>
                      <a:headEnd type="none" w="med" len="med"/>
                      <a:tailEnd type="none" w="med" len="med"/>
                    </a:lnT>
                    <a:lnB w="7620" cap="flat" cmpd="sng" algn="ctr">
                      <a:solidFill>
                        <a:srgbClr val="C0026D"/>
                      </a:solidFill>
                      <a:prstDash val="solid"/>
                      <a:round/>
                      <a:headEnd type="none" w="med" len="med"/>
                      <a:tailEnd type="none" w="med" len="med"/>
                    </a:lnB>
                    <a:solidFill>
                      <a:srgbClr val="FFFFFF"/>
                    </a:solidFill>
                  </a:tcPr>
                </a:tc>
                <a:extLst>
                  <a:ext uri="{0D108BD9-81ED-4DB2-BD59-A6C34878D82A}">
                    <a16:rowId xmlns:a16="http://schemas.microsoft.com/office/drawing/2014/main" val="2566861756"/>
                  </a:ext>
                </a:extLst>
              </a:tr>
              <a:tr h="102847">
                <a:tc>
                  <a:txBody>
                    <a:bodyPr/>
                    <a:lstStyle/>
                    <a:p>
                      <a:pPr algn="l"/>
                      <a:r>
                        <a:rPr lang="en-US" sz="1000" u="none" strike="noStrike" kern="0" baseline="0">
                          <a:solidFill>
                            <a:srgbClr val="4B900E"/>
                          </a:solidFill>
                          <a:effectLst/>
                          <a:hlinkClick r:id="rId42"/>
                        </a:rPr>
                        <a:t>Building Block: Message Service Within the 5G System requirements</a:t>
                      </a:r>
                      <a:endParaRPr lang="en-US" sz="1000" kern="0" baseline="0">
                        <a:effectLst/>
                      </a:endParaRPr>
                    </a:p>
                  </a:txBody>
                  <a:tcPr marL="0" marR="0" marT="0" marB="0" anchor="ctr">
                    <a:lnL w="7620" cap="flat" cmpd="sng" algn="ctr">
                      <a:solidFill>
                        <a:srgbClr val="C0056D"/>
                      </a:solidFill>
                      <a:prstDash val="solid"/>
                      <a:round/>
                      <a:headEnd type="none" w="med" len="med"/>
                      <a:tailEnd type="none" w="med" len="med"/>
                    </a:lnL>
                    <a:lnR w="7620" cap="flat" cmpd="sng" algn="ctr">
                      <a:solidFill>
                        <a:srgbClr val="C0026D"/>
                      </a:solidFill>
                      <a:prstDash val="solid"/>
                      <a:round/>
                      <a:headEnd type="none" w="med" len="med"/>
                      <a:tailEnd type="none" w="med" len="med"/>
                    </a:lnR>
                    <a:lnT w="7620" cap="flat" cmpd="sng" algn="ctr">
                      <a:solidFill>
                        <a:srgbClr val="C0056D"/>
                      </a:solidFill>
                      <a:prstDash val="solid"/>
                      <a:round/>
                      <a:headEnd type="none" w="med" len="med"/>
                      <a:tailEnd type="none" w="med" len="med"/>
                    </a:lnT>
                    <a:lnB w="7620" cap="flat" cmpd="sng" algn="ctr">
                      <a:solidFill>
                        <a:srgbClr val="00116D"/>
                      </a:solidFill>
                      <a:prstDash val="solid"/>
                      <a:round/>
                      <a:headEnd type="none" w="med" len="med"/>
                      <a:tailEnd type="none" w="med" len="med"/>
                    </a:lnB>
                    <a:solidFill>
                      <a:srgbClr val="FFFFFF"/>
                    </a:solidFill>
                  </a:tcPr>
                </a:tc>
                <a:tc>
                  <a:txBody>
                    <a:bodyPr/>
                    <a:lstStyle/>
                    <a:p>
                      <a:pPr algn="l"/>
                      <a:r>
                        <a:rPr lang="en-US" sz="1000" kern="0" baseline="0">
                          <a:effectLst/>
                        </a:rPr>
                        <a:t>MSGin5G</a:t>
                      </a:r>
                    </a:p>
                  </a:txBody>
                  <a:tcPr marL="0" marR="0" marT="0" marB="0" anchor="ctr">
                    <a:lnL w="7620" cap="flat" cmpd="sng" algn="ctr">
                      <a:solidFill>
                        <a:srgbClr val="C0026D"/>
                      </a:solidFill>
                      <a:prstDash val="solid"/>
                      <a:round/>
                      <a:headEnd type="none" w="med" len="med"/>
                      <a:tailEnd type="none" w="med" len="med"/>
                    </a:lnL>
                    <a:lnR w="7620" cap="flat" cmpd="sng" algn="ctr">
                      <a:solidFill>
                        <a:srgbClr val="00116D"/>
                      </a:solidFill>
                      <a:prstDash val="solid"/>
                      <a:round/>
                      <a:headEnd type="none" w="med" len="med"/>
                      <a:tailEnd type="none" w="med" len="med"/>
                    </a:lnR>
                    <a:lnT w="7620" cap="flat" cmpd="sng" algn="ctr">
                      <a:solidFill>
                        <a:srgbClr val="C0026D"/>
                      </a:solidFill>
                      <a:prstDash val="solid"/>
                      <a:round/>
                      <a:headEnd type="none" w="med" len="med"/>
                      <a:tailEnd type="none" w="med" len="med"/>
                    </a:lnT>
                    <a:lnB w="7620" cap="flat" cmpd="sng" algn="ctr">
                      <a:solidFill>
                        <a:srgbClr val="60106D"/>
                      </a:solidFill>
                      <a:prstDash val="solid"/>
                      <a:round/>
                      <a:headEnd type="none" w="med" len="med"/>
                      <a:tailEnd type="none" w="med" len="med"/>
                    </a:lnB>
                    <a:solidFill>
                      <a:srgbClr val="FFFFFF"/>
                    </a:solidFill>
                  </a:tcPr>
                </a:tc>
                <a:extLst>
                  <a:ext uri="{0D108BD9-81ED-4DB2-BD59-A6C34878D82A}">
                    <a16:rowId xmlns:a16="http://schemas.microsoft.com/office/drawing/2014/main" val="2066000050"/>
                  </a:ext>
                </a:extLst>
              </a:tr>
              <a:tr h="102847">
                <a:tc>
                  <a:txBody>
                    <a:bodyPr/>
                    <a:lstStyle/>
                    <a:p>
                      <a:pPr algn="l"/>
                      <a:r>
                        <a:rPr lang="en-US" sz="1000" u="none" strike="noStrike" kern="0" baseline="0">
                          <a:solidFill>
                            <a:srgbClr val="4B900E"/>
                          </a:solidFill>
                          <a:effectLst/>
                          <a:hlinkClick r:id="rId43"/>
                        </a:rPr>
                        <a:t>Building Block: Business Role Models for Network Slicing</a:t>
                      </a:r>
                      <a:endParaRPr lang="en-US" sz="1000" kern="0" baseline="0">
                        <a:effectLst/>
                      </a:endParaRPr>
                    </a:p>
                  </a:txBody>
                  <a:tcPr marL="0" marR="0" marT="0" marB="0" anchor="ctr">
                    <a:lnL w="7620" cap="flat" cmpd="sng" algn="ctr">
                      <a:solidFill>
                        <a:srgbClr val="00116D"/>
                      </a:solidFill>
                      <a:prstDash val="solid"/>
                      <a:round/>
                      <a:headEnd type="none" w="med" len="med"/>
                      <a:tailEnd type="none" w="med" len="med"/>
                    </a:lnL>
                    <a:lnR w="7620" cap="flat" cmpd="sng" algn="ctr">
                      <a:solidFill>
                        <a:srgbClr val="60106D"/>
                      </a:solidFill>
                      <a:prstDash val="solid"/>
                      <a:round/>
                      <a:headEnd type="none" w="med" len="med"/>
                      <a:tailEnd type="none" w="med" len="med"/>
                    </a:lnR>
                    <a:lnT w="7620" cap="flat" cmpd="sng" algn="ctr">
                      <a:solidFill>
                        <a:srgbClr val="00116D"/>
                      </a:solidFill>
                      <a:prstDash val="solid"/>
                      <a:round/>
                      <a:headEnd type="none" w="med" len="med"/>
                      <a:tailEnd type="none" w="med" len="med"/>
                    </a:lnT>
                    <a:lnB w="7620" cap="flat" cmpd="sng" algn="ctr">
                      <a:solidFill>
                        <a:srgbClr val="00116D"/>
                      </a:solidFill>
                      <a:prstDash val="solid"/>
                      <a:round/>
                      <a:headEnd type="none" w="med" len="med"/>
                      <a:tailEnd type="none" w="med" len="med"/>
                    </a:lnB>
                    <a:solidFill>
                      <a:srgbClr val="FFFFFF"/>
                    </a:solidFill>
                  </a:tcPr>
                </a:tc>
                <a:tc>
                  <a:txBody>
                    <a:bodyPr/>
                    <a:lstStyle/>
                    <a:p>
                      <a:pPr algn="l"/>
                      <a:r>
                        <a:rPr lang="en-US" sz="1000" kern="0" baseline="0" dirty="0">
                          <a:effectLst/>
                        </a:rPr>
                        <a:t>BRMNS</a:t>
                      </a:r>
                    </a:p>
                  </a:txBody>
                  <a:tcPr marL="0" marR="0" marT="0" marB="0" anchor="ctr">
                    <a:lnL w="7620" cap="flat" cmpd="sng" algn="ctr">
                      <a:solidFill>
                        <a:srgbClr val="60106D"/>
                      </a:solidFill>
                      <a:prstDash val="solid"/>
                      <a:round/>
                      <a:headEnd type="none" w="med" len="med"/>
                      <a:tailEnd type="none" w="med" len="med"/>
                    </a:lnL>
                    <a:lnR w="7620" cap="flat" cmpd="sng" algn="ctr">
                      <a:solidFill>
                        <a:srgbClr val="00116D"/>
                      </a:solidFill>
                      <a:prstDash val="solid"/>
                      <a:round/>
                      <a:headEnd type="none" w="med" len="med"/>
                      <a:tailEnd type="none" w="med" len="med"/>
                    </a:lnR>
                    <a:lnT w="7620" cap="flat" cmpd="sng" algn="ctr">
                      <a:solidFill>
                        <a:srgbClr val="60106D"/>
                      </a:solidFill>
                      <a:prstDash val="solid"/>
                      <a:round/>
                      <a:headEnd type="none" w="med" len="med"/>
                      <a:tailEnd type="none" w="med" len="med"/>
                    </a:lnT>
                    <a:lnB w="7620" cap="flat" cmpd="sng" algn="ctr">
                      <a:solidFill>
                        <a:srgbClr val="60106D"/>
                      </a:solidFill>
                      <a:prstDash val="solid"/>
                      <a:round/>
                      <a:headEnd type="none" w="med" len="med"/>
                      <a:tailEnd type="none" w="med" len="med"/>
                    </a:lnB>
                    <a:solidFill>
                      <a:srgbClr val="FFFFFF"/>
                    </a:solidFill>
                  </a:tcPr>
                </a:tc>
                <a:extLst>
                  <a:ext uri="{0D108BD9-81ED-4DB2-BD59-A6C34878D82A}">
                    <a16:rowId xmlns:a16="http://schemas.microsoft.com/office/drawing/2014/main" val="2866074918"/>
                  </a:ext>
                </a:extLst>
              </a:tr>
            </a:tbl>
          </a:graphicData>
        </a:graphic>
      </p:graphicFrame>
      <p:sp>
        <p:nvSpPr>
          <p:cNvPr id="5" name="文字方塊 4">
            <a:extLst>
              <a:ext uri="{FF2B5EF4-FFF2-40B4-BE49-F238E27FC236}">
                <a16:creationId xmlns:a16="http://schemas.microsoft.com/office/drawing/2014/main" id="{6FE3F1A5-44EE-CEED-C808-43FD7869BE69}"/>
              </a:ext>
            </a:extLst>
          </p:cNvPr>
          <p:cNvSpPr txBox="1"/>
          <p:nvPr/>
        </p:nvSpPr>
        <p:spPr>
          <a:xfrm>
            <a:off x="720000" y="1800000"/>
            <a:ext cx="3630161" cy="369332"/>
          </a:xfrm>
          <a:prstGeom prst="rect">
            <a:avLst/>
          </a:prstGeom>
          <a:noFill/>
        </p:spPr>
        <p:txBody>
          <a:bodyPr wrap="none" rtlCol="0">
            <a:spAutoFit/>
          </a:bodyPr>
          <a:lstStyle/>
          <a:p>
            <a:r>
              <a:rPr lang="en-US" altLang="zh-TW" dirty="0"/>
              <a:t>Source: </a:t>
            </a:r>
            <a:r>
              <a:rPr lang="en-US" altLang="zh-TW" dirty="0">
                <a:hlinkClick r:id="rId44"/>
              </a:rPr>
              <a:t>3GPP work items for: S1</a:t>
            </a:r>
            <a:r>
              <a:rPr lang="en-US" altLang="zh-TW" dirty="0"/>
              <a:t> </a:t>
            </a:r>
            <a:endParaRPr lang="zh-TW" altLang="en-US" dirty="0"/>
          </a:p>
        </p:txBody>
      </p:sp>
    </p:spTree>
    <p:extLst>
      <p:ext uri="{BB962C8B-B14F-4D97-AF65-F5344CB8AC3E}">
        <p14:creationId xmlns:p14="http://schemas.microsoft.com/office/powerpoint/2010/main" val="158002003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3635419-05DD-4BA9-0486-E781C01D0725}"/>
              </a:ext>
            </a:extLst>
          </p:cNvPr>
          <p:cNvSpPr>
            <a:spLocks noGrp="1"/>
          </p:cNvSpPr>
          <p:nvPr>
            <p:ph type="title"/>
          </p:nvPr>
        </p:nvSpPr>
        <p:spPr/>
        <p:txBody>
          <a:bodyPr/>
          <a:lstStyle/>
          <a:p>
            <a:r>
              <a:rPr lang="en-US" altLang="zh-TW" dirty="0"/>
              <a:t>Release 17</a:t>
            </a:r>
            <a:endParaRPr lang="zh-TW" altLang="en-US" dirty="0"/>
          </a:p>
        </p:txBody>
      </p:sp>
      <p:sp>
        <p:nvSpPr>
          <p:cNvPr id="3" name="投影片編號版面配置區 2">
            <a:extLst>
              <a:ext uri="{FF2B5EF4-FFF2-40B4-BE49-F238E27FC236}">
                <a16:creationId xmlns:a16="http://schemas.microsoft.com/office/drawing/2014/main" id="{289ECECA-0589-50D2-595E-1F715A218549}"/>
              </a:ext>
            </a:extLst>
          </p:cNvPr>
          <p:cNvSpPr>
            <a:spLocks noGrp="1"/>
          </p:cNvSpPr>
          <p:nvPr>
            <p:ph type="sldNum" sz="quarter" idx="12"/>
          </p:nvPr>
        </p:nvSpPr>
        <p:spPr/>
        <p:txBody>
          <a:bodyPr/>
          <a:lstStyle/>
          <a:p>
            <a:fld id="{EC42CC9F-AC0C-475C-86EC-8BEEEDCDB379}" type="slidenum">
              <a:rPr lang="zh-TW" altLang="en-US" smtClean="0"/>
              <a:t>74</a:t>
            </a:fld>
            <a:endParaRPr lang="zh-TW" altLang="en-US"/>
          </a:p>
        </p:txBody>
      </p:sp>
      <p:graphicFrame>
        <p:nvGraphicFramePr>
          <p:cNvPr id="4" name="表格 3">
            <a:extLst>
              <a:ext uri="{FF2B5EF4-FFF2-40B4-BE49-F238E27FC236}">
                <a16:creationId xmlns:a16="http://schemas.microsoft.com/office/drawing/2014/main" id="{EB67AF0D-4F4D-368D-E8F1-1E327EF92F47}"/>
              </a:ext>
            </a:extLst>
          </p:cNvPr>
          <p:cNvGraphicFramePr>
            <a:graphicFrameLocks noGrp="1"/>
          </p:cNvGraphicFramePr>
          <p:nvPr/>
        </p:nvGraphicFramePr>
        <p:xfrm>
          <a:off x="3600000" y="360000"/>
          <a:ext cx="8280000" cy="5669280"/>
        </p:xfrm>
        <a:graphic>
          <a:graphicData uri="http://schemas.openxmlformats.org/drawingml/2006/table">
            <a:tbl>
              <a:tblPr/>
              <a:tblGrid>
                <a:gridCol w="6840000">
                  <a:extLst>
                    <a:ext uri="{9D8B030D-6E8A-4147-A177-3AD203B41FA5}">
                      <a16:colId xmlns:a16="http://schemas.microsoft.com/office/drawing/2014/main" val="1310294821"/>
                    </a:ext>
                  </a:extLst>
                </a:gridCol>
                <a:gridCol w="1440000">
                  <a:extLst>
                    <a:ext uri="{9D8B030D-6E8A-4147-A177-3AD203B41FA5}">
                      <a16:colId xmlns:a16="http://schemas.microsoft.com/office/drawing/2014/main" val="738724463"/>
                    </a:ext>
                  </a:extLst>
                </a:gridCol>
              </a:tblGrid>
              <a:tr h="144000">
                <a:tc>
                  <a:txBody>
                    <a:bodyPr/>
                    <a:lstStyle/>
                    <a:p>
                      <a:r>
                        <a:rPr lang="en-US" sz="1200" u="none" strike="noStrike" dirty="0">
                          <a:solidFill>
                            <a:srgbClr val="4B900E"/>
                          </a:solidFill>
                          <a:effectLst/>
                          <a:hlinkClick r:id="rId2"/>
                        </a:rPr>
                        <a:t>Building Block: Stage 1 of MINT</a:t>
                      </a:r>
                      <a:endParaRPr lang="en-US" sz="1200" dirty="0">
                        <a:effectLst/>
                      </a:endParaRPr>
                    </a:p>
                  </a:txBody>
                  <a:tcPr marL="0" marR="0" marT="0" marB="0" anchor="ctr">
                    <a:lnL w="7620" cap="flat" cmpd="sng" algn="ctr">
                      <a:solidFill>
                        <a:srgbClr val="00928C"/>
                      </a:solidFill>
                      <a:prstDash val="solid"/>
                      <a:round/>
                      <a:headEnd type="none" w="med" len="med"/>
                      <a:tailEnd type="none" w="med" len="med"/>
                    </a:lnL>
                    <a:lnR w="7620" cap="flat" cmpd="sng" algn="ctr">
                      <a:solidFill>
                        <a:srgbClr val="408D8C"/>
                      </a:solidFill>
                      <a:prstDash val="solid"/>
                      <a:round/>
                      <a:headEnd type="none" w="med" len="med"/>
                      <a:tailEnd type="none" w="med" len="med"/>
                    </a:lnR>
                    <a:lnT w="7620" cap="flat" cmpd="sng" algn="ctr">
                      <a:solidFill>
                        <a:srgbClr val="00928C"/>
                      </a:solidFill>
                      <a:prstDash val="solid"/>
                      <a:round/>
                      <a:headEnd type="none" w="med" len="med"/>
                      <a:tailEnd type="none" w="med" len="med"/>
                    </a:lnT>
                    <a:lnB w="7620" cap="flat" cmpd="sng" algn="ctr">
                      <a:solidFill>
                        <a:srgbClr val="E08E8C"/>
                      </a:solidFill>
                      <a:prstDash val="solid"/>
                      <a:round/>
                      <a:headEnd type="none" w="med" len="med"/>
                      <a:tailEnd type="none" w="med" len="med"/>
                    </a:lnB>
                    <a:solidFill>
                      <a:srgbClr val="FFFFFF"/>
                    </a:solidFill>
                  </a:tcPr>
                </a:tc>
                <a:tc>
                  <a:txBody>
                    <a:bodyPr/>
                    <a:lstStyle/>
                    <a:p>
                      <a:r>
                        <a:rPr lang="en-US" sz="1200">
                          <a:effectLst/>
                        </a:rPr>
                        <a:t>MINT</a:t>
                      </a:r>
                    </a:p>
                  </a:txBody>
                  <a:tcPr marL="0" marR="0" marT="0" marB="0" anchor="ctr">
                    <a:lnL w="7620" cap="flat" cmpd="sng" algn="ctr">
                      <a:solidFill>
                        <a:srgbClr val="408D8C"/>
                      </a:solidFill>
                      <a:prstDash val="solid"/>
                      <a:round/>
                      <a:headEnd type="none" w="med" len="med"/>
                      <a:tailEnd type="none" w="med" len="med"/>
                    </a:lnL>
                    <a:lnR w="7620" cap="flat" cmpd="sng" algn="ctr">
                      <a:solidFill>
                        <a:srgbClr val="A08A8C"/>
                      </a:solidFill>
                      <a:prstDash val="solid"/>
                      <a:round/>
                      <a:headEnd type="none" w="med" len="med"/>
                      <a:tailEnd type="none" w="med" len="med"/>
                    </a:lnR>
                    <a:lnT w="7620" cap="flat" cmpd="sng" algn="ctr">
                      <a:solidFill>
                        <a:srgbClr val="408D8C"/>
                      </a:solidFill>
                      <a:prstDash val="solid"/>
                      <a:round/>
                      <a:headEnd type="none" w="med" len="med"/>
                      <a:tailEnd type="none" w="med" len="med"/>
                    </a:lnT>
                    <a:lnB w="7620" cap="flat" cmpd="sng" algn="ctr">
                      <a:solidFill>
                        <a:srgbClr val="A08F8C"/>
                      </a:solidFill>
                      <a:prstDash val="solid"/>
                      <a:round/>
                      <a:headEnd type="none" w="med" len="med"/>
                      <a:tailEnd type="none" w="med" len="med"/>
                    </a:lnB>
                    <a:solidFill>
                      <a:srgbClr val="FFFFFF"/>
                    </a:solidFill>
                  </a:tcPr>
                </a:tc>
                <a:extLst>
                  <a:ext uri="{0D108BD9-81ED-4DB2-BD59-A6C34878D82A}">
                    <a16:rowId xmlns:a16="http://schemas.microsoft.com/office/drawing/2014/main" val="2711668276"/>
                  </a:ext>
                </a:extLst>
              </a:tr>
              <a:tr h="144000">
                <a:tc>
                  <a:txBody>
                    <a:bodyPr/>
                    <a:lstStyle/>
                    <a:p>
                      <a:r>
                        <a:rPr lang="en-US" sz="1200" u="none" strike="noStrike">
                          <a:solidFill>
                            <a:srgbClr val="4B900E"/>
                          </a:solidFill>
                          <a:effectLst/>
                          <a:hlinkClick r:id="rId3"/>
                        </a:rPr>
                        <a:t>Building Block: Stage 1 of ATRAC</a:t>
                      </a:r>
                      <a:endParaRPr lang="en-US" sz="1200">
                        <a:effectLst/>
                      </a:endParaRPr>
                    </a:p>
                  </a:txBody>
                  <a:tcPr marL="0" marR="0" marT="0" marB="0" anchor="ctr">
                    <a:lnL w="7620" cap="flat" cmpd="sng" algn="ctr">
                      <a:solidFill>
                        <a:srgbClr val="E08E8C"/>
                      </a:solidFill>
                      <a:prstDash val="solid"/>
                      <a:round/>
                      <a:headEnd type="none" w="med" len="med"/>
                      <a:tailEnd type="none" w="med" len="med"/>
                    </a:lnL>
                    <a:lnR w="7620" cap="flat" cmpd="sng" algn="ctr">
                      <a:solidFill>
                        <a:srgbClr val="A08F8C"/>
                      </a:solidFill>
                      <a:prstDash val="solid"/>
                      <a:round/>
                      <a:headEnd type="none" w="med" len="med"/>
                      <a:tailEnd type="none" w="med" len="med"/>
                    </a:lnR>
                    <a:lnT w="7620" cap="flat" cmpd="sng" algn="ctr">
                      <a:solidFill>
                        <a:srgbClr val="E08E8C"/>
                      </a:solidFill>
                      <a:prstDash val="solid"/>
                      <a:round/>
                      <a:headEnd type="none" w="med" len="med"/>
                      <a:tailEnd type="none" w="med" len="med"/>
                    </a:lnT>
                    <a:lnB w="7620" cap="flat" cmpd="sng" algn="ctr">
                      <a:solidFill>
                        <a:srgbClr val="60938C"/>
                      </a:solidFill>
                      <a:prstDash val="solid"/>
                      <a:round/>
                      <a:headEnd type="none" w="med" len="med"/>
                      <a:tailEnd type="none" w="med" len="med"/>
                    </a:lnB>
                    <a:solidFill>
                      <a:srgbClr val="FFFFFF"/>
                    </a:solidFill>
                  </a:tcPr>
                </a:tc>
                <a:tc>
                  <a:txBody>
                    <a:bodyPr/>
                    <a:lstStyle/>
                    <a:p>
                      <a:r>
                        <a:rPr lang="en-US" sz="1200">
                          <a:effectLst/>
                        </a:rPr>
                        <a:t>ATRAC</a:t>
                      </a:r>
                    </a:p>
                  </a:txBody>
                  <a:tcPr marL="0" marR="0" marT="0" marB="0" anchor="ctr">
                    <a:lnL w="7620" cap="flat" cmpd="sng" algn="ctr">
                      <a:solidFill>
                        <a:srgbClr val="A08F8C"/>
                      </a:solidFill>
                      <a:prstDash val="solid"/>
                      <a:round/>
                      <a:headEnd type="none" w="med" len="med"/>
                      <a:tailEnd type="none" w="med" len="med"/>
                    </a:lnL>
                    <a:lnR w="7620" cap="flat" cmpd="sng" algn="ctr">
                      <a:solidFill>
                        <a:srgbClr val="808A8C"/>
                      </a:solidFill>
                      <a:prstDash val="solid"/>
                      <a:round/>
                      <a:headEnd type="none" w="med" len="med"/>
                      <a:tailEnd type="none" w="med" len="med"/>
                    </a:lnR>
                    <a:lnT w="7620" cap="flat" cmpd="sng" algn="ctr">
                      <a:solidFill>
                        <a:srgbClr val="A08F8C"/>
                      </a:solidFill>
                      <a:prstDash val="solid"/>
                      <a:round/>
                      <a:headEnd type="none" w="med" len="med"/>
                      <a:tailEnd type="none" w="med" len="med"/>
                    </a:lnT>
                    <a:lnB w="7620" cap="flat" cmpd="sng" algn="ctr">
                      <a:solidFill>
                        <a:srgbClr val="C0958C"/>
                      </a:solidFill>
                      <a:prstDash val="solid"/>
                      <a:round/>
                      <a:headEnd type="none" w="med" len="med"/>
                      <a:tailEnd type="none" w="med" len="med"/>
                    </a:lnB>
                    <a:solidFill>
                      <a:srgbClr val="FFFFFF"/>
                    </a:solidFill>
                  </a:tcPr>
                </a:tc>
                <a:extLst>
                  <a:ext uri="{0D108BD9-81ED-4DB2-BD59-A6C34878D82A}">
                    <a16:rowId xmlns:a16="http://schemas.microsoft.com/office/drawing/2014/main" val="2312991767"/>
                  </a:ext>
                </a:extLst>
              </a:tr>
              <a:tr h="144000">
                <a:tc>
                  <a:txBody>
                    <a:bodyPr/>
                    <a:lstStyle/>
                    <a:p>
                      <a:r>
                        <a:rPr lang="en-US" sz="1200" u="none" strike="noStrike" dirty="0">
                          <a:solidFill>
                            <a:srgbClr val="4B900E"/>
                          </a:solidFill>
                          <a:effectLst/>
                          <a:hlinkClick r:id="rId4"/>
                        </a:rPr>
                        <a:t>Feature or Study Item: Enhanced Calling Name Service Analytics Interworking</a:t>
                      </a:r>
                      <a:endParaRPr lang="en-US" sz="1200" dirty="0">
                        <a:effectLst/>
                      </a:endParaRPr>
                    </a:p>
                  </a:txBody>
                  <a:tcPr marL="0" marR="0" marT="0" marB="0" anchor="ctr">
                    <a:lnL w="7620" cap="flat" cmpd="sng" algn="ctr">
                      <a:solidFill>
                        <a:srgbClr val="60938C"/>
                      </a:solidFill>
                      <a:prstDash val="solid"/>
                      <a:round/>
                      <a:headEnd type="none" w="med" len="med"/>
                      <a:tailEnd type="none" w="med" len="med"/>
                    </a:lnL>
                    <a:lnR w="7620" cap="flat" cmpd="sng" algn="ctr">
                      <a:solidFill>
                        <a:srgbClr val="C0958C"/>
                      </a:solidFill>
                      <a:prstDash val="solid"/>
                      <a:round/>
                      <a:headEnd type="none" w="med" len="med"/>
                      <a:tailEnd type="none" w="med" len="med"/>
                    </a:lnR>
                    <a:lnT w="7620" cap="flat" cmpd="sng" algn="ctr">
                      <a:solidFill>
                        <a:srgbClr val="60938C"/>
                      </a:solidFill>
                      <a:prstDash val="solid"/>
                      <a:round/>
                      <a:headEnd type="none" w="med" len="med"/>
                      <a:tailEnd type="none" w="med" len="med"/>
                    </a:lnT>
                    <a:lnB w="7620" cap="flat" cmpd="sng" algn="ctr">
                      <a:solidFill>
                        <a:srgbClr val="C0958C"/>
                      </a:solidFill>
                      <a:prstDash val="solid"/>
                      <a:round/>
                      <a:headEnd type="none" w="med" len="med"/>
                      <a:tailEnd type="none" w="med" len="med"/>
                    </a:lnB>
                    <a:solidFill>
                      <a:srgbClr val="FFFFFF"/>
                    </a:solidFill>
                  </a:tcPr>
                </a:tc>
                <a:tc>
                  <a:txBody>
                    <a:bodyPr/>
                    <a:lstStyle/>
                    <a:p>
                      <a:r>
                        <a:rPr lang="en-US" sz="1200" dirty="0" err="1">
                          <a:effectLst/>
                        </a:rPr>
                        <a:t>eCNAM_An</a:t>
                      </a:r>
                      <a:endParaRPr lang="en-US" sz="1200" dirty="0">
                        <a:effectLst/>
                      </a:endParaRPr>
                    </a:p>
                  </a:txBody>
                  <a:tcPr marL="0" marR="0" marT="0" marB="0" anchor="ctr">
                    <a:lnL w="7620" cap="flat" cmpd="sng" algn="ctr">
                      <a:solidFill>
                        <a:srgbClr val="C0958C"/>
                      </a:solidFill>
                      <a:prstDash val="solid"/>
                      <a:round/>
                      <a:headEnd type="none" w="med" len="med"/>
                      <a:tailEnd type="none" w="med" len="med"/>
                    </a:lnL>
                    <a:lnR w="7620" cap="flat" cmpd="sng" algn="ctr">
                      <a:solidFill>
                        <a:srgbClr val="20978C"/>
                      </a:solidFill>
                      <a:prstDash val="solid"/>
                      <a:round/>
                      <a:headEnd type="none" w="med" len="med"/>
                      <a:tailEnd type="none" w="med" len="med"/>
                    </a:lnR>
                    <a:lnT w="7620" cap="flat" cmpd="sng" algn="ctr">
                      <a:solidFill>
                        <a:srgbClr val="C0958C"/>
                      </a:solidFill>
                      <a:prstDash val="solid"/>
                      <a:round/>
                      <a:headEnd type="none" w="med" len="med"/>
                      <a:tailEnd type="none" w="med" len="med"/>
                    </a:lnT>
                    <a:lnB w="7620" cap="flat" cmpd="sng" algn="ctr">
                      <a:solidFill>
                        <a:srgbClr val="E0978C"/>
                      </a:solidFill>
                      <a:prstDash val="solid"/>
                      <a:round/>
                      <a:headEnd type="none" w="med" len="med"/>
                      <a:tailEnd type="none" w="med" len="med"/>
                    </a:lnB>
                    <a:solidFill>
                      <a:srgbClr val="FFFFFF"/>
                    </a:solidFill>
                  </a:tcPr>
                </a:tc>
                <a:extLst>
                  <a:ext uri="{0D108BD9-81ED-4DB2-BD59-A6C34878D82A}">
                    <a16:rowId xmlns:a16="http://schemas.microsoft.com/office/drawing/2014/main" val="415613657"/>
                  </a:ext>
                </a:extLst>
              </a:tr>
              <a:tr h="144000">
                <a:tc>
                  <a:txBody>
                    <a:bodyPr/>
                    <a:lstStyle/>
                    <a:p>
                      <a:r>
                        <a:rPr lang="en-US" sz="1200" u="none" strike="noStrike" dirty="0">
                          <a:solidFill>
                            <a:srgbClr val="4B900E"/>
                          </a:solidFill>
                          <a:effectLst/>
                          <a:hlinkClick r:id="rId5"/>
                        </a:rPr>
                        <a:t>Building Block: Stage 1 of </a:t>
                      </a:r>
                      <a:r>
                        <a:rPr lang="en-US" sz="1200" u="none" strike="noStrike" dirty="0" err="1">
                          <a:solidFill>
                            <a:srgbClr val="4B900E"/>
                          </a:solidFill>
                          <a:effectLst/>
                          <a:hlinkClick r:id="rId5"/>
                        </a:rPr>
                        <a:t>eCPSOR_CON</a:t>
                      </a:r>
                      <a:endParaRPr lang="en-US" sz="1200" dirty="0">
                        <a:effectLst/>
                      </a:endParaRPr>
                    </a:p>
                  </a:txBody>
                  <a:tcPr marL="0" marR="0" marT="0" marB="0" anchor="ctr">
                    <a:lnL w="7620" cap="flat" cmpd="sng" algn="ctr">
                      <a:solidFill>
                        <a:srgbClr val="C0958C"/>
                      </a:solidFill>
                      <a:prstDash val="solid"/>
                      <a:round/>
                      <a:headEnd type="none" w="med" len="med"/>
                      <a:tailEnd type="none" w="med" len="med"/>
                    </a:lnL>
                    <a:lnR w="7620" cap="flat" cmpd="sng" algn="ctr">
                      <a:solidFill>
                        <a:srgbClr val="E0978C"/>
                      </a:solidFill>
                      <a:prstDash val="solid"/>
                      <a:round/>
                      <a:headEnd type="none" w="med" len="med"/>
                      <a:tailEnd type="none" w="med" len="med"/>
                    </a:lnR>
                    <a:lnT w="7620" cap="flat" cmpd="sng" algn="ctr">
                      <a:solidFill>
                        <a:srgbClr val="C0958C"/>
                      </a:solidFill>
                      <a:prstDash val="solid"/>
                      <a:round/>
                      <a:headEnd type="none" w="med" len="med"/>
                      <a:tailEnd type="none" w="med" len="med"/>
                    </a:lnT>
                    <a:lnB w="7620" cap="flat" cmpd="sng" algn="ctr">
                      <a:solidFill>
                        <a:srgbClr val="A0988C"/>
                      </a:solidFill>
                      <a:prstDash val="solid"/>
                      <a:round/>
                      <a:headEnd type="none" w="med" len="med"/>
                      <a:tailEnd type="none" w="med" len="med"/>
                    </a:lnB>
                    <a:solidFill>
                      <a:srgbClr val="FFFFFF"/>
                    </a:solidFill>
                  </a:tcPr>
                </a:tc>
                <a:tc>
                  <a:txBody>
                    <a:bodyPr/>
                    <a:lstStyle/>
                    <a:p>
                      <a:r>
                        <a:rPr lang="en-US" sz="1200" dirty="0" err="1">
                          <a:effectLst/>
                        </a:rPr>
                        <a:t>eCPSOR_CON</a:t>
                      </a:r>
                      <a:endParaRPr lang="en-US" sz="1200" dirty="0">
                        <a:effectLst/>
                      </a:endParaRPr>
                    </a:p>
                  </a:txBody>
                  <a:tcPr marL="0" marR="0" marT="0" marB="0" anchor="ctr">
                    <a:lnL w="7620" cap="flat" cmpd="sng" algn="ctr">
                      <a:solidFill>
                        <a:srgbClr val="E0978C"/>
                      </a:solidFill>
                      <a:prstDash val="solid"/>
                      <a:round/>
                      <a:headEnd type="none" w="med" len="med"/>
                      <a:tailEnd type="none" w="med" len="med"/>
                    </a:lnL>
                    <a:lnR w="7620" cap="flat" cmpd="sng" algn="ctr">
                      <a:solidFill>
                        <a:srgbClr val="60928C"/>
                      </a:solidFill>
                      <a:prstDash val="solid"/>
                      <a:round/>
                      <a:headEnd type="none" w="med" len="med"/>
                      <a:tailEnd type="none" w="med" len="med"/>
                    </a:lnR>
                    <a:lnT w="7620" cap="flat" cmpd="sng" algn="ctr">
                      <a:solidFill>
                        <a:srgbClr val="E0978C"/>
                      </a:solidFill>
                      <a:prstDash val="solid"/>
                      <a:round/>
                      <a:headEnd type="none" w="med" len="med"/>
                      <a:tailEnd type="none" w="med" len="med"/>
                    </a:lnT>
                    <a:lnB w="7620" cap="flat" cmpd="sng" algn="ctr">
                      <a:solidFill>
                        <a:srgbClr val="E0998C"/>
                      </a:solidFill>
                      <a:prstDash val="solid"/>
                      <a:round/>
                      <a:headEnd type="none" w="med" len="med"/>
                      <a:tailEnd type="none" w="med" len="med"/>
                    </a:lnB>
                    <a:solidFill>
                      <a:srgbClr val="FFFFFF"/>
                    </a:solidFill>
                  </a:tcPr>
                </a:tc>
                <a:extLst>
                  <a:ext uri="{0D108BD9-81ED-4DB2-BD59-A6C34878D82A}">
                    <a16:rowId xmlns:a16="http://schemas.microsoft.com/office/drawing/2014/main" val="3615104522"/>
                  </a:ext>
                </a:extLst>
              </a:tr>
              <a:tr h="144000">
                <a:tc>
                  <a:txBody>
                    <a:bodyPr/>
                    <a:lstStyle/>
                    <a:p>
                      <a:r>
                        <a:rPr lang="en-US" sz="1200" u="none" strike="noStrike" dirty="0">
                          <a:solidFill>
                            <a:srgbClr val="4B900E"/>
                          </a:solidFill>
                          <a:effectLst/>
                          <a:hlinkClick r:id="rId6"/>
                        </a:rPr>
                        <a:t>Feature or Study Item: Broadcast / Multicast requirements supporting Mission Critical Services in 5G</a:t>
                      </a:r>
                      <a:endParaRPr lang="en-US" sz="1200" dirty="0">
                        <a:effectLst/>
                      </a:endParaRPr>
                    </a:p>
                  </a:txBody>
                  <a:tcPr marL="0" marR="0" marT="0" marB="0" anchor="ctr">
                    <a:lnL w="7620" cap="flat" cmpd="sng" algn="ctr">
                      <a:solidFill>
                        <a:srgbClr val="A0988C"/>
                      </a:solidFill>
                      <a:prstDash val="solid"/>
                      <a:round/>
                      <a:headEnd type="none" w="med" len="med"/>
                      <a:tailEnd type="none" w="med" len="med"/>
                    </a:lnL>
                    <a:lnR w="7620" cap="flat" cmpd="sng" algn="ctr">
                      <a:solidFill>
                        <a:srgbClr val="E0998C"/>
                      </a:solidFill>
                      <a:prstDash val="solid"/>
                      <a:round/>
                      <a:headEnd type="none" w="med" len="med"/>
                      <a:tailEnd type="none" w="med" len="med"/>
                    </a:lnR>
                    <a:lnT w="7620" cap="flat" cmpd="sng" algn="ctr">
                      <a:solidFill>
                        <a:srgbClr val="A0988C"/>
                      </a:solidFill>
                      <a:prstDash val="solid"/>
                      <a:round/>
                      <a:headEnd type="none" w="med" len="med"/>
                      <a:tailEnd type="none" w="med" len="med"/>
                    </a:lnT>
                    <a:lnB w="7620" cap="flat" cmpd="sng" algn="ctr">
                      <a:solidFill>
                        <a:srgbClr val="60928C"/>
                      </a:solidFill>
                      <a:prstDash val="solid"/>
                      <a:round/>
                      <a:headEnd type="none" w="med" len="med"/>
                      <a:tailEnd type="none" w="med" len="med"/>
                    </a:lnB>
                    <a:solidFill>
                      <a:srgbClr val="FFFFFF"/>
                    </a:solidFill>
                  </a:tcPr>
                </a:tc>
                <a:tc>
                  <a:txBody>
                    <a:bodyPr/>
                    <a:lstStyle/>
                    <a:p>
                      <a:r>
                        <a:rPr lang="en-US" sz="1200" dirty="0">
                          <a:effectLst/>
                        </a:rPr>
                        <a:t>5MBS_eMC</a:t>
                      </a:r>
                    </a:p>
                  </a:txBody>
                  <a:tcPr marL="0" marR="0" marT="0" marB="0" anchor="ctr">
                    <a:lnL w="7620" cap="flat" cmpd="sng" algn="ctr">
                      <a:solidFill>
                        <a:srgbClr val="E0998C"/>
                      </a:solidFill>
                      <a:prstDash val="solid"/>
                      <a:round/>
                      <a:headEnd type="none" w="med" len="med"/>
                      <a:tailEnd type="none" w="med" len="med"/>
                    </a:lnL>
                    <a:lnR w="7620" cap="flat" cmpd="sng" algn="ctr">
                      <a:solidFill>
                        <a:srgbClr val="80998C"/>
                      </a:solidFill>
                      <a:prstDash val="solid"/>
                      <a:round/>
                      <a:headEnd type="none" w="med" len="med"/>
                      <a:tailEnd type="none" w="med" len="med"/>
                    </a:lnR>
                    <a:lnT w="7620" cap="flat" cmpd="sng" algn="ctr">
                      <a:solidFill>
                        <a:srgbClr val="E0998C"/>
                      </a:solidFill>
                      <a:prstDash val="solid"/>
                      <a:round/>
                      <a:headEnd type="none" w="med" len="med"/>
                      <a:tailEnd type="none" w="med" len="med"/>
                    </a:lnT>
                    <a:lnB w="7620" cap="flat" cmpd="sng" algn="ctr">
                      <a:solidFill>
                        <a:srgbClr val="C0938C"/>
                      </a:solidFill>
                      <a:prstDash val="solid"/>
                      <a:round/>
                      <a:headEnd type="none" w="med" len="med"/>
                      <a:tailEnd type="none" w="med" len="med"/>
                    </a:lnB>
                    <a:solidFill>
                      <a:srgbClr val="FFFFFF"/>
                    </a:solidFill>
                  </a:tcPr>
                </a:tc>
                <a:extLst>
                  <a:ext uri="{0D108BD9-81ED-4DB2-BD59-A6C34878D82A}">
                    <a16:rowId xmlns:a16="http://schemas.microsoft.com/office/drawing/2014/main" val="3180476063"/>
                  </a:ext>
                </a:extLst>
              </a:tr>
              <a:tr h="144000">
                <a:tc>
                  <a:txBody>
                    <a:bodyPr/>
                    <a:lstStyle/>
                    <a:p>
                      <a:r>
                        <a:rPr lang="en-US" sz="1200" u="none" strike="noStrike">
                          <a:solidFill>
                            <a:srgbClr val="4B900E"/>
                          </a:solidFill>
                          <a:effectLst/>
                          <a:hlinkClick r:id="rId7"/>
                        </a:rPr>
                        <a:t>Building Block: Stage 1 of MuDE</a:t>
                      </a:r>
                      <a:endParaRPr lang="en-US" sz="1200">
                        <a:effectLst/>
                      </a:endParaRPr>
                    </a:p>
                  </a:txBody>
                  <a:tcPr marL="0" marR="0" marT="0" marB="0" anchor="ctr">
                    <a:lnL w="7620" cap="flat" cmpd="sng" algn="ctr">
                      <a:solidFill>
                        <a:srgbClr val="60928C"/>
                      </a:solidFill>
                      <a:prstDash val="solid"/>
                      <a:round/>
                      <a:headEnd type="none" w="med" len="med"/>
                      <a:tailEnd type="none" w="med" len="med"/>
                    </a:lnL>
                    <a:lnR w="7620" cap="flat" cmpd="sng" algn="ctr">
                      <a:solidFill>
                        <a:srgbClr val="C0938C"/>
                      </a:solidFill>
                      <a:prstDash val="solid"/>
                      <a:round/>
                      <a:headEnd type="none" w="med" len="med"/>
                      <a:tailEnd type="none" w="med" len="med"/>
                    </a:lnR>
                    <a:lnT w="7620" cap="flat" cmpd="sng" algn="ctr">
                      <a:solidFill>
                        <a:srgbClr val="60928C"/>
                      </a:solidFill>
                      <a:prstDash val="solid"/>
                      <a:round/>
                      <a:headEnd type="none" w="med" len="med"/>
                      <a:tailEnd type="none" w="med" len="med"/>
                    </a:lnT>
                    <a:lnB w="7620" cap="flat" cmpd="sng" algn="ctr">
                      <a:solidFill>
                        <a:srgbClr val="009D8C"/>
                      </a:solidFill>
                      <a:prstDash val="solid"/>
                      <a:round/>
                      <a:headEnd type="none" w="med" len="med"/>
                      <a:tailEnd type="none" w="med" len="med"/>
                    </a:lnB>
                    <a:solidFill>
                      <a:srgbClr val="FFFFFF"/>
                    </a:solidFill>
                  </a:tcPr>
                </a:tc>
                <a:tc>
                  <a:txBody>
                    <a:bodyPr/>
                    <a:lstStyle/>
                    <a:p>
                      <a:r>
                        <a:rPr lang="en-US" sz="1200">
                          <a:effectLst/>
                        </a:rPr>
                        <a:t>MuDE</a:t>
                      </a:r>
                    </a:p>
                  </a:txBody>
                  <a:tcPr marL="0" marR="0" marT="0" marB="0" anchor="ctr">
                    <a:lnL w="7620" cap="flat" cmpd="sng" algn="ctr">
                      <a:solidFill>
                        <a:srgbClr val="C0938C"/>
                      </a:solidFill>
                      <a:prstDash val="solid"/>
                      <a:round/>
                      <a:headEnd type="none" w="med" len="med"/>
                      <a:tailEnd type="none" w="med" len="med"/>
                    </a:lnL>
                    <a:lnR w="7620" cap="flat" cmpd="sng" algn="ctr">
                      <a:solidFill>
                        <a:srgbClr val="009F8C"/>
                      </a:solidFill>
                      <a:prstDash val="solid"/>
                      <a:round/>
                      <a:headEnd type="none" w="med" len="med"/>
                      <a:tailEnd type="none" w="med" len="med"/>
                    </a:lnR>
                    <a:lnT w="7620" cap="flat" cmpd="sng" algn="ctr">
                      <a:solidFill>
                        <a:srgbClr val="C0938C"/>
                      </a:solidFill>
                      <a:prstDash val="solid"/>
                      <a:round/>
                      <a:headEnd type="none" w="med" len="med"/>
                      <a:tailEnd type="none" w="med" len="med"/>
                    </a:lnT>
                    <a:lnB w="7620" cap="flat" cmpd="sng" algn="ctr">
                      <a:solidFill>
                        <a:srgbClr val="A09F8C"/>
                      </a:solidFill>
                      <a:prstDash val="solid"/>
                      <a:round/>
                      <a:headEnd type="none" w="med" len="med"/>
                      <a:tailEnd type="none" w="med" len="med"/>
                    </a:lnB>
                    <a:solidFill>
                      <a:srgbClr val="FFFFFF"/>
                    </a:solidFill>
                  </a:tcPr>
                </a:tc>
                <a:extLst>
                  <a:ext uri="{0D108BD9-81ED-4DB2-BD59-A6C34878D82A}">
                    <a16:rowId xmlns:a16="http://schemas.microsoft.com/office/drawing/2014/main" val="3825965697"/>
                  </a:ext>
                </a:extLst>
              </a:tr>
              <a:tr h="144000">
                <a:tc>
                  <a:txBody>
                    <a:bodyPr/>
                    <a:lstStyle/>
                    <a:p>
                      <a:r>
                        <a:rPr lang="en-US" sz="1200" u="none" strike="noStrike" dirty="0">
                          <a:solidFill>
                            <a:srgbClr val="4B900E"/>
                          </a:solidFill>
                          <a:effectLst/>
                          <a:hlinkClick r:id="rId8"/>
                        </a:rPr>
                        <a:t>Building Block: Stage 1 of NCIS</a:t>
                      </a:r>
                      <a:endParaRPr lang="en-US" sz="1200" dirty="0">
                        <a:effectLst/>
                      </a:endParaRPr>
                    </a:p>
                  </a:txBody>
                  <a:tcPr marL="0" marR="0" marT="0" marB="0" anchor="ctr">
                    <a:lnL w="7620" cap="flat" cmpd="sng" algn="ctr">
                      <a:solidFill>
                        <a:srgbClr val="009D8C"/>
                      </a:solidFill>
                      <a:prstDash val="solid"/>
                      <a:round/>
                      <a:headEnd type="none" w="med" len="med"/>
                      <a:tailEnd type="none" w="med" len="med"/>
                    </a:lnL>
                    <a:lnR w="7620" cap="flat" cmpd="sng" algn="ctr">
                      <a:solidFill>
                        <a:srgbClr val="A09F8C"/>
                      </a:solidFill>
                      <a:prstDash val="solid"/>
                      <a:round/>
                      <a:headEnd type="none" w="med" len="med"/>
                      <a:tailEnd type="none" w="med" len="med"/>
                    </a:lnR>
                    <a:lnT w="7620" cap="flat" cmpd="sng" algn="ctr">
                      <a:solidFill>
                        <a:srgbClr val="009D8C"/>
                      </a:solidFill>
                      <a:prstDash val="solid"/>
                      <a:round/>
                      <a:headEnd type="none" w="med" len="med"/>
                      <a:tailEnd type="none" w="med" len="med"/>
                    </a:lnT>
                    <a:lnB w="7620" cap="flat" cmpd="sng" algn="ctr">
                      <a:solidFill>
                        <a:srgbClr val="20A58C"/>
                      </a:solidFill>
                      <a:prstDash val="solid"/>
                      <a:round/>
                      <a:headEnd type="none" w="med" len="med"/>
                      <a:tailEnd type="none" w="med" len="med"/>
                    </a:lnB>
                    <a:solidFill>
                      <a:srgbClr val="FFFFFF"/>
                    </a:solidFill>
                  </a:tcPr>
                </a:tc>
                <a:tc>
                  <a:txBody>
                    <a:bodyPr/>
                    <a:lstStyle/>
                    <a:p>
                      <a:r>
                        <a:rPr lang="en-US" sz="1200">
                          <a:effectLst/>
                        </a:rPr>
                        <a:t>NCIS</a:t>
                      </a:r>
                    </a:p>
                  </a:txBody>
                  <a:tcPr marL="0" marR="0" marT="0" marB="0" anchor="ctr">
                    <a:lnL w="7620" cap="flat" cmpd="sng" algn="ctr">
                      <a:solidFill>
                        <a:srgbClr val="A09F8C"/>
                      </a:solidFill>
                      <a:prstDash val="solid"/>
                      <a:round/>
                      <a:headEnd type="none" w="med" len="med"/>
                      <a:tailEnd type="none" w="med" len="med"/>
                    </a:lnL>
                    <a:lnR w="7620" cap="flat" cmpd="sng" algn="ctr">
                      <a:solidFill>
                        <a:srgbClr val="00A38C"/>
                      </a:solidFill>
                      <a:prstDash val="solid"/>
                      <a:round/>
                      <a:headEnd type="none" w="med" len="med"/>
                      <a:tailEnd type="none" w="med" len="med"/>
                    </a:lnR>
                    <a:lnT w="7620" cap="flat" cmpd="sng" algn="ctr">
                      <a:solidFill>
                        <a:srgbClr val="A09F8C"/>
                      </a:solidFill>
                      <a:prstDash val="solid"/>
                      <a:round/>
                      <a:headEnd type="none" w="med" len="med"/>
                      <a:tailEnd type="none" w="med" len="med"/>
                    </a:lnT>
                    <a:lnB w="7620" cap="flat" cmpd="sng" algn="ctr">
                      <a:solidFill>
                        <a:srgbClr val="E0A58C"/>
                      </a:solidFill>
                      <a:prstDash val="solid"/>
                      <a:round/>
                      <a:headEnd type="none" w="med" len="med"/>
                      <a:tailEnd type="none" w="med" len="med"/>
                    </a:lnB>
                    <a:solidFill>
                      <a:srgbClr val="FFFFFF"/>
                    </a:solidFill>
                  </a:tcPr>
                </a:tc>
                <a:extLst>
                  <a:ext uri="{0D108BD9-81ED-4DB2-BD59-A6C34878D82A}">
                    <a16:rowId xmlns:a16="http://schemas.microsoft.com/office/drawing/2014/main" val="2803685627"/>
                  </a:ext>
                </a:extLst>
              </a:tr>
              <a:tr h="144000">
                <a:tc>
                  <a:txBody>
                    <a:bodyPr/>
                    <a:lstStyle/>
                    <a:p>
                      <a:r>
                        <a:rPr lang="en-US" sz="1200" u="none" strike="noStrike">
                          <a:solidFill>
                            <a:srgbClr val="4B900E"/>
                          </a:solidFill>
                          <a:effectLst/>
                          <a:hlinkClick r:id="rId9"/>
                        </a:rPr>
                        <a:t>Building Block: Stage 1 of AVPROD</a:t>
                      </a:r>
                      <a:endParaRPr lang="en-US" sz="1200">
                        <a:effectLst/>
                      </a:endParaRPr>
                    </a:p>
                  </a:txBody>
                  <a:tcPr marL="0" marR="0" marT="0" marB="0" anchor="ctr">
                    <a:lnL w="7620" cap="flat" cmpd="sng" algn="ctr">
                      <a:solidFill>
                        <a:srgbClr val="20A58C"/>
                      </a:solidFill>
                      <a:prstDash val="solid"/>
                      <a:round/>
                      <a:headEnd type="none" w="med" len="med"/>
                      <a:tailEnd type="none" w="med" len="med"/>
                    </a:lnL>
                    <a:lnR w="7620" cap="flat" cmpd="sng" algn="ctr">
                      <a:solidFill>
                        <a:srgbClr val="E0A58C"/>
                      </a:solidFill>
                      <a:prstDash val="solid"/>
                      <a:round/>
                      <a:headEnd type="none" w="med" len="med"/>
                      <a:tailEnd type="none" w="med" len="med"/>
                    </a:lnR>
                    <a:lnT w="7620" cap="flat" cmpd="sng" algn="ctr">
                      <a:solidFill>
                        <a:srgbClr val="20A58C"/>
                      </a:solidFill>
                      <a:prstDash val="solid"/>
                      <a:round/>
                      <a:headEnd type="none" w="med" len="med"/>
                      <a:tailEnd type="none" w="med" len="med"/>
                    </a:lnT>
                    <a:lnB w="7620" cap="flat" cmpd="sng" algn="ctr">
                      <a:solidFill>
                        <a:srgbClr val="80A88C"/>
                      </a:solidFill>
                      <a:prstDash val="solid"/>
                      <a:round/>
                      <a:headEnd type="none" w="med" len="med"/>
                      <a:tailEnd type="none" w="med" len="med"/>
                    </a:lnB>
                    <a:solidFill>
                      <a:srgbClr val="FFFFFF"/>
                    </a:solidFill>
                  </a:tcPr>
                </a:tc>
                <a:tc>
                  <a:txBody>
                    <a:bodyPr/>
                    <a:lstStyle/>
                    <a:p>
                      <a:r>
                        <a:rPr lang="en-US" sz="1200">
                          <a:effectLst/>
                        </a:rPr>
                        <a:t>AVPROD</a:t>
                      </a:r>
                    </a:p>
                  </a:txBody>
                  <a:tcPr marL="0" marR="0" marT="0" marB="0" anchor="ctr">
                    <a:lnL w="7620" cap="flat" cmpd="sng" algn="ctr">
                      <a:solidFill>
                        <a:srgbClr val="E0A58C"/>
                      </a:solidFill>
                      <a:prstDash val="solid"/>
                      <a:round/>
                      <a:headEnd type="none" w="med" len="med"/>
                      <a:tailEnd type="none" w="med" len="med"/>
                    </a:lnL>
                    <a:lnR w="7620" cap="flat" cmpd="sng" algn="ctr">
                      <a:solidFill>
                        <a:srgbClr val="80A98C"/>
                      </a:solidFill>
                      <a:prstDash val="solid"/>
                      <a:round/>
                      <a:headEnd type="none" w="med" len="med"/>
                      <a:tailEnd type="none" w="med" len="med"/>
                    </a:lnR>
                    <a:lnT w="7620" cap="flat" cmpd="sng" algn="ctr">
                      <a:solidFill>
                        <a:srgbClr val="E0A58C"/>
                      </a:solidFill>
                      <a:prstDash val="solid"/>
                      <a:round/>
                      <a:headEnd type="none" w="med" len="med"/>
                      <a:tailEnd type="none" w="med" len="med"/>
                    </a:lnT>
                    <a:lnB w="7620" cap="flat" cmpd="sng" algn="ctr">
                      <a:solidFill>
                        <a:srgbClr val="40B08C"/>
                      </a:solidFill>
                      <a:prstDash val="solid"/>
                      <a:round/>
                      <a:headEnd type="none" w="med" len="med"/>
                      <a:tailEnd type="none" w="med" len="med"/>
                    </a:lnB>
                    <a:solidFill>
                      <a:srgbClr val="FFFFFF"/>
                    </a:solidFill>
                  </a:tcPr>
                </a:tc>
                <a:extLst>
                  <a:ext uri="{0D108BD9-81ED-4DB2-BD59-A6C34878D82A}">
                    <a16:rowId xmlns:a16="http://schemas.microsoft.com/office/drawing/2014/main" val="2298602128"/>
                  </a:ext>
                </a:extLst>
              </a:tr>
              <a:tr h="144000">
                <a:tc>
                  <a:txBody>
                    <a:bodyPr/>
                    <a:lstStyle/>
                    <a:p>
                      <a:r>
                        <a:rPr lang="en-US" sz="1200" u="none" strike="noStrike">
                          <a:solidFill>
                            <a:srgbClr val="4B900E"/>
                          </a:solidFill>
                          <a:effectLst/>
                          <a:hlinkClick r:id="rId10"/>
                        </a:rPr>
                        <a:t>Building Block: Stage 1 of MPS2</a:t>
                      </a:r>
                      <a:endParaRPr lang="en-US" sz="1200">
                        <a:effectLst/>
                      </a:endParaRPr>
                    </a:p>
                  </a:txBody>
                  <a:tcPr marL="0" marR="0" marT="0" marB="0" anchor="ctr">
                    <a:lnL w="7620" cap="flat" cmpd="sng" algn="ctr">
                      <a:solidFill>
                        <a:srgbClr val="80A88C"/>
                      </a:solidFill>
                      <a:prstDash val="solid"/>
                      <a:round/>
                      <a:headEnd type="none" w="med" len="med"/>
                      <a:tailEnd type="none" w="med" len="med"/>
                    </a:lnL>
                    <a:lnR w="7620" cap="flat" cmpd="sng" algn="ctr">
                      <a:solidFill>
                        <a:srgbClr val="40B08C"/>
                      </a:solidFill>
                      <a:prstDash val="solid"/>
                      <a:round/>
                      <a:headEnd type="none" w="med" len="med"/>
                      <a:tailEnd type="none" w="med" len="med"/>
                    </a:lnR>
                    <a:lnT w="7620" cap="flat" cmpd="sng" algn="ctr">
                      <a:solidFill>
                        <a:srgbClr val="80A88C"/>
                      </a:solidFill>
                      <a:prstDash val="solid"/>
                      <a:round/>
                      <a:headEnd type="none" w="med" len="med"/>
                      <a:tailEnd type="none" w="med" len="med"/>
                    </a:lnT>
                    <a:lnB w="7620" cap="flat" cmpd="sng" algn="ctr">
                      <a:solidFill>
                        <a:srgbClr val="E0AB8C"/>
                      </a:solidFill>
                      <a:prstDash val="solid"/>
                      <a:round/>
                      <a:headEnd type="none" w="med" len="med"/>
                      <a:tailEnd type="none" w="med" len="med"/>
                    </a:lnB>
                    <a:solidFill>
                      <a:srgbClr val="FFFFFF"/>
                    </a:solidFill>
                  </a:tcPr>
                </a:tc>
                <a:tc>
                  <a:txBody>
                    <a:bodyPr/>
                    <a:lstStyle/>
                    <a:p>
                      <a:r>
                        <a:rPr lang="en-US" sz="1200">
                          <a:effectLst/>
                        </a:rPr>
                        <a:t>MPS2</a:t>
                      </a:r>
                    </a:p>
                  </a:txBody>
                  <a:tcPr marL="0" marR="0" marT="0" marB="0" anchor="ctr">
                    <a:lnL w="7620" cap="flat" cmpd="sng" algn="ctr">
                      <a:solidFill>
                        <a:srgbClr val="40B08C"/>
                      </a:solidFill>
                      <a:prstDash val="solid"/>
                      <a:round/>
                      <a:headEnd type="none" w="med" len="med"/>
                      <a:tailEnd type="none" w="med" len="med"/>
                    </a:lnL>
                    <a:lnR w="7620" cap="flat" cmpd="sng" algn="ctr">
                      <a:solidFill>
                        <a:srgbClr val="E0AE8C"/>
                      </a:solidFill>
                      <a:prstDash val="solid"/>
                      <a:round/>
                      <a:headEnd type="none" w="med" len="med"/>
                      <a:tailEnd type="none" w="med" len="med"/>
                    </a:lnR>
                    <a:lnT w="7620" cap="flat" cmpd="sng" algn="ctr">
                      <a:solidFill>
                        <a:srgbClr val="40B08C"/>
                      </a:solidFill>
                      <a:prstDash val="solid"/>
                      <a:round/>
                      <a:headEnd type="none" w="med" len="med"/>
                      <a:tailEnd type="none" w="med" len="med"/>
                    </a:lnT>
                    <a:lnB w="7620" cap="flat" cmpd="sng" algn="ctr">
                      <a:solidFill>
                        <a:srgbClr val="A0AC8C"/>
                      </a:solidFill>
                      <a:prstDash val="solid"/>
                      <a:round/>
                      <a:headEnd type="none" w="med" len="med"/>
                      <a:tailEnd type="none" w="med" len="med"/>
                    </a:lnB>
                    <a:solidFill>
                      <a:srgbClr val="FFFFFF"/>
                    </a:solidFill>
                  </a:tcPr>
                </a:tc>
                <a:extLst>
                  <a:ext uri="{0D108BD9-81ED-4DB2-BD59-A6C34878D82A}">
                    <a16:rowId xmlns:a16="http://schemas.microsoft.com/office/drawing/2014/main" val="2912885757"/>
                  </a:ext>
                </a:extLst>
              </a:tr>
              <a:tr h="144000">
                <a:tc>
                  <a:txBody>
                    <a:bodyPr/>
                    <a:lstStyle/>
                    <a:p>
                      <a:r>
                        <a:rPr lang="en-US" sz="1200" u="none" strike="noStrike" dirty="0">
                          <a:solidFill>
                            <a:srgbClr val="4B900E"/>
                          </a:solidFill>
                          <a:effectLst/>
                          <a:hlinkClick r:id="rId11"/>
                        </a:rPr>
                        <a:t>Building Block: Stage 1 of CMED</a:t>
                      </a:r>
                      <a:endParaRPr lang="en-US" sz="1200" dirty="0">
                        <a:effectLst/>
                      </a:endParaRPr>
                    </a:p>
                  </a:txBody>
                  <a:tcPr marL="0" marR="0" marT="0" marB="0" anchor="ctr">
                    <a:lnL w="7620" cap="flat" cmpd="sng" algn="ctr">
                      <a:solidFill>
                        <a:srgbClr val="E0AB8C"/>
                      </a:solidFill>
                      <a:prstDash val="solid"/>
                      <a:round/>
                      <a:headEnd type="none" w="med" len="med"/>
                      <a:tailEnd type="none" w="med" len="med"/>
                    </a:lnL>
                    <a:lnR w="7620" cap="flat" cmpd="sng" algn="ctr">
                      <a:solidFill>
                        <a:srgbClr val="A0AC8C"/>
                      </a:solidFill>
                      <a:prstDash val="solid"/>
                      <a:round/>
                      <a:headEnd type="none" w="med" len="med"/>
                      <a:tailEnd type="none" w="med" len="med"/>
                    </a:lnR>
                    <a:lnT w="7620" cap="flat" cmpd="sng" algn="ctr">
                      <a:solidFill>
                        <a:srgbClr val="E0AB8C"/>
                      </a:solidFill>
                      <a:prstDash val="solid"/>
                      <a:round/>
                      <a:headEnd type="none" w="med" len="med"/>
                      <a:tailEnd type="none" w="med" len="med"/>
                    </a:lnT>
                    <a:lnB w="7620" cap="flat" cmpd="sng" algn="ctr">
                      <a:solidFill>
                        <a:srgbClr val="80B58C"/>
                      </a:solidFill>
                      <a:prstDash val="solid"/>
                      <a:round/>
                      <a:headEnd type="none" w="med" len="med"/>
                      <a:tailEnd type="none" w="med" len="med"/>
                    </a:lnB>
                    <a:solidFill>
                      <a:srgbClr val="FFFFFF"/>
                    </a:solidFill>
                  </a:tcPr>
                </a:tc>
                <a:tc>
                  <a:txBody>
                    <a:bodyPr/>
                    <a:lstStyle/>
                    <a:p>
                      <a:r>
                        <a:rPr lang="en-US" sz="1200">
                          <a:effectLst/>
                        </a:rPr>
                        <a:t>CMED</a:t>
                      </a:r>
                    </a:p>
                  </a:txBody>
                  <a:tcPr marL="0" marR="0" marT="0" marB="0" anchor="ctr">
                    <a:lnL w="7620" cap="flat" cmpd="sng" algn="ctr">
                      <a:solidFill>
                        <a:srgbClr val="A0AC8C"/>
                      </a:solidFill>
                      <a:prstDash val="solid"/>
                      <a:round/>
                      <a:headEnd type="none" w="med" len="med"/>
                      <a:tailEnd type="none" w="med" len="med"/>
                    </a:lnL>
                    <a:lnR w="7620" cap="flat" cmpd="sng" algn="ctr">
                      <a:solidFill>
                        <a:srgbClr val="A0B78C"/>
                      </a:solidFill>
                      <a:prstDash val="solid"/>
                      <a:round/>
                      <a:headEnd type="none" w="med" len="med"/>
                      <a:tailEnd type="none" w="med" len="med"/>
                    </a:lnR>
                    <a:lnT w="7620" cap="flat" cmpd="sng" algn="ctr">
                      <a:solidFill>
                        <a:srgbClr val="A0AC8C"/>
                      </a:solidFill>
                      <a:prstDash val="solid"/>
                      <a:round/>
                      <a:headEnd type="none" w="med" len="med"/>
                      <a:tailEnd type="none" w="med" len="med"/>
                    </a:lnT>
                    <a:lnB w="7620" cap="flat" cmpd="sng" algn="ctr">
                      <a:solidFill>
                        <a:srgbClr val="E0B88C"/>
                      </a:solidFill>
                      <a:prstDash val="solid"/>
                      <a:round/>
                      <a:headEnd type="none" w="med" len="med"/>
                      <a:tailEnd type="none" w="med" len="med"/>
                    </a:lnB>
                    <a:solidFill>
                      <a:srgbClr val="FFFFFF"/>
                    </a:solidFill>
                  </a:tcPr>
                </a:tc>
                <a:extLst>
                  <a:ext uri="{0D108BD9-81ED-4DB2-BD59-A6C34878D82A}">
                    <a16:rowId xmlns:a16="http://schemas.microsoft.com/office/drawing/2014/main" val="3157892593"/>
                  </a:ext>
                </a:extLst>
              </a:tr>
              <a:tr h="144000">
                <a:tc>
                  <a:txBody>
                    <a:bodyPr/>
                    <a:lstStyle/>
                    <a:p>
                      <a:r>
                        <a:rPr lang="en-US" sz="1200" u="none" strike="noStrike">
                          <a:solidFill>
                            <a:srgbClr val="4B900E"/>
                          </a:solidFill>
                          <a:effectLst/>
                          <a:hlinkClick r:id="rId12"/>
                        </a:rPr>
                        <a:t>Building Block: Stage 1 of REFEC</a:t>
                      </a:r>
                      <a:endParaRPr lang="en-US" sz="1200">
                        <a:effectLst/>
                      </a:endParaRPr>
                    </a:p>
                  </a:txBody>
                  <a:tcPr marL="0" marR="0" marT="0" marB="0" anchor="ctr">
                    <a:lnL w="7620" cap="flat" cmpd="sng" algn="ctr">
                      <a:solidFill>
                        <a:srgbClr val="80B58C"/>
                      </a:solidFill>
                      <a:prstDash val="solid"/>
                      <a:round/>
                      <a:headEnd type="none" w="med" len="med"/>
                      <a:tailEnd type="none" w="med" len="med"/>
                    </a:lnL>
                    <a:lnR w="7620" cap="flat" cmpd="sng" algn="ctr">
                      <a:solidFill>
                        <a:srgbClr val="E0B88C"/>
                      </a:solidFill>
                      <a:prstDash val="solid"/>
                      <a:round/>
                      <a:headEnd type="none" w="med" len="med"/>
                      <a:tailEnd type="none" w="med" len="med"/>
                    </a:lnR>
                    <a:lnT w="7620" cap="flat" cmpd="sng" algn="ctr">
                      <a:solidFill>
                        <a:srgbClr val="80B58C"/>
                      </a:solidFill>
                      <a:prstDash val="solid"/>
                      <a:round/>
                      <a:headEnd type="none" w="med" len="med"/>
                      <a:tailEnd type="none" w="med" len="med"/>
                    </a:lnT>
                    <a:lnB w="7620" cap="flat" cmpd="sng" algn="ctr">
                      <a:solidFill>
                        <a:srgbClr val="80C08C"/>
                      </a:solidFill>
                      <a:prstDash val="solid"/>
                      <a:round/>
                      <a:headEnd type="none" w="med" len="med"/>
                      <a:tailEnd type="none" w="med" len="med"/>
                    </a:lnB>
                    <a:solidFill>
                      <a:srgbClr val="FFFFFF"/>
                    </a:solidFill>
                  </a:tcPr>
                </a:tc>
                <a:tc>
                  <a:txBody>
                    <a:bodyPr/>
                    <a:lstStyle/>
                    <a:p>
                      <a:r>
                        <a:rPr lang="en-US" sz="1200">
                          <a:effectLst/>
                        </a:rPr>
                        <a:t>REFEC</a:t>
                      </a:r>
                    </a:p>
                  </a:txBody>
                  <a:tcPr marL="0" marR="0" marT="0" marB="0" anchor="ctr">
                    <a:lnL w="7620" cap="flat" cmpd="sng" algn="ctr">
                      <a:solidFill>
                        <a:srgbClr val="E0B88C"/>
                      </a:solidFill>
                      <a:prstDash val="solid"/>
                      <a:round/>
                      <a:headEnd type="none" w="med" len="med"/>
                      <a:tailEnd type="none" w="med" len="med"/>
                    </a:lnL>
                    <a:lnR w="7620" cap="flat" cmpd="sng" algn="ctr">
                      <a:solidFill>
                        <a:srgbClr val="60B48C"/>
                      </a:solidFill>
                      <a:prstDash val="solid"/>
                      <a:round/>
                      <a:headEnd type="none" w="med" len="med"/>
                      <a:tailEnd type="none" w="med" len="med"/>
                    </a:lnR>
                    <a:lnT w="7620" cap="flat" cmpd="sng" algn="ctr">
                      <a:solidFill>
                        <a:srgbClr val="E0B88C"/>
                      </a:solidFill>
                      <a:prstDash val="solid"/>
                      <a:round/>
                      <a:headEnd type="none" w="med" len="med"/>
                      <a:tailEnd type="none" w="med" len="med"/>
                    </a:lnT>
                    <a:lnB w="7620" cap="flat" cmpd="sng" algn="ctr">
                      <a:solidFill>
                        <a:srgbClr val="C09FA8"/>
                      </a:solidFill>
                      <a:prstDash val="solid"/>
                      <a:round/>
                      <a:headEnd type="none" w="med" len="med"/>
                      <a:tailEnd type="none" w="med" len="med"/>
                    </a:lnB>
                    <a:solidFill>
                      <a:srgbClr val="FFFFFF"/>
                    </a:solidFill>
                  </a:tcPr>
                </a:tc>
                <a:extLst>
                  <a:ext uri="{0D108BD9-81ED-4DB2-BD59-A6C34878D82A}">
                    <a16:rowId xmlns:a16="http://schemas.microsoft.com/office/drawing/2014/main" val="933986086"/>
                  </a:ext>
                </a:extLst>
              </a:tr>
              <a:tr h="144000">
                <a:tc>
                  <a:txBody>
                    <a:bodyPr/>
                    <a:lstStyle/>
                    <a:p>
                      <a:r>
                        <a:rPr lang="en-US" sz="1200" u="none" strike="noStrike" dirty="0">
                          <a:solidFill>
                            <a:srgbClr val="4B900E"/>
                          </a:solidFill>
                          <a:effectLst/>
                          <a:hlinkClick r:id="rId13"/>
                        </a:rPr>
                        <a:t>Building Block: Stage 1 of EAV</a:t>
                      </a:r>
                      <a:endParaRPr lang="en-US" sz="1200" dirty="0">
                        <a:effectLst/>
                      </a:endParaRPr>
                    </a:p>
                  </a:txBody>
                  <a:tcPr marL="0" marR="0" marT="0" marB="0" anchor="ctr">
                    <a:lnL w="7620" cap="flat" cmpd="sng" algn="ctr">
                      <a:solidFill>
                        <a:srgbClr val="80C08C"/>
                      </a:solidFill>
                      <a:prstDash val="solid"/>
                      <a:round/>
                      <a:headEnd type="none" w="med" len="med"/>
                      <a:tailEnd type="none" w="med" len="med"/>
                    </a:lnL>
                    <a:lnR w="7620" cap="flat" cmpd="sng" algn="ctr">
                      <a:solidFill>
                        <a:srgbClr val="C09FA8"/>
                      </a:solidFill>
                      <a:prstDash val="solid"/>
                      <a:round/>
                      <a:headEnd type="none" w="med" len="med"/>
                      <a:tailEnd type="none" w="med" len="med"/>
                    </a:lnR>
                    <a:lnT w="7620" cap="flat" cmpd="sng" algn="ctr">
                      <a:solidFill>
                        <a:srgbClr val="80C08C"/>
                      </a:solidFill>
                      <a:prstDash val="solid"/>
                      <a:round/>
                      <a:headEnd type="none" w="med" len="med"/>
                      <a:tailEnd type="none" w="med" len="med"/>
                    </a:lnT>
                    <a:lnB w="7620" cap="flat" cmpd="sng" algn="ctr">
                      <a:solidFill>
                        <a:srgbClr val="409BA8"/>
                      </a:solidFill>
                      <a:prstDash val="solid"/>
                      <a:round/>
                      <a:headEnd type="none" w="med" len="med"/>
                      <a:tailEnd type="none" w="med" len="med"/>
                    </a:lnB>
                    <a:solidFill>
                      <a:srgbClr val="FFFFFF"/>
                    </a:solidFill>
                  </a:tcPr>
                </a:tc>
                <a:tc>
                  <a:txBody>
                    <a:bodyPr/>
                    <a:lstStyle/>
                    <a:p>
                      <a:r>
                        <a:rPr lang="en-US" sz="1200">
                          <a:effectLst/>
                        </a:rPr>
                        <a:t>EAV</a:t>
                      </a:r>
                    </a:p>
                  </a:txBody>
                  <a:tcPr marL="0" marR="0" marT="0" marB="0" anchor="ctr">
                    <a:lnL w="7620" cap="flat" cmpd="sng" algn="ctr">
                      <a:solidFill>
                        <a:srgbClr val="C09FA8"/>
                      </a:solidFill>
                      <a:prstDash val="solid"/>
                      <a:round/>
                      <a:headEnd type="none" w="med" len="med"/>
                      <a:tailEnd type="none" w="med" len="med"/>
                    </a:lnL>
                    <a:lnR w="7620" cap="flat" cmpd="sng" algn="ctr">
                      <a:solidFill>
                        <a:srgbClr val="A09DA8"/>
                      </a:solidFill>
                      <a:prstDash val="solid"/>
                      <a:round/>
                      <a:headEnd type="none" w="med" len="med"/>
                      <a:tailEnd type="none" w="med" len="med"/>
                    </a:lnR>
                    <a:lnT w="7620" cap="flat" cmpd="sng" algn="ctr">
                      <a:solidFill>
                        <a:srgbClr val="C09FA8"/>
                      </a:solidFill>
                      <a:prstDash val="solid"/>
                      <a:round/>
                      <a:headEnd type="none" w="med" len="med"/>
                      <a:tailEnd type="none" w="med" len="med"/>
                    </a:lnT>
                    <a:lnB w="7620" cap="flat" cmpd="sng" algn="ctr">
                      <a:solidFill>
                        <a:srgbClr val="609AA8"/>
                      </a:solidFill>
                      <a:prstDash val="solid"/>
                      <a:round/>
                      <a:headEnd type="none" w="med" len="med"/>
                      <a:tailEnd type="none" w="med" len="med"/>
                    </a:lnB>
                    <a:solidFill>
                      <a:srgbClr val="FFFFFF"/>
                    </a:solidFill>
                  </a:tcPr>
                </a:tc>
                <a:extLst>
                  <a:ext uri="{0D108BD9-81ED-4DB2-BD59-A6C34878D82A}">
                    <a16:rowId xmlns:a16="http://schemas.microsoft.com/office/drawing/2014/main" val="10794422"/>
                  </a:ext>
                </a:extLst>
              </a:tr>
              <a:tr h="144000">
                <a:tc>
                  <a:txBody>
                    <a:bodyPr/>
                    <a:lstStyle/>
                    <a:p>
                      <a:r>
                        <a:rPr lang="en-US" sz="1200" u="none" strike="noStrike">
                          <a:solidFill>
                            <a:srgbClr val="4B900E"/>
                          </a:solidFill>
                          <a:effectLst/>
                          <a:hlinkClick r:id="rId14"/>
                        </a:rPr>
                        <a:t>Building Block: Stage 1 of MUSIM</a:t>
                      </a:r>
                      <a:endParaRPr lang="en-US" sz="1200">
                        <a:effectLst/>
                      </a:endParaRPr>
                    </a:p>
                  </a:txBody>
                  <a:tcPr marL="0" marR="0" marT="0" marB="0" anchor="ctr">
                    <a:lnL w="7620" cap="flat" cmpd="sng" algn="ctr">
                      <a:solidFill>
                        <a:srgbClr val="409BA8"/>
                      </a:solidFill>
                      <a:prstDash val="solid"/>
                      <a:round/>
                      <a:headEnd type="none" w="med" len="med"/>
                      <a:tailEnd type="none" w="med" len="med"/>
                    </a:lnL>
                    <a:lnR w="7620" cap="flat" cmpd="sng" algn="ctr">
                      <a:solidFill>
                        <a:srgbClr val="609AA8"/>
                      </a:solidFill>
                      <a:prstDash val="solid"/>
                      <a:round/>
                      <a:headEnd type="none" w="med" len="med"/>
                      <a:tailEnd type="none" w="med" len="med"/>
                    </a:lnR>
                    <a:lnT w="7620" cap="flat" cmpd="sng" algn="ctr">
                      <a:solidFill>
                        <a:srgbClr val="409BA8"/>
                      </a:solidFill>
                      <a:prstDash val="solid"/>
                      <a:round/>
                      <a:headEnd type="none" w="med" len="med"/>
                      <a:tailEnd type="none" w="med" len="med"/>
                    </a:lnT>
                    <a:lnB w="7620" cap="flat" cmpd="sng" algn="ctr">
                      <a:solidFill>
                        <a:srgbClr val="60A1A8"/>
                      </a:solidFill>
                      <a:prstDash val="solid"/>
                      <a:round/>
                      <a:headEnd type="none" w="med" len="med"/>
                      <a:tailEnd type="none" w="med" len="med"/>
                    </a:lnB>
                    <a:solidFill>
                      <a:srgbClr val="FFFFFF"/>
                    </a:solidFill>
                  </a:tcPr>
                </a:tc>
                <a:tc>
                  <a:txBody>
                    <a:bodyPr/>
                    <a:lstStyle/>
                    <a:p>
                      <a:r>
                        <a:rPr lang="en-US" sz="1200">
                          <a:effectLst/>
                        </a:rPr>
                        <a:t>MUSIM</a:t>
                      </a:r>
                    </a:p>
                  </a:txBody>
                  <a:tcPr marL="0" marR="0" marT="0" marB="0" anchor="ctr">
                    <a:lnL w="7620" cap="flat" cmpd="sng" algn="ctr">
                      <a:solidFill>
                        <a:srgbClr val="609AA8"/>
                      </a:solidFill>
                      <a:prstDash val="solid"/>
                      <a:round/>
                      <a:headEnd type="none" w="med" len="med"/>
                      <a:tailEnd type="none" w="med" len="med"/>
                    </a:lnL>
                    <a:lnR w="7620" cap="flat" cmpd="sng" algn="ctr">
                      <a:solidFill>
                        <a:srgbClr val="A09CA8"/>
                      </a:solidFill>
                      <a:prstDash val="solid"/>
                      <a:round/>
                      <a:headEnd type="none" w="med" len="med"/>
                      <a:tailEnd type="none" w="med" len="med"/>
                    </a:lnR>
                    <a:lnT w="7620" cap="flat" cmpd="sng" algn="ctr">
                      <a:solidFill>
                        <a:srgbClr val="609AA8"/>
                      </a:solidFill>
                      <a:prstDash val="solid"/>
                      <a:round/>
                      <a:headEnd type="none" w="med" len="med"/>
                      <a:tailEnd type="none" w="med" len="med"/>
                    </a:lnT>
                    <a:lnB w="7620" cap="flat" cmpd="sng" algn="ctr">
                      <a:solidFill>
                        <a:srgbClr val="C099A8"/>
                      </a:solidFill>
                      <a:prstDash val="solid"/>
                      <a:round/>
                      <a:headEnd type="none" w="med" len="med"/>
                      <a:tailEnd type="none" w="med" len="med"/>
                    </a:lnB>
                    <a:solidFill>
                      <a:srgbClr val="FFFFFF"/>
                    </a:solidFill>
                  </a:tcPr>
                </a:tc>
                <a:extLst>
                  <a:ext uri="{0D108BD9-81ED-4DB2-BD59-A6C34878D82A}">
                    <a16:rowId xmlns:a16="http://schemas.microsoft.com/office/drawing/2014/main" val="1970509253"/>
                  </a:ext>
                </a:extLst>
              </a:tr>
              <a:tr h="144000">
                <a:tc>
                  <a:txBody>
                    <a:bodyPr/>
                    <a:lstStyle/>
                    <a:p>
                      <a:r>
                        <a:rPr lang="en-US" sz="1200" u="none" strike="noStrike">
                          <a:solidFill>
                            <a:srgbClr val="4B900E"/>
                          </a:solidFill>
                          <a:effectLst/>
                          <a:hlinkClick r:id="rId15"/>
                        </a:rPr>
                        <a:t>Building Block: Stage 1 of eCAV</a:t>
                      </a:r>
                      <a:endParaRPr lang="en-US" sz="1200">
                        <a:effectLst/>
                      </a:endParaRPr>
                    </a:p>
                  </a:txBody>
                  <a:tcPr marL="0" marR="0" marT="0" marB="0" anchor="ctr">
                    <a:lnL w="7620" cap="flat" cmpd="sng" algn="ctr">
                      <a:solidFill>
                        <a:srgbClr val="60A1A8"/>
                      </a:solidFill>
                      <a:prstDash val="solid"/>
                      <a:round/>
                      <a:headEnd type="none" w="med" len="med"/>
                      <a:tailEnd type="none" w="med" len="med"/>
                    </a:lnL>
                    <a:lnR w="7620" cap="flat" cmpd="sng" algn="ctr">
                      <a:solidFill>
                        <a:srgbClr val="C099A8"/>
                      </a:solidFill>
                      <a:prstDash val="solid"/>
                      <a:round/>
                      <a:headEnd type="none" w="med" len="med"/>
                      <a:tailEnd type="none" w="med" len="med"/>
                    </a:lnR>
                    <a:lnT w="7620" cap="flat" cmpd="sng" algn="ctr">
                      <a:solidFill>
                        <a:srgbClr val="60A1A8"/>
                      </a:solidFill>
                      <a:prstDash val="solid"/>
                      <a:round/>
                      <a:headEnd type="none" w="med" len="med"/>
                      <a:tailEnd type="none" w="med" len="med"/>
                    </a:lnT>
                    <a:lnB w="7620" cap="flat" cmpd="sng" algn="ctr">
                      <a:solidFill>
                        <a:srgbClr val="E09CA8"/>
                      </a:solidFill>
                      <a:prstDash val="solid"/>
                      <a:round/>
                      <a:headEnd type="none" w="med" len="med"/>
                      <a:tailEnd type="none" w="med" len="med"/>
                    </a:lnB>
                    <a:solidFill>
                      <a:srgbClr val="FFFFFF"/>
                    </a:solidFill>
                  </a:tcPr>
                </a:tc>
                <a:tc>
                  <a:txBody>
                    <a:bodyPr/>
                    <a:lstStyle/>
                    <a:p>
                      <a:r>
                        <a:rPr lang="en-US" sz="1200">
                          <a:effectLst/>
                        </a:rPr>
                        <a:t>eCAV</a:t>
                      </a:r>
                    </a:p>
                  </a:txBody>
                  <a:tcPr marL="0" marR="0" marT="0" marB="0" anchor="ctr">
                    <a:lnL w="7620" cap="flat" cmpd="sng" algn="ctr">
                      <a:solidFill>
                        <a:srgbClr val="C099A8"/>
                      </a:solidFill>
                      <a:prstDash val="solid"/>
                      <a:round/>
                      <a:headEnd type="none" w="med" len="med"/>
                      <a:tailEnd type="none" w="med" len="med"/>
                    </a:lnL>
                    <a:lnR w="7620" cap="flat" cmpd="sng" algn="ctr">
                      <a:solidFill>
                        <a:srgbClr val="A09EA8"/>
                      </a:solidFill>
                      <a:prstDash val="solid"/>
                      <a:round/>
                      <a:headEnd type="none" w="med" len="med"/>
                      <a:tailEnd type="none" w="med" len="med"/>
                    </a:lnR>
                    <a:lnT w="7620" cap="flat" cmpd="sng" algn="ctr">
                      <a:solidFill>
                        <a:srgbClr val="C099A8"/>
                      </a:solidFill>
                      <a:prstDash val="solid"/>
                      <a:round/>
                      <a:headEnd type="none" w="med" len="med"/>
                      <a:tailEnd type="none" w="med" len="med"/>
                    </a:lnT>
                    <a:lnB w="7620" cap="flat" cmpd="sng" algn="ctr">
                      <a:solidFill>
                        <a:srgbClr val="009DA8"/>
                      </a:solidFill>
                      <a:prstDash val="solid"/>
                      <a:round/>
                      <a:headEnd type="none" w="med" len="med"/>
                      <a:tailEnd type="none" w="med" len="med"/>
                    </a:lnB>
                    <a:solidFill>
                      <a:srgbClr val="FFFFFF"/>
                    </a:solidFill>
                  </a:tcPr>
                </a:tc>
                <a:extLst>
                  <a:ext uri="{0D108BD9-81ED-4DB2-BD59-A6C34878D82A}">
                    <a16:rowId xmlns:a16="http://schemas.microsoft.com/office/drawing/2014/main" val="335975637"/>
                  </a:ext>
                </a:extLst>
              </a:tr>
              <a:tr h="144000">
                <a:tc>
                  <a:txBody>
                    <a:bodyPr/>
                    <a:lstStyle/>
                    <a:p>
                      <a:r>
                        <a:rPr lang="en-US" sz="1200" u="none" strike="noStrike">
                          <a:solidFill>
                            <a:srgbClr val="4B900E"/>
                          </a:solidFill>
                          <a:effectLst/>
                          <a:hlinkClick r:id="rId16"/>
                        </a:rPr>
                        <a:t>Feature or Study Item: Complete Gap Analysis for Railways Mobile Communication System</a:t>
                      </a:r>
                      <a:endParaRPr lang="en-US" sz="1200">
                        <a:effectLst/>
                      </a:endParaRPr>
                    </a:p>
                  </a:txBody>
                  <a:tcPr marL="0" marR="0" marT="0" marB="0" anchor="ctr">
                    <a:lnL w="7620" cap="flat" cmpd="sng" algn="ctr">
                      <a:solidFill>
                        <a:srgbClr val="E09CA8"/>
                      </a:solidFill>
                      <a:prstDash val="solid"/>
                      <a:round/>
                      <a:headEnd type="none" w="med" len="med"/>
                      <a:tailEnd type="none" w="med" len="med"/>
                    </a:lnL>
                    <a:lnR w="7620" cap="flat" cmpd="sng" algn="ctr">
                      <a:solidFill>
                        <a:srgbClr val="009DA8"/>
                      </a:solidFill>
                      <a:prstDash val="solid"/>
                      <a:round/>
                      <a:headEnd type="none" w="med" len="med"/>
                      <a:tailEnd type="none" w="med" len="med"/>
                    </a:lnR>
                    <a:lnT w="7620" cap="flat" cmpd="sng" algn="ctr">
                      <a:solidFill>
                        <a:srgbClr val="E09CA8"/>
                      </a:solidFill>
                      <a:prstDash val="solid"/>
                      <a:round/>
                      <a:headEnd type="none" w="med" len="med"/>
                      <a:tailEnd type="none" w="med" len="med"/>
                    </a:lnT>
                    <a:lnB w="7620" cap="flat" cmpd="sng" algn="ctr">
                      <a:solidFill>
                        <a:srgbClr val="C0A3A8"/>
                      </a:solidFill>
                      <a:prstDash val="solid"/>
                      <a:round/>
                      <a:headEnd type="none" w="med" len="med"/>
                      <a:tailEnd type="none" w="med" len="med"/>
                    </a:lnB>
                    <a:solidFill>
                      <a:srgbClr val="FFFFFF"/>
                    </a:solidFill>
                  </a:tcPr>
                </a:tc>
                <a:tc>
                  <a:txBody>
                    <a:bodyPr/>
                    <a:lstStyle/>
                    <a:p>
                      <a:r>
                        <a:rPr lang="en-US" sz="1200">
                          <a:effectLst/>
                        </a:rPr>
                        <a:t>MONASTERYEND</a:t>
                      </a:r>
                    </a:p>
                  </a:txBody>
                  <a:tcPr marL="0" marR="0" marT="0" marB="0" anchor="ctr">
                    <a:lnL w="7620" cap="flat" cmpd="sng" algn="ctr">
                      <a:solidFill>
                        <a:srgbClr val="009DA8"/>
                      </a:solidFill>
                      <a:prstDash val="solid"/>
                      <a:round/>
                      <a:headEnd type="none" w="med" len="med"/>
                      <a:tailEnd type="none" w="med" len="med"/>
                    </a:lnL>
                    <a:lnR w="7620" cap="flat" cmpd="sng" algn="ctr">
                      <a:solidFill>
                        <a:srgbClr val="E0A1A8"/>
                      </a:solidFill>
                      <a:prstDash val="solid"/>
                      <a:round/>
                      <a:headEnd type="none" w="med" len="med"/>
                      <a:tailEnd type="none" w="med" len="med"/>
                    </a:lnR>
                    <a:lnT w="7620" cap="flat" cmpd="sng" algn="ctr">
                      <a:solidFill>
                        <a:srgbClr val="009DA8"/>
                      </a:solidFill>
                      <a:prstDash val="solid"/>
                      <a:round/>
                      <a:headEnd type="none" w="med" len="med"/>
                      <a:tailEnd type="none" w="med" len="med"/>
                    </a:lnT>
                    <a:lnB w="7620" cap="flat" cmpd="sng" algn="ctr">
                      <a:solidFill>
                        <a:srgbClr val="00A4A8"/>
                      </a:solidFill>
                      <a:prstDash val="solid"/>
                      <a:round/>
                      <a:headEnd type="none" w="med" len="med"/>
                      <a:tailEnd type="none" w="med" len="med"/>
                    </a:lnB>
                    <a:solidFill>
                      <a:srgbClr val="FFFFFF"/>
                    </a:solidFill>
                  </a:tcPr>
                </a:tc>
                <a:extLst>
                  <a:ext uri="{0D108BD9-81ED-4DB2-BD59-A6C34878D82A}">
                    <a16:rowId xmlns:a16="http://schemas.microsoft.com/office/drawing/2014/main" val="2720982831"/>
                  </a:ext>
                </a:extLst>
              </a:tr>
              <a:tr h="144000">
                <a:tc>
                  <a:txBody>
                    <a:bodyPr/>
                    <a:lstStyle/>
                    <a:p>
                      <a:r>
                        <a:rPr lang="en-US" sz="1200" u="none" strike="noStrike">
                          <a:solidFill>
                            <a:srgbClr val="4B900E"/>
                          </a:solidFill>
                          <a:effectLst/>
                          <a:hlinkClick r:id="rId17"/>
                        </a:rPr>
                        <a:t>Feature or Study Item: Study on Future Railway Mobile Communication System3</a:t>
                      </a:r>
                      <a:endParaRPr lang="en-US" sz="1200">
                        <a:effectLst/>
                      </a:endParaRPr>
                    </a:p>
                  </a:txBody>
                  <a:tcPr marL="0" marR="0" marT="0" marB="0" anchor="ctr">
                    <a:lnL w="7620" cap="flat" cmpd="sng" algn="ctr">
                      <a:solidFill>
                        <a:srgbClr val="C0A3A8"/>
                      </a:solidFill>
                      <a:prstDash val="solid"/>
                      <a:round/>
                      <a:headEnd type="none" w="med" len="med"/>
                      <a:tailEnd type="none" w="med" len="med"/>
                    </a:lnL>
                    <a:lnR w="7620" cap="flat" cmpd="sng" algn="ctr">
                      <a:solidFill>
                        <a:srgbClr val="00A4A8"/>
                      </a:solidFill>
                      <a:prstDash val="solid"/>
                      <a:round/>
                      <a:headEnd type="none" w="med" len="med"/>
                      <a:tailEnd type="none" w="med" len="med"/>
                    </a:lnR>
                    <a:lnT w="7620" cap="flat" cmpd="sng" algn="ctr">
                      <a:solidFill>
                        <a:srgbClr val="C0A3A8"/>
                      </a:solidFill>
                      <a:prstDash val="solid"/>
                      <a:round/>
                      <a:headEnd type="none" w="med" len="med"/>
                      <a:tailEnd type="none" w="med" len="med"/>
                    </a:lnT>
                    <a:lnB w="7620" cap="flat" cmpd="sng" algn="ctr">
                      <a:solidFill>
                        <a:srgbClr val="80A3A8"/>
                      </a:solidFill>
                      <a:prstDash val="solid"/>
                      <a:round/>
                      <a:headEnd type="none" w="med" len="med"/>
                      <a:tailEnd type="none" w="med" len="med"/>
                    </a:lnB>
                    <a:solidFill>
                      <a:srgbClr val="FFFFFF"/>
                    </a:solidFill>
                  </a:tcPr>
                </a:tc>
                <a:tc>
                  <a:txBody>
                    <a:bodyPr/>
                    <a:lstStyle/>
                    <a:p>
                      <a:r>
                        <a:rPr lang="en-US" sz="1200">
                          <a:effectLst/>
                        </a:rPr>
                        <a:t>FS_FRMCS3</a:t>
                      </a:r>
                    </a:p>
                  </a:txBody>
                  <a:tcPr marL="0" marR="0" marT="0" marB="0" anchor="ctr">
                    <a:lnL w="7620" cap="flat" cmpd="sng" algn="ctr">
                      <a:solidFill>
                        <a:srgbClr val="00A4A8"/>
                      </a:solidFill>
                      <a:prstDash val="solid"/>
                      <a:round/>
                      <a:headEnd type="none" w="med" len="med"/>
                      <a:tailEnd type="none" w="med" len="med"/>
                    </a:lnL>
                    <a:lnR w="7620" cap="flat" cmpd="sng" algn="ctr">
                      <a:solidFill>
                        <a:srgbClr val="20A2A8"/>
                      </a:solidFill>
                      <a:prstDash val="solid"/>
                      <a:round/>
                      <a:headEnd type="none" w="med" len="med"/>
                      <a:tailEnd type="none" w="med" len="med"/>
                    </a:lnR>
                    <a:lnT w="7620" cap="flat" cmpd="sng" algn="ctr">
                      <a:solidFill>
                        <a:srgbClr val="00A4A8"/>
                      </a:solidFill>
                      <a:prstDash val="solid"/>
                      <a:round/>
                      <a:headEnd type="none" w="med" len="med"/>
                      <a:tailEnd type="none" w="med" len="med"/>
                    </a:lnT>
                    <a:lnB w="7620" cap="flat" cmpd="sng" algn="ctr">
                      <a:solidFill>
                        <a:srgbClr val="A0A8A8"/>
                      </a:solidFill>
                      <a:prstDash val="solid"/>
                      <a:round/>
                      <a:headEnd type="none" w="med" len="med"/>
                      <a:tailEnd type="none" w="med" len="med"/>
                    </a:lnB>
                    <a:solidFill>
                      <a:srgbClr val="FFFFFF"/>
                    </a:solidFill>
                  </a:tcPr>
                </a:tc>
                <a:extLst>
                  <a:ext uri="{0D108BD9-81ED-4DB2-BD59-A6C34878D82A}">
                    <a16:rowId xmlns:a16="http://schemas.microsoft.com/office/drawing/2014/main" val="3725490602"/>
                  </a:ext>
                </a:extLst>
              </a:tr>
              <a:tr h="144000">
                <a:tc>
                  <a:txBody>
                    <a:bodyPr/>
                    <a:lstStyle/>
                    <a:p>
                      <a:r>
                        <a:rPr lang="en-US" sz="1200" u="none" strike="noStrike">
                          <a:solidFill>
                            <a:srgbClr val="4B900E"/>
                          </a:solidFill>
                          <a:effectLst/>
                          <a:hlinkClick r:id="rId18"/>
                        </a:rPr>
                        <a:t>Feature or Study Item: IMS emergency support for Stand-alone Non-Public Network (SNPN)</a:t>
                      </a:r>
                      <a:endParaRPr lang="en-US" sz="1200">
                        <a:effectLst/>
                      </a:endParaRPr>
                    </a:p>
                  </a:txBody>
                  <a:tcPr marL="0" marR="0" marT="0" marB="0" anchor="ctr">
                    <a:lnL w="7620" cap="flat" cmpd="sng" algn="ctr">
                      <a:solidFill>
                        <a:srgbClr val="80A3A8"/>
                      </a:solidFill>
                      <a:prstDash val="solid"/>
                      <a:round/>
                      <a:headEnd type="none" w="med" len="med"/>
                      <a:tailEnd type="none" w="med" len="med"/>
                    </a:lnL>
                    <a:lnR w="7620" cap="flat" cmpd="sng" algn="ctr">
                      <a:solidFill>
                        <a:srgbClr val="A0A8A8"/>
                      </a:solidFill>
                      <a:prstDash val="solid"/>
                      <a:round/>
                      <a:headEnd type="none" w="med" len="med"/>
                      <a:tailEnd type="none" w="med" len="med"/>
                    </a:lnR>
                    <a:lnT w="7620" cap="flat" cmpd="sng" algn="ctr">
                      <a:solidFill>
                        <a:srgbClr val="80A3A8"/>
                      </a:solidFill>
                      <a:prstDash val="solid"/>
                      <a:round/>
                      <a:headEnd type="none" w="med" len="med"/>
                      <a:tailEnd type="none" w="med" len="med"/>
                    </a:lnT>
                    <a:lnB w="7620" cap="flat" cmpd="sng" algn="ctr">
                      <a:solidFill>
                        <a:srgbClr val="A0A6A8"/>
                      </a:solidFill>
                      <a:prstDash val="solid"/>
                      <a:round/>
                      <a:headEnd type="none" w="med" len="med"/>
                      <a:tailEnd type="none" w="med" len="med"/>
                    </a:lnB>
                    <a:solidFill>
                      <a:srgbClr val="FFFFFF"/>
                    </a:solidFill>
                  </a:tcPr>
                </a:tc>
                <a:tc>
                  <a:txBody>
                    <a:bodyPr/>
                    <a:lstStyle/>
                    <a:p>
                      <a:r>
                        <a:rPr lang="en-US" sz="1200">
                          <a:effectLst/>
                        </a:rPr>
                        <a:t>IESNPN</a:t>
                      </a:r>
                    </a:p>
                  </a:txBody>
                  <a:tcPr marL="0" marR="0" marT="0" marB="0" anchor="ctr">
                    <a:lnL w="7620" cap="flat" cmpd="sng" algn="ctr">
                      <a:solidFill>
                        <a:srgbClr val="A0A8A8"/>
                      </a:solidFill>
                      <a:prstDash val="solid"/>
                      <a:round/>
                      <a:headEnd type="none" w="med" len="med"/>
                      <a:tailEnd type="none" w="med" len="med"/>
                    </a:lnL>
                    <a:lnR w="7620" cap="flat" cmpd="sng" algn="ctr">
                      <a:solidFill>
                        <a:srgbClr val="80A4A8"/>
                      </a:solidFill>
                      <a:prstDash val="solid"/>
                      <a:round/>
                      <a:headEnd type="none" w="med" len="med"/>
                      <a:tailEnd type="none" w="med" len="med"/>
                    </a:lnR>
                    <a:lnT w="7620" cap="flat" cmpd="sng" algn="ctr">
                      <a:solidFill>
                        <a:srgbClr val="A0A8A8"/>
                      </a:solidFill>
                      <a:prstDash val="solid"/>
                      <a:round/>
                      <a:headEnd type="none" w="med" len="med"/>
                      <a:tailEnd type="none" w="med" len="med"/>
                    </a:lnT>
                    <a:lnB w="7620" cap="flat" cmpd="sng" algn="ctr">
                      <a:solidFill>
                        <a:srgbClr val="80ADA8"/>
                      </a:solidFill>
                      <a:prstDash val="solid"/>
                      <a:round/>
                      <a:headEnd type="none" w="med" len="med"/>
                      <a:tailEnd type="none" w="med" len="med"/>
                    </a:lnB>
                    <a:solidFill>
                      <a:srgbClr val="FFFFFF"/>
                    </a:solidFill>
                  </a:tcPr>
                </a:tc>
                <a:extLst>
                  <a:ext uri="{0D108BD9-81ED-4DB2-BD59-A6C34878D82A}">
                    <a16:rowId xmlns:a16="http://schemas.microsoft.com/office/drawing/2014/main" val="557012859"/>
                  </a:ext>
                </a:extLst>
              </a:tr>
              <a:tr h="144000">
                <a:tc>
                  <a:txBody>
                    <a:bodyPr/>
                    <a:lstStyle/>
                    <a:p>
                      <a:r>
                        <a:rPr lang="en-US" sz="1200" u="none" strike="noStrike">
                          <a:solidFill>
                            <a:srgbClr val="4B900E"/>
                          </a:solidFill>
                          <a:effectLst/>
                          <a:hlinkClick r:id="rId19"/>
                        </a:rPr>
                        <a:t>Feature or Study Item: Verification-modified Calling Name Display</a:t>
                      </a:r>
                      <a:endParaRPr lang="en-US" sz="1200">
                        <a:effectLst/>
                      </a:endParaRPr>
                    </a:p>
                  </a:txBody>
                  <a:tcPr marL="0" marR="0" marT="0" marB="0" anchor="ctr">
                    <a:lnL w="7620" cap="flat" cmpd="sng" algn="ctr">
                      <a:solidFill>
                        <a:srgbClr val="A0A6A8"/>
                      </a:solidFill>
                      <a:prstDash val="solid"/>
                      <a:round/>
                      <a:headEnd type="none" w="med" len="med"/>
                      <a:tailEnd type="none" w="med" len="med"/>
                    </a:lnL>
                    <a:lnR w="7620" cap="flat" cmpd="sng" algn="ctr">
                      <a:solidFill>
                        <a:srgbClr val="80ADA8"/>
                      </a:solidFill>
                      <a:prstDash val="solid"/>
                      <a:round/>
                      <a:headEnd type="none" w="med" len="med"/>
                      <a:tailEnd type="none" w="med" len="med"/>
                    </a:lnR>
                    <a:lnT w="7620" cap="flat" cmpd="sng" algn="ctr">
                      <a:solidFill>
                        <a:srgbClr val="A0A6A8"/>
                      </a:solidFill>
                      <a:prstDash val="solid"/>
                      <a:round/>
                      <a:headEnd type="none" w="med" len="med"/>
                      <a:tailEnd type="none" w="med" len="med"/>
                    </a:lnT>
                    <a:lnB w="7620" cap="flat" cmpd="sng" algn="ctr">
                      <a:solidFill>
                        <a:srgbClr val="60AEA8"/>
                      </a:solidFill>
                      <a:prstDash val="solid"/>
                      <a:round/>
                      <a:headEnd type="none" w="med" len="med"/>
                      <a:tailEnd type="none" w="med" len="med"/>
                    </a:lnB>
                    <a:solidFill>
                      <a:srgbClr val="FFFFFF"/>
                    </a:solidFill>
                  </a:tcPr>
                </a:tc>
                <a:tc>
                  <a:txBody>
                    <a:bodyPr/>
                    <a:lstStyle/>
                    <a:p>
                      <a:r>
                        <a:rPr lang="en-US" sz="1200">
                          <a:effectLst/>
                        </a:rPr>
                        <a:t>VMOD_DISPLAY</a:t>
                      </a:r>
                    </a:p>
                  </a:txBody>
                  <a:tcPr marL="0" marR="0" marT="0" marB="0" anchor="ctr">
                    <a:lnL w="7620" cap="flat" cmpd="sng" algn="ctr">
                      <a:solidFill>
                        <a:srgbClr val="80ADA8"/>
                      </a:solidFill>
                      <a:prstDash val="solid"/>
                      <a:round/>
                      <a:headEnd type="none" w="med" len="med"/>
                      <a:tailEnd type="none" w="med" len="med"/>
                    </a:lnL>
                    <a:lnR w="7620" cap="flat" cmpd="sng" algn="ctr">
                      <a:solidFill>
                        <a:srgbClr val="20ABA8"/>
                      </a:solidFill>
                      <a:prstDash val="solid"/>
                      <a:round/>
                      <a:headEnd type="none" w="med" len="med"/>
                      <a:tailEnd type="none" w="med" len="med"/>
                    </a:lnR>
                    <a:lnT w="7620" cap="flat" cmpd="sng" algn="ctr">
                      <a:solidFill>
                        <a:srgbClr val="80ADA8"/>
                      </a:solidFill>
                      <a:prstDash val="solid"/>
                      <a:round/>
                      <a:headEnd type="none" w="med" len="med"/>
                      <a:tailEnd type="none" w="med" len="med"/>
                    </a:lnT>
                    <a:lnB w="7620" cap="flat" cmpd="sng" algn="ctr">
                      <a:solidFill>
                        <a:srgbClr val="60AEA8"/>
                      </a:solidFill>
                      <a:prstDash val="solid"/>
                      <a:round/>
                      <a:headEnd type="none" w="med" len="med"/>
                      <a:tailEnd type="none" w="med" len="med"/>
                    </a:lnB>
                    <a:solidFill>
                      <a:srgbClr val="FFFFFF"/>
                    </a:solidFill>
                  </a:tcPr>
                </a:tc>
                <a:extLst>
                  <a:ext uri="{0D108BD9-81ED-4DB2-BD59-A6C34878D82A}">
                    <a16:rowId xmlns:a16="http://schemas.microsoft.com/office/drawing/2014/main" val="180373456"/>
                  </a:ext>
                </a:extLst>
              </a:tr>
              <a:tr h="144000">
                <a:tc>
                  <a:txBody>
                    <a:bodyPr/>
                    <a:lstStyle/>
                    <a:p>
                      <a:r>
                        <a:rPr lang="en-US" sz="1200" u="none" strike="noStrike" dirty="0">
                          <a:solidFill>
                            <a:srgbClr val="4B900E"/>
                          </a:solidFill>
                          <a:effectLst/>
                          <a:hlinkClick r:id="rId20"/>
                        </a:rPr>
                        <a:t>Building Block: Study on MINT</a:t>
                      </a:r>
                      <a:endParaRPr lang="en-US" sz="1200" dirty="0">
                        <a:effectLst/>
                      </a:endParaRPr>
                    </a:p>
                  </a:txBody>
                  <a:tcPr marL="0" marR="0" marT="0" marB="0" anchor="ctr">
                    <a:lnL w="7620" cap="flat" cmpd="sng" algn="ctr">
                      <a:solidFill>
                        <a:srgbClr val="60AEA8"/>
                      </a:solidFill>
                      <a:prstDash val="solid"/>
                      <a:round/>
                      <a:headEnd type="none" w="med" len="med"/>
                      <a:tailEnd type="none" w="med" len="med"/>
                    </a:lnL>
                    <a:lnR w="7620" cap="flat" cmpd="sng" algn="ctr">
                      <a:solidFill>
                        <a:srgbClr val="60AEA8"/>
                      </a:solidFill>
                      <a:prstDash val="solid"/>
                      <a:round/>
                      <a:headEnd type="none" w="med" len="med"/>
                      <a:tailEnd type="none" w="med" len="med"/>
                    </a:lnR>
                    <a:lnT w="7620" cap="flat" cmpd="sng" algn="ctr">
                      <a:solidFill>
                        <a:srgbClr val="60AEA8"/>
                      </a:solidFill>
                      <a:prstDash val="solid"/>
                      <a:round/>
                      <a:headEnd type="none" w="med" len="med"/>
                      <a:tailEnd type="none" w="med" len="med"/>
                    </a:lnT>
                    <a:lnB w="7620" cap="flat" cmpd="sng" algn="ctr">
                      <a:solidFill>
                        <a:srgbClr val="80AEA8"/>
                      </a:solidFill>
                      <a:prstDash val="solid"/>
                      <a:round/>
                      <a:headEnd type="none" w="med" len="med"/>
                      <a:tailEnd type="none" w="med" len="med"/>
                    </a:lnB>
                    <a:solidFill>
                      <a:srgbClr val="FFFFFF"/>
                    </a:solidFill>
                  </a:tcPr>
                </a:tc>
                <a:tc>
                  <a:txBody>
                    <a:bodyPr/>
                    <a:lstStyle/>
                    <a:p>
                      <a:r>
                        <a:rPr lang="en-US" sz="1200">
                          <a:effectLst/>
                        </a:rPr>
                        <a:t>FS_MINT</a:t>
                      </a:r>
                    </a:p>
                  </a:txBody>
                  <a:tcPr marL="0" marR="0" marT="0" marB="0" anchor="ctr">
                    <a:lnL w="7620" cap="flat" cmpd="sng" algn="ctr">
                      <a:solidFill>
                        <a:srgbClr val="60AEA8"/>
                      </a:solidFill>
                      <a:prstDash val="solid"/>
                      <a:round/>
                      <a:headEnd type="none" w="med" len="med"/>
                      <a:tailEnd type="none" w="med" len="med"/>
                    </a:lnL>
                    <a:lnR w="7620" cap="flat" cmpd="sng" algn="ctr">
                      <a:solidFill>
                        <a:srgbClr val="60ACA8"/>
                      </a:solidFill>
                      <a:prstDash val="solid"/>
                      <a:round/>
                      <a:headEnd type="none" w="med" len="med"/>
                      <a:tailEnd type="none" w="med" len="med"/>
                    </a:lnR>
                    <a:lnT w="7620" cap="flat" cmpd="sng" algn="ctr">
                      <a:solidFill>
                        <a:srgbClr val="60AEA8"/>
                      </a:solidFill>
                      <a:prstDash val="solid"/>
                      <a:round/>
                      <a:headEnd type="none" w="med" len="med"/>
                      <a:tailEnd type="none" w="med" len="med"/>
                    </a:lnT>
                    <a:lnB w="7620" cap="flat" cmpd="sng" algn="ctr">
                      <a:solidFill>
                        <a:srgbClr val="E0ACA8"/>
                      </a:solidFill>
                      <a:prstDash val="solid"/>
                      <a:round/>
                      <a:headEnd type="none" w="med" len="med"/>
                      <a:tailEnd type="none" w="med" len="med"/>
                    </a:lnB>
                    <a:solidFill>
                      <a:srgbClr val="FFFFFF"/>
                    </a:solidFill>
                  </a:tcPr>
                </a:tc>
                <a:extLst>
                  <a:ext uri="{0D108BD9-81ED-4DB2-BD59-A6C34878D82A}">
                    <a16:rowId xmlns:a16="http://schemas.microsoft.com/office/drawing/2014/main" val="587272031"/>
                  </a:ext>
                </a:extLst>
              </a:tr>
              <a:tr h="144000">
                <a:tc>
                  <a:txBody>
                    <a:bodyPr/>
                    <a:lstStyle/>
                    <a:p>
                      <a:r>
                        <a:rPr lang="en-US" sz="1200" u="none" strike="noStrike">
                          <a:solidFill>
                            <a:srgbClr val="4B900E"/>
                          </a:solidFill>
                          <a:effectLst/>
                          <a:hlinkClick r:id="rId21"/>
                        </a:rPr>
                        <a:t>Building Block: Study on MUSIM</a:t>
                      </a:r>
                      <a:endParaRPr lang="en-US" sz="1200">
                        <a:effectLst/>
                      </a:endParaRPr>
                    </a:p>
                  </a:txBody>
                  <a:tcPr marL="0" marR="0" marT="0" marB="0" anchor="ctr">
                    <a:lnL w="7620" cap="flat" cmpd="sng" algn="ctr">
                      <a:solidFill>
                        <a:srgbClr val="80AEA8"/>
                      </a:solidFill>
                      <a:prstDash val="solid"/>
                      <a:round/>
                      <a:headEnd type="none" w="med" len="med"/>
                      <a:tailEnd type="none" w="med" len="med"/>
                    </a:lnL>
                    <a:lnR w="7620" cap="flat" cmpd="sng" algn="ctr">
                      <a:solidFill>
                        <a:srgbClr val="E0ACA8"/>
                      </a:solidFill>
                      <a:prstDash val="solid"/>
                      <a:round/>
                      <a:headEnd type="none" w="med" len="med"/>
                      <a:tailEnd type="none" w="med" len="med"/>
                    </a:lnR>
                    <a:lnT w="7620" cap="flat" cmpd="sng" algn="ctr">
                      <a:solidFill>
                        <a:srgbClr val="80AEA8"/>
                      </a:solidFill>
                      <a:prstDash val="solid"/>
                      <a:round/>
                      <a:headEnd type="none" w="med" len="med"/>
                      <a:tailEnd type="none" w="med" len="med"/>
                    </a:lnT>
                    <a:lnB w="7620" cap="flat" cmpd="sng" algn="ctr">
                      <a:solidFill>
                        <a:srgbClr val="C0AAA8"/>
                      </a:solidFill>
                      <a:prstDash val="solid"/>
                      <a:round/>
                      <a:headEnd type="none" w="med" len="med"/>
                      <a:tailEnd type="none" w="med" len="med"/>
                    </a:lnB>
                    <a:solidFill>
                      <a:srgbClr val="FFFFFF"/>
                    </a:solidFill>
                  </a:tcPr>
                </a:tc>
                <a:tc>
                  <a:txBody>
                    <a:bodyPr/>
                    <a:lstStyle/>
                    <a:p>
                      <a:r>
                        <a:rPr lang="en-US" sz="1200">
                          <a:effectLst/>
                        </a:rPr>
                        <a:t>FS_MUSIM</a:t>
                      </a:r>
                    </a:p>
                  </a:txBody>
                  <a:tcPr marL="0" marR="0" marT="0" marB="0" anchor="ctr">
                    <a:lnL w="7620" cap="flat" cmpd="sng" algn="ctr">
                      <a:solidFill>
                        <a:srgbClr val="E0ACA8"/>
                      </a:solidFill>
                      <a:prstDash val="solid"/>
                      <a:round/>
                      <a:headEnd type="none" w="med" len="med"/>
                      <a:tailEnd type="none" w="med" len="med"/>
                    </a:lnL>
                    <a:lnR w="7620" cap="flat" cmpd="sng" algn="ctr">
                      <a:solidFill>
                        <a:srgbClr val="E0AFA8"/>
                      </a:solidFill>
                      <a:prstDash val="solid"/>
                      <a:round/>
                      <a:headEnd type="none" w="med" len="med"/>
                      <a:tailEnd type="none" w="med" len="med"/>
                    </a:lnR>
                    <a:lnT w="7620" cap="flat" cmpd="sng" algn="ctr">
                      <a:solidFill>
                        <a:srgbClr val="E0ACA8"/>
                      </a:solidFill>
                      <a:prstDash val="solid"/>
                      <a:round/>
                      <a:headEnd type="none" w="med" len="med"/>
                      <a:tailEnd type="none" w="med" len="med"/>
                    </a:lnT>
                    <a:lnB w="7620" cap="flat" cmpd="sng" algn="ctr">
                      <a:solidFill>
                        <a:srgbClr val="00ABA8"/>
                      </a:solidFill>
                      <a:prstDash val="solid"/>
                      <a:round/>
                      <a:headEnd type="none" w="med" len="med"/>
                      <a:tailEnd type="none" w="med" len="med"/>
                    </a:lnB>
                    <a:solidFill>
                      <a:srgbClr val="FFFFFF"/>
                    </a:solidFill>
                  </a:tcPr>
                </a:tc>
                <a:extLst>
                  <a:ext uri="{0D108BD9-81ED-4DB2-BD59-A6C34878D82A}">
                    <a16:rowId xmlns:a16="http://schemas.microsoft.com/office/drawing/2014/main" val="2977975535"/>
                  </a:ext>
                </a:extLst>
              </a:tr>
              <a:tr h="144000">
                <a:tc>
                  <a:txBody>
                    <a:bodyPr/>
                    <a:lstStyle/>
                    <a:p>
                      <a:r>
                        <a:rPr lang="en-US" sz="1200" u="none" strike="noStrike">
                          <a:solidFill>
                            <a:srgbClr val="4B900E"/>
                          </a:solidFill>
                          <a:effectLst/>
                          <a:hlinkClick r:id="rId22"/>
                        </a:rPr>
                        <a:t>Building Block: Study on eCAV</a:t>
                      </a:r>
                      <a:endParaRPr lang="en-US" sz="1200">
                        <a:effectLst/>
                      </a:endParaRPr>
                    </a:p>
                  </a:txBody>
                  <a:tcPr marL="0" marR="0" marT="0" marB="0" anchor="ctr">
                    <a:lnL w="7620" cap="flat" cmpd="sng" algn="ctr">
                      <a:solidFill>
                        <a:srgbClr val="C0AAA8"/>
                      </a:solidFill>
                      <a:prstDash val="solid"/>
                      <a:round/>
                      <a:headEnd type="none" w="med" len="med"/>
                      <a:tailEnd type="none" w="med" len="med"/>
                    </a:lnL>
                    <a:lnR w="7620" cap="flat" cmpd="sng" algn="ctr">
                      <a:solidFill>
                        <a:srgbClr val="00ABA8"/>
                      </a:solidFill>
                      <a:prstDash val="solid"/>
                      <a:round/>
                      <a:headEnd type="none" w="med" len="med"/>
                      <a:tailEnd type="none" w="med" len="med"/>
                    </a:lnR>
                    <a:lnT w="7620" cap="flat" cmpd="sng" algn="ctr">
                      <a:solidFill>
                        <a:srgbClr val="C0AAA8"/>
                      </a:solidFill>
                      <a:prstDash val="solid"/>
                      <a:round/>
                      <a:headEnd type="none" w="med" len="med"/>
                      <a:tailEnd type="none" w="med" len="med"/>
                    </a:lnT>
                    <a:lnB w="7620" cap="flat" cmpd="sng" algn="ctr">
                      <a:solidFill>
                        <a:srgbClr val="20A6A7"/>
                      </a:solidFill>
                      <a:prstDash val="solid"/>
                      <a:round/>
                      <a:headEnd type="none" w="med" len="med"/>
                      <a:tailEnd type="none" w="med" len="med"/>
                    </a:lnB>
                    <a:solidFill>
                      <a:srgbClr val="FFFFFF"/>
                    </a:solidFill>
                  </a:tcPr>
                </a:tc>
                <a:tc>
                  <a:txBody>
                    <a:bodyPr/>
                    <a:lstStyle/>
                    <a:p>
                      <a:r>
                        <a:rPr lang="en-US" sz="1200">
                          <a:effectLst/>
                        </a:rPr>
                        <a:t>FS_eCAV</a:t>
                      </a:r>
                    </a:p>
                  </a:txBody>
                  <a:tcPr marL="0" marR="0" marT="0" marB="0" anchor="ctr">
                    <a:lnL w="7620" cap="flat" cmpd="sng" algn="ctr">
                      <a:solidFill>
                        <a:srgbClr val="00ABA8"/>
                      </a:solidFill>
                      <a:prstDash val="solid"/>
                      <a:round/>
                      <a:headEnd type="none" w="med" len="med"/>
                      <a:tailEnd type="none" w="med" len="med"/>
                    </a:lnL>
                    <a:lnR w="7620" cap="flat" cmpd="sng" algn="ctr">
                      <a:solidFill>
                        <a:srgbClr val="A0A2A7"/>
                      </a:solidFill>
                      <a:prstDash val="solid"/>
                      <a:round/>
                      <a:headEnd type="none" w="med" len="med"/>
                      <a:tailEnd type="none" w="med" len="med"/>
                    </a:lnR>
                    <a:lnT w="7620" cap="flat" cmpd="sng" algn="ctr">
                      <a:solidFill>
                        <a:srgbClr val="00ABA8"/>
                      </a:solidFill>
                      <a:prstDash val="solid"/>
                      <a:round/>
                      <a:headEnd type="none" w="med" len="med"/>
                      <a:tailEnd type="none" w="med" len="med"/>
                    </a:lnT>
                    <a:lnB w="7620" cap="flat" cmpd="sng" algn="ctr">
                      <a:solidFill>
                        <a:srgbClr val="40A7A7"/>
                      </a:solidFill>
                      <a:prstDash val="solid"/>
                      <a:round/>
                      <a:headEnd type="none" w="med" len="med"/>
                      <a:tailEnd type="none" w="med" len="med"/>
                    </a:lnB>
                    <a:solidFill>
                      <a:srgbClr val="FFFFFF"/>
                    </a:solidFill>
                  </a:tcPr>
                </a:tc>
                <a:extLst>
                  <a:ext uri="{0D108BD9-81ED-4DB2-BD59-A6C34878D82A}">
                    <a16:rowId xmlns:a16="http://schemas.microsoft.com/office/drawing/2014/main" val="1591396582"/>
                  </a:ext>
                </a:extLst>
              </a:tr>
              <a:tr h="144000">
                <a:tc>
                  <a:txBody>
                    <a:bodyPr/>
                    <a:lstStyle/>
                    <a:p>
                      <a:r>
                        <a:rPr lang="en-US" sz="1200" u="none" strike="noStrike">
                          <a:solidFill>
                            <a:srgbClr val="4B900E"/>
                          </a:solidFill>
                          <a:effectLst/>
                          <a:hlinkClick r:id="rId23"/>
                        </a:rPr>
                        <a:t>Building Block: Stage 1 of Remote Identification of Uncrewed Aerial Systems</a:t>
                      </a:r>
                      <a:endParaRPr lang="en-US" sz="1200">
                        <a:effectLst/>
                      </a:endParaRPr>
                    </a:p>
                  </a:txBody>
                  <a:tcPr marL="0" marR="0" marT="0" marB="0" anchor="ctr">
                    <a:lnL w="7620" cap="flat" cmpd="sng" algn="ctr">
                      <a:solidFill>
                        <a:srgbClr val="20A6A7"/>
                      </a:solidFill>
                      <a:prstDash val="solid"/>
                      <a:round/>
                      <a:headEnd type="none" w="med" len="med"/>
                      <a:tailEnd type="none" w="med" len="med"/>
                    </a:lnL>
                    <a:lnR w="7620" cap="flat" cmpd="sng" algn="ctr">
                      <a:solidFill>
                        <a:srgbClr val="40A7A7"/>
                      </a:solidFill>
                      <a:prstDash val="solid"/>
                      <a:round/>
                      <a:headEnd type="none" w="med" len="med"/>
                      <a:tailEnd type="none" w="med" len="med"/>
                    </a:lnR>
                    <a:lnT w="7620" cap="flat" cmpd="sng" algn="ctr">
                      <a:solidFill>
                        <a:srgbClr val="20A6A7"/>
                      </a:solidFill>
                      <a:prstDash val="solid"/>
                      <a:round/>
                      <a:headEnd type="none" w="med" len="med"/>
                      <a:tailEnd type="none" w="med" len="med"/>
                    </a:lnT>
                    <a:lnB w="7620" cap="flat" cmpd="sng" algn="ctr">
                      <a:solidFill>
                        <a:srgbClr val="40A3A7"/>
                      </a:solidFill>
                      <a:prstDash val="solid"/>
                      <a:round/>
                      <a:headEnd type="none" w="med" len="med"/>
                      <a:tailEnd type="none" w="med" len="med"/>
                    </a:lnB>
                    <a:solidFill>
                      <a:srgbClr val="FFFFFF"/>
                    </a:solidFill>
                  </a:tcPr>
                </a:tc>
                <a:tc>
                  <a:txBody>
                    <a:bodyPr/>
                    <a:lstStyle/>
                    <a:p>
                      <a:r>
                        <a:rPr lang="en-US" sz="1200">
                          <a:effectLst/>
                        </a:rPr>
                        <a:t>ID_UAS</a:t>
                      </a:r>
                    </a:p>
                  </a:txBody>
                  <a:tcPr marL="0" marR="0" marT="0" marB="0" anchor="ctr">
                    <a:lnL w="7620" cap="flat" cmpd="sng" algn="ctr">
                      <a:solidFill>
                        <a:srgbClr val="40A7A7"/>
                      </a:solidFill>
                      <a:prstDash val="solid"/>
                      <a:round/>
                      <a:headEnd type="none" w="med" len="med"/>
                      <a:tailEnd type="none" w="med" len="med"/>
                    </a:lnL>
                    <a:lnR w="7620" cap="flat" cmpd="sng" algn="ctr">
                      <a:solidFill>
                        <a:srgbClr val="80A4A7"/>
                      </a:solidFill>
                      <a:prstDash val="solid"/>
                      <a:round/>
                      <a:headEnd type="none" w="med" len="med"/>
                      <a:tailEnd type="none" w="med" len="med"/>
                    </a:lnR>
                    <a:lnT w="7620" cap="flat" cmpd="sng" algn="ctr">
                      <a:solidFill>
                        <a:srgbClr val="40A7A7"/>
                      </a:solidFill>
                      <a:prstDash val="solid"/>
                      <a:round/>
                      <a:headEnd type="none" w="med" len="med"/>
                      <a:tailEnd type="none" w="med" len="med"/>
                    </a:lnT>
                    <a:lnB w="7620" cap="flat" cmpd="sng" algn="ctr">
                      <a:solidFill>
                        <a:srgbClr val="E0A8A7"/>
                      </a:solidFill>
                      <a:prstDash val="solid"/>
                      <a:round/>
                      <a:headEnd type="none" w="med" len="med"/>
                      <a:tailEnd type="none" w="med" len="med"/>
                    </a:lnB>
                    <a:solidFill>
                      <a:srgbClr val="FFFFFF"/>
                    </a:solidFill>
                  </a:tcPr>
                </a:tc>
                <a:extLst>
                  <a:ext uri="{0D108BD9-81ED-4DB2-BD59-A6C34878D82A}">
                    <a16:rowId xmlns:a16="http://schemas.microsoft.com/office/drawing/2014/main" val="1052580409"/>
                  </a:ext>
                </a:extLst>
              </a:tr>
              <a:tr h="144000">
                <a:tc>
                  <a:txBody>
                    <a:bodyPr/>
                    <a:lstStyle/>
                    <a:p>
                      <a:r>
                        <a:rPr lang="en-US" sz="1200" u="none" strike="noStrike">
                          <a:solidFill>
                            <a:srgbClr val="4B900E"/>
                          </a:solidFill>
                          <a:effectLst/>
                          <a:hlinkClick r:id="rId24"/>
                        </a:rPr>
                        <a:t>Building Block: Study on CMED</a:t>
                      </a:r>
                      <a:endParaRPr lang="en-US" sz="1200">
                        <a:effectLst/>
                      </a:endParaRPr>
                    </a:p>
                  </a:txBody>
                  <a:tcPr marL="0" marR="0" marT="0" marB="0" anchor="ctr">
                    <a:lnL w="7620" cap="flat" cmpd="sng" algn="ctr">
                      <a:solidFill>
                        <a:srgbClr val="40A3A7"/>
                      </a:solidFill>
                      <a:prstDash val="solid"/>
                      <a:round/>
                      <a:headEnd type="none" w="med" len="med"/>
                      <a:tailEnd type="none" w="med" len="med"/>
                    </a:lnL>
                    <a:lnR w="7620" cap="flat" cmpd="sng" algn="ctr">
                      <a:solidFill>
                        <a:srgbClr val="E0A8A7"/>
                      </a:solidFill>
                      <a:prstDash val="solid"/>
                      <a:round/>
                      <a:headEnd type="none" w="med" len="med"/>
                      <a:tailEnd type="none" w="med" len="med"/>
                    </a:lnR>
                    <a:lnT w="7620" cap="flat" cmpd="sng" algn="ctr">
                      <a:solidFill>
                        <a:srgbClr val="40A3A7"/>
                      </a:solidFill>
                      <a:prstDash val="solid"/>
                      <a:round/>
                      <a:headEnd type="none" w="med" len="med"/>
                      <a:tailEnd type="none" w="med" len="med"/>
                    </a:lnT>
                    <a:lnB w="7620" cap="flat" cmpd="sng" algn="ctr">
                      <a:solidFill>
                        <a:srgbClr val="00A9A7"/>
                      </a:solidFill>
                      <a:prstDash val="solid"/>
                      <a:round/>
                      <a:headEnd type="none" w="med" len="med"/>
                      <a:tailEnd type="none" w="med" len="med"/>
                    </a:lnB>
                    <a:solidFill>
                      <a:srgbClr val="FFFFFF"/>
                    </a:solidFill>
                  </a:tcPr>
                </a:tc>
                <a:tc>
                  <a:txBody>
                    <a:bodyPr/>
                    <a:lstStyle/>
                    <a:p>
                      <a:r>
                        <a:rPr lang="en-US" sz="1200">
                          <a:effectLst/>
                        </a:rPr>
                        <a:t>FS_CMED</a:t>
                      </a:r>
                    </a:p>
                  </a:txBody>
                  <a:tcPr marL="0" marR="0" marT="0" marB="0" anchor="ctr">
                    <a:lnL w="7620" cap="flat" cmpd="sng" algn="ctr">
                      <a:solidFill>
                        <a:srgbClr val="E0A8A7"/>
                      </a:solidFill>
                      <a:prstDash val="solid"/>
                      <a:round/>
                      <a:headEnd type="none" w="med" len="med"/>
                      <a:tailEnd type="none" w="med" len="med"/>
                    </a:lnL>
                    <a:lnR w="7620" cap="flat" cmpd="sng" algn="ctr">
                      <a:solidFill>
                        <a:srgbClr val="C0A3A7"/>
                      </a:solidFill>
                      <a:prstDash val="solid"/>
                      <a:round/>
                      <a:headEnd type="none" w="med" len="med"/>
                      <a:tailEnd type="none" w="med" len="med"/>
                    </a:lnR>
                    <a:lnT w="7620" cap="flat" cmpd="sng" algn="ctr">
                      <a:solidFill>
                        <a:srgbClr val="E0A8A7"/>
                      </a:solidFill>
                      <a:prstDash val="solid"/>
                      <a:round/>
                      <a:headEnd type="none" w="med" len="med"/>
                      <a:tailEnd type="none" w="med" len="med"/>
                    </a:lnT>
                    <a:lnB w="7620" cap="flat" cmpd="sng" algn="ctr">
                      <a:solidFill>
                        <a:srgbClr val="C0A6A7"/>
                      </a:solidFill>
                      <a:prstDash val="solid"/>
                      <a:round/>
                      <a:headEnd type="none" w="med" len="med"/>
                      <a:tailEnd type="none" w="med" len="med"/>
                    </a:lnB>
                    <a:solidFill>
                      <a:srgbClr val="FFFFFF"/>
                    </a:solidFill>
                  </a:tcPr>
                </a:tc>
                <a:extLst>
                  <a:ext uri="{0D108BD9-81ED-4DB2-BD59-A6C34878D82A}">
                    <a16:rowId xmlns:a16="http://schemas.microsoft.com/office/drawing/2014/main" val="2734666878"/>
                  </a:ext>
                </a:extLst>
              </a:tr>
              <a:tr h="144000">
                <a:tc>
                  <a:txBody>
                    <a:bodyPr/>
                    <a:lstStyle/>
                    <a:p>
                      <a:r>
                        <a:rPr lang="en-US" sz="1200" u="none" strike="noStrike">
                          <a:solidFill>
                            <a:srgbClr val="4B900E"/>
                          </a:solidFill>
                          <a:effectLst/>
                          <a:hlinkClick r:id="rId25"/>
                        </a:rPr>
                        <a:t>Building Block: Study on ATRAC</a:t>
                      </a:r>
                      <a:endParaRPr lang="en-US" sz="1200">
                        <a:effectLst/>
                      </a:endParaRPr>
                    </a:p>
                  </a:txBody>
                  <a:tcPr marL="0" marR="0" marT="0" marB="0" anchor="ctr">
                    <a:lnL w="7620" cap="flat" cmpd="sng" algn="ctr">
                      <a:solidFill>
                        <a:srgbClr val="00A9A7"/>
                      </a:solidFill>
                      <a:prstDash val="solid"/>
                      <a:round/>
                      <a:headEnd type="none" w="med" len="med"/>
                      <a:tailEnd type="none" w="med" len="med"/>
                    </a:lnL>
                    <a:lnR w="7620" cap="flat" cmpd="sng" algn="ctr">
                      <a:solidFill>
                        <a:srgbClr val="C0A6A7"/>
                      </a:solidFill>
                      <a:prstDash val="solid"/>
                      <a:round/>
                      <a:headEnd type="none" w="med" len="med"/>
                      <a:tailEnd type="none" w="med" len="med"/>
                    </a:lnR>
                    <a:lnT w="7620" cap="flat" cmpd="sng" algn="ctr">
                      <a:solidFill>
                        <a:srgbClr val="00A9A7"/>
                      </a:solidFill>
                      <a:prstDash val="solid"/>
                      <a:round/>
                      <a:headEnd type="none" w="med" len="med"/>
                      <a:tailEnd type="none" w="med" len="med"/>
                    </a:lnT>
                    <a:lnB w="7620" cap="flat" cmpd="sng" algn="ctr">
                      <a:solidFill>
                        <a:srgbClr val="00AFA7"/>
                      </a:solidFill>
                      <a:prstDash val="solid"/>
                      <a:round/>
                      <a:headEnd type="none" w="med" len="med"/>
                      <a:tailEnd type="none" w="med" len="med"/>
                    </a:lnB>
                    <a:solidFill>
                      <a:srgbClr val="FFFFFF"/>
                    </a:solidFill>
                  </a:tcPr>
                </a:tc>
                <a:tc>
                  <a:txBody>
                    <a:bodyPr/>
                    <a:lstStyle/>
                    <a:p>
                      <a:r>
                        <a:rPr lang="en-US" sz="1200">
                          <a:effectLst/>
                        </a:rPr>
                        <a:t>FS_5G_ATRAC</a:t>
                      </a:r>
                    </a:p>
                  </a:txBody>
                  <a:tcPr marL="0" marR="0" marT="0" marB="0" anchor="ctr">
                    <a:lnL w="7620" cap="flat" cmpd="sng" algn="ctr">
                      <a:solidFill>
                        <a:srgbClr val="C0A6A7"/>
                      </a:solidFill>
                      <a:prstDash val="solid"/>
                      <a:round/>
                      <a:headEnd type="none" w="med" len="med"/>
                      <a:tailEnd type="none" w="med" len="med"/>
                    </a:lnL>
                    <a:lnR w="7620" cap="flat" cmpd="sng" algn="ctr">
                      <a:solidFill>
                        <a:srgbClr val="60AFA7"/>
                      </a:solidFill>
                      <a:prstDash val="solid"/>
                      <a:round/>
                      <a:headEnd type="none" w="med" len="med"/>
                      <a:tailEnd type="none" w="med" len="med"/>
                    </a:lnR>
                    <a:lnT w="7620" cap="flat" cmpd="sng" algn="ctr">
                      <a:solidFill>
                        <a:srgbClr val="C0A6A7"/>
                      </a:solidFill>
                      <a:prstDash val="solid"/>
                      <a:round/>
                      <a:headEnd type="none" w="med" len="med"/>
                      <a:tailEnd type="none" w="med" len="med"/>
                    </a:lnT>
                    <a:lnB w="7620" cap="flat" cmpd="sng" algn="ctr">
                      <a:solidFill>
                        <a:srgbClr val="40B1A7"/>
                      </a:solidFill>
                      <a:prstDash val="solid"/>
                      <a:round/>
                      <a:headEnd type="none" w="med" len="med"/>
                      <a:tailEnd type="none" w="med" len="med"/>
                    </a:lnB>
                    <a:solidFill>
                      <a:srgbClr val="FFFFFF"/>
                    </a:solidFill>
                  </a:tcPr>
                </a:tc>
                <a:extLst>
                  <a:ext uri="{0D108BD9-81ED-4DB2-BD59-A6C34878D82A}">
                    <a16:rowId xmlns:a16="http://schemas.microsoft.com/office/drawing/2014/main" val="594610172"/>
                  </a:ext>
                </a:extLst>
              </a:tr>
              <a:tr h="144000">
                <a:tc>
                  <a:txBody>
                    <a:bodyPr/>
                    <a:lstStyle/>
                    <a:p>
                      <a:r>
                        <a:rPr lang="en-US" sz="1200" u="none" strike="noStrike">
                          <a:solidFill>
                            <a:srgbClr val="4B900E"/>
                          </a:solidFill>
                          <a:effectLst/>
                          <a:hlinkClick r:id="rId26"/>
                        </a:rPr>
                        <a:t>Building Block: Study on REFEC</a:t>
                      </a:r>
                      <a:endParaRPr lang="en-US" sz="1200">
                        <a:effectLst/>
                      </a:endParaRPr>
                    </a:p>
                  </a:txBody>
                  <a:tcPr marL="0" marR="0" marT="0" marB="0" anchor="ctr">
                    <a:lnL w="7620" cap="flat" cmpd="sng" algn="ctr">
                      <a:solidFill>
                        <a:srgbClr val="00AFA7"/>
                      </a:solidFill>
                      <a:prstDash val="solid"/>
                      <a:round/>
                      <a:headEnd type="none" w="med" len="med"/>
                      <a:tailEnd type="none" w="med" len="med"/>
                    </a:lnL>
                    <a:lnR w="7620" cap="flat" cmpd="sng" algn="ctr">
                      <a:solidFill>
                        <a:srgbClr val="40B1A7"/>
                      </a:solidFill>
                      <a:prstDash val="solid"/>
                      <a:round/>
                      <a:headEnd type="none" w="med" len="med"/>
                      <a:tailEnd type="none" w="med" len="med"/>
                    </a:lnR>
                    <a:lnT w="7620" cap="flat" cmpd="sng" algn="ctr">
                      <a:solidFill>
                        <a:srgbClr val="00AFA7"/>
                      </a:solidFill>
                      <a:prstDash val="solid"/>
                      <a:round/>
                      <a:headEnd type="none" w="med" len="med"/>
                      <a:tailEnd type="none" w="med" len="med"/>
                    </a:lnT>
                    <a:lnB w="7620" cap="flat" cmpd="sng" algn="ctr">
                      <a:solidFill>
                        <a:srgbClr val="20ADA7"/>
                      </a:solidFill>
                      <a:prstDash val="solid"/>
                      <a:round/>
                      <a:headEnd type="none" w="med" len="med"/>
                      <a:tailEnd type="none" w="med" len="med"/>
                    </a:lnB>
                    <a:solidFill>
                      <a:srgbClr val="FFFFFF"/>
                    </a:solidFill>
                  </a:tcPr>
                </a:tc>
                <a:tc>
                  <a:txBody>
                    <a:bodyPr/>
                    <a:lstStyle/>
                    <a:p>
                      <a:r>
                        <a:rPr lang="en-US" sz="1200">
                          <a:effectLst/>
                        </a:rPr>
                        <a:t>FS_REFEC</a:t>
                      </a:r>
                    </a:p>
                  </a:txBody>
                  <a:tcPr marL="0" marR="0" marT="0" marB="0" anchor="ctr">
                    <a:lnL w="7620" cap="flat" cmpd="sng" algn="ctr">
                      <a:solidFill>
                        <a:srgbClr val="40B1A7"/>
                      </a:solidFill>
                      <a:prstDash val="solid"/>
                      <a:round/>
                      <a:headEnd type="none" w="med" len="med"/>
                      <a:tailEnd type="none" w="med" len="med"/>
                    </a:lnL>
                    <a:lnR w="7620" cap="flat" cmpd="sng" algn="ctr">
                      <a:solidFill>
                        <a:srgbClr val="C0AAA7"/>
                      </a:solidFill>
                      <a:prstDash val="solid"/>
                      <a:round/>
                      <a:headEnd type="none" w="med" len="med"/>
                      <a:tailEnd type="none" w="med" len="med"/>
                    </a:lnR>
                    <a:lnT w="7620" cap="flat" cmpd="sng" algn="ctr">
                      <a:solidFill>
                        <a:srgbClr val="40B1A7"/>
                      </a:solidFill>
                      <a:prstDash val="solid"/>
                      <a:round/>
                      <a:headEnd type="none" w="med" len="med"/>
                      <a:tailEnd type="none" w="med" len="med"/>
                    </a:lnT>
                    <a:lnB w="7620" cap="flat" cmpd="sng" algn="ctr">
                      <a:solidFill>
                        <a:srgbClr val="E0AFA7"/>
                      </a:solidFill>
                      <a:prstDash val="solid"/>
                      <a:round/>
                      <a:headEnd type="none" w="med" len="med"/>
                      <a:tailEnd type="none" w="med" len="med"/>
                    </a:lnB>
                    <a:solidFill>
                      <a:srgbClr val="FFFFFF"/>
                    </a:solidFill>
                  </a:tcPr>
                </a:tc>
                <a:extLst>
                  <a:ext uri="{0D108BD9-81ED-4DB2-BD59-A6C34878D82A}">
                    <a16:rowId xmlns:a16="http://schemas.microsoft.com/office/drawing/2014/main" val="339264111"/>
                  </a:ext>
                </a:extLst>
              </a:tr>
              <a:tr h="144000">
                <a:tc>
                  <a:txBody>
                    <a:bodyPr/>
                    <a:lstStyle/>
                    <a:p>
                      <a:r>
                        <a:rPr lang="en-US" sz="1200" u="none" strike="noStrike">
                          <a:solidFill>
                            <a:srgbClr val="4B900E"/>
                          </a:solidFill>
                          <a:effectLst/>
                          <a:hlinkClick r:id="rId27"/>
                        </a:rPr>
                        <a:t>Building Block: Study on EAV</a:t>
                      </a:r>
                      <a:endParaRPr lang="en-US" sz="1200">
                        <a:effectLst/>
                      </a:endParaRPr>
                    </a:p>
                  </a:txBody>
                  <a:tcPr marL="0" marR="0" marT="0" marB="0" anchor="ctr">
                    <a:lnL w="7620" cap="flat" cmpd="sng" algn="ctr">
                      <a:solidFill>
                        <a:srgbClr val="20ADA7"/>
                      </a:solidFill>
                      <a:prstDash val="solid"/>
                      <a:round/>
                      <a:headEnd type="none" w="med" len="med"/>
                      <a:tailEnd type="none" w="med" len="med"/>
                    </a:lnL>
                    <a:lnR w="7620" cap="flat" cmpd="sng" algn="ctr">
                      <a:solidFill>
                        <a:srgbClr val="E0AFA7"/>
                      </a:solidFill>
                      <a:prstDash val="solid"/>
                      <a:round/>
                      <a:headEnd type="none" w="med" len="med"/>
                      <a:tailEnd type="none" w="med" len="med"/>
                    </a:lnR>
                    <a:lnT w="7620" cap="flat" cmpd="sng" algn="ctr">
                      <a:solidFill>
                        <a:srgbClr val="20ADA7"/>
                      </a:solidFill>
                      <a:prstDash val="solid"/>
                      <a:round/>
                      <a:headEnd type="none" w="med" len="med"/>
                      <a:tailEnd type="none" w="med" len="med"/>
                    </a:lnT>
                    <a:lnB w="7620" cap="flat" cmpd="sng" algn="ctr">
                      <a:solidFill>
                        <a:srgbClr val="80B0A7"/>
                      </a:solidFill>
                      <a:prstDash val="solid"/>
                      <a:round/>
                      <a:headEnd type="none" w="med" len="med"/>
                      <a:tailEnd type="none" w="med" len="med"/>
                    </a:lnB>
                    <a:solidFill>
                      <a:srgbClr val="FFFFFF"/>
                    </a:solidFill>
                  </a:tcPr>
                </a:tc>
                <a:tc>
                  <a:txBody>
                    <a:bodyPr/>
                    <a:lstStyle/>
                    <a:p>
                      <a:r>
                        <a:rPr lang="en-US" sz="1200">
                          <a:effectLst/>
                        </a:rPr>
                        <a:t>FS_EAV</a:t>
                      </a:r>
                    </a:p>
                  </a:txBody>
                  <a:tcPr marL="0" marR="0" marT="0" marB="0" anchor="ctr">
                    <a:lnL w="7620" cap="flat" cmpd="sng" algn="ctr">
                      <a:solidFill>
                        <a:srgbClr val="E0AFA7"/>
                      </a:solidFill>
                      <a:prstDash val="solid"/>
                      <a:round/>
                      <a:headEnd type="none" w="med" len="med"/>
                      <a:tailEnd type="none" w="med" len="med"/>
                    </a:lnL>
                    <a:lnR w="7620" cap="flat" cmpd="sng" algn="ctr">
                      <a:solidFill>
                        <a:srgbClr val="E0AFA7"/>
                      </a:solidFill>
                      <a:prstDash val="solid"/>
                      <a:round/>
                      <a:headEnd type="none" w="med" len="med"/>
                      <a:tailEnd type="none" w="med" len="med"/>
                    </a:lnR>
                    <a:lnT w="7620" cap="flat" cmpd="sng" algn="ctr">
                      <a:solidFill>
                        <a:srgbClr val="E0AFA7"/>
                      </a:solidFill>
                      <a:prstDash val="solid"/>
                      <a:round/>
                      <a:headEnd type="none" w="med" len="med"/>
                      <a:tailEnd type="none" w="med" len="med"/>
                    </a:lnT>
                    <a:lnB w="7620" cap="flat" cmpd="sng" algn="ctr">
                      <a:solidFill>
                        <a:srgbClr val="20AAA7"/>
                      </a:solidFill>
                      <a:prstDash val="solid"/>
                      <a:round/>
                      <a:headEnd type="none" w="med" len="med"/>
                      <a:tailEnd type="none" w="med" len="med"/>
                    </a:lnB>
                    <a:solidFill>
                      <a:srgbClr val="FFFFFF"/>
                    </a:solidFill>
                  </a:tcPr>
                </a:tc>
                <a:extLst>
                  <a:ext uri="{0D108BD9-81ED-4DB2-BD59-A6C34878D82A}">
                    <a16:rowId xmlns:a16="http://schemas.microsoft.com/office/drawing/2014/main" val="3018938656"/>
                  </a:ext>
                </a:extLst>
              </a:tr>
              <a:tr h="144000">
                <a:tc>
                  <a:txBody>
                    <a:bodyPr/>
                    <a:lstStyle/>
                    <a:p>
                      <a:r>
                        <a:rPr lang="en-US" sz="1200" u="none" strike="noStrike">
                          <a:solidFill>
                            <a:srgbClr val="4B900E"/>
                          </a:solidFill>
                          <a:effectLst/>
                          <a:hlinkClick r:id="rId28"/>
                        </a:rPr>
                        <a:t>Building Block: Stage 1 of 5GSAT</a:t>
                      </a:r>
                      <a:endParaRPr lang="en-US" sz="1200">
                        <a:effectLst/>
                      </a:endParaRPr>
                    </a:p>
                  </a:txBody>
                  <a:tcPr marL="0" marR="0" marT="0" marB="0" anchor="ctr">
                    <a:lnL w="7620" cap="flat" cmpd="sng" algn="ctr">
                      <a:solidFill>
                        <a:srgbClr val="80B0A7"/>
                      </a:solidFill>
                      <a:prstDash val="solid"/>
                      <a:round/>
                      <a:headEnd type="none" w="med" len="med"/>
                      <a:tailEnd type="none" w="med" len="med"/>
                    </a:lnL>
                    <a:lnR w="7620" cap="flat" cmpd="sng" algn="ctr">
                      <a:solidFill>
                        <a:srgbClr val="20AAA7"/>
                      </a:solidFill>
                      <a:prstDash val="solid"/>
                      <a:round/>
                      <a:headEnd type="none" w="med" len="med"/>
                      <a:tailEnd type="none" w="med" len="med"/>
                    </a:lnR>
                    <a:lnT w="7620" cap="flat" cmpd="sng" algn="ctr">
                      <a:solidFill>
                        <a:srgbClr val="80B0A7"/>
                      </a:solidFill>
                      <a:prstDash val="solid"/>
                      <a:round/>
                      <a:headEnd type="none" w="med" len="med"/>
                      <a:tailEnd type="none" w="med" len="med"/>
                    </a:lnT>
                    <a:lnB w="7620" cap="flat" cmpd="sng" algn="ctr">
                      <a:solidFill>
                        <a:srgbClr val="A0B7A7"/>
                      </a:solidFill>
                      <a:prstDash val="solid"/>
                      <a:round/>
                      <a:headEnd type="none" w="med" len="med"/>
                      <a:tailEnd type="none" w="med" len="med"/>
                    </a:lnB>
                    <a:solidFill>
                      <a:srgbClr val="FFFFFF"/>
                    </a:solidFill>
                  </a:tcPr>
                </a:tc>
                <a:tc>
                  <a:txBody>
                    <a:bodyPr/>
                    <a:lstStyle/>
                    <a:p>
                      <a:r>
                        <a:rPr lang="en-US" sz="1200">
                          <a:effectLst/>
                        </a:rPr>
                        <a:t>5GSAT</a:t>
                      </a:r>
                    </a:p>
                  </a:txBody>
                  <a:tcPr marL="0" marR="0" marT="0" marB="0" anchor="ctr">
                    <a:lnL w="7620" cap="flat" cmpd="sng" algn="ctr">
                      <a:solidFill>
                        <a:srgbClr val="20AAA7"/>
                      </a:solidFill>
                      <a:prstDash val="solid"/>
                      <a:round/>
                      <a:headEnd type="none" w="med" len="med"/>
                      <a:tailEnd type="none" w="med" len="med"/>
                    </a:lnL>
                    <a:lnR w="7620" cap="flat" cmpd="sng" algn="ctr">
                      <a:solidFill>
                        <a:srgbClr val="A0ABA7"/>
                      </a:solidFill>
                      <a:prstDash val="solid"/>
                      <a:round/>
                      <a:headEnd type="none" w="med" len="med"/>
                      <a:tailEnd type="none" w="med" len="med"/>
                    </a:lnR>
                    <a:lnT w="7620" cap="flat" cmpd="sng" algn="ctr">
                      <a:solidFill>
                        <a:srgbClr val="20AAA7"/>
                      </a:solidFill>
                      <a:prstDash val="solid"/>
                      <a:round/>
                      <a:headEnd type="none" w="med" len="med"/>
                      <a:tailEnd type="none" w="med" len="med"/>
                    </a:lnT>
                    <a:lnB w="7620" cap="flat" cmpd="sng" algn="ctr">
                      <a:solidFill>
                        <a:srgbClr val="40B4A7"/>
                      </a:solidFill>
                      <a:prstDash val="solid"/>
                      <a:round/>
                      <a:headEnd type="none" w="med" len="med"/>
                      <a:tailEnd type="none" w="med" len="med"/>
                    </a:lnB>
                    <a:solidFill>
                      <a:srgbClr val="FFFFFF"/>
                    </a:solidFill>
                  </a:tcPr>
                </a:tc>
                <a:extLst>
                  <a:ext uri="{0D108BD9-81ED-4DB2-BD59-A6C34878D82A}">
                    <a16:rowId xmlns:a16="http://schemas.microsoft.com/office/drawing/2014/main" val="1544415690"/>
                  </a:ext>
                </a:extLst>
              </a:tr>
              <a:tr h="144000">
                <a:tc>
                  <a:txBody>
                    <a:bodyPr/>
                    <a:lstStyle/>
                    <a:p>
                      <a:r>
                        <a:rPr lang="en-US" sz="1200" u="none" strike="noStrike">
                          <a:solidFill>
                            <a:srgbClr val="4B900E"/>
                          </a:solidFill>
                          <a:effectLst/>
                          <a:hlinkClick r:id="rId29"/>
                        </a:rPr>
                        <a:t>Feature or Study Item: NPN support of PWS</a:t>
                      </a:r>
                      <a:endParaRPr lang="en-US" sz="1200">
                        <a:effectLst/>
                      </a:endParaRPr>
                    </a:p>
                  </a:txBody>
                  <a:tcPr marL="0" marR="0" marT="0" marB="0" anchor="ctr">
                    <a:lnL w="7620" cap="flat" cmpd="sng" algn="ctr">
                      <a:solidFill>
                        <a:srgbClr val="A0B7A7"/>
                      </a:solidFill>
                      <a:prstDash val="solid"/>
                      <a:round/>
                      <a:headEnd type="none" w="med" len="med"/>
                      <a:tailEnd type="none" w="med" len="med"/>
                    </a:lnL>
                    <a:lnR w="7620" cap="flat" cmpd="sng" algn="ctr">
                      <a:solidFill>
                        <a:srgbClr val="40B4A7"/>
                      </a:solidFill>
                      <a:prstDash val="solid"/>
                      <a:round/>
                      <a:headEnd type="none" w="med" len="med"/>
                      <a:tailEnd type="none" w="med" len="med"/>
                    </a:lnR>
                    <a:lnT w="7620" cap="flat" cmpd="sng" algn="ctr">
                      <a:solidFill>
                        <a:srgbClr val="A0B7A7"/>
                      </a:solidFill>
                      <a:prstDash val="solid"/>
                      <a:round/>
                      <a:headEnd type="none" w="med" len="med"/>
                      <a:tailEnd type="none" w="med" len="med"/>
                    </a:lnT>
                    <a:lnB w="7620" cap="flat" cmpd="sng" algn="ctr">
                      <a:solidFill>
                        <a:srgbClr val="80B1A7"/>
                      </a:solidFill>
                      <a:prstDash val="solid"/>
                      <a:round/>
                      <a:headEnd type="none" w="med" len="med"/>
                      <a:tailEnd type="none" w="med" len="med"/>
                    </a:lnB>
                    <a:solidFill>
                      <a:srgbClr val="FFFFFF"/>
                    </a:solidFill>
                  </a:tcPr>
                </a:tc>
                <a:tc>
                  <a:txBody>
                    <a:bodyPr/>
                    <a:lstStyle/>
                    <a:p>
                      <a:r>
                        <a:rPr lang="en-US" sz="1200">
                          <a:effectLst/>
                        </a:rPr>
                        <a:t>NPN_PWS</a:t>
                      </a:r>
                    </a:p>
                  </a:txBody>
                  <a:tcPr marL="0" marR="0" marT="0" marB="0" anchor="ctr">
                    <a:lnL w="7620" cap="flat" cmpd="sng" algn="ctr">
                      <a:solidFill>
                        <a:srgbClr val="40B4A7"/>
                      </a:solidFill>
                      <a:prstDash val="solid"/>
                      <a:round/>
                      <a:headEnd type="none" w="med" len="med"/>
                      <a:tailEnd type="none" w="med" len="med"/>
                    </a:lnL>
                    <a:lnR w="7620" cap="flat" cmpd="sng" algn="ctr">
                      <a:solidFill>
                        <a:srgbClr val="A0B7A7"/>
                      </a:solidFill>
                      <a:prstDash val="solid"/>
                      <a:round/>
                      <a:headEnd type="none" w="med" len="med"/>
                      <a:tailEnd type="none" w="med" len="med"/>
                    </a:lnR>
                    <a:lnT w="7620" cap="flat" cmpd="sng" algn="ctr">
                      <a:solidFill>
                        <a:srgbClr val="40B4A7"/>
                      </a:solidFill>
                      <a:prstDash val="solid"/>
                      <a:round/>
                      <a:headEnd type="none" w="med" len="med"/>
                      <a:tailEnd type="none" w="med" len="med"/>
                    </a:lnT>
                    <a:lnB w="7620" cap="flat" cmpd="sng" algn="ctr">
                      <a:solidFill>
                        <a:srgbClr val="40B3A7"/>
                      </a:solidFill>
                      <a:prstDash val="solid"/>
                      <a:round/>
                      <a:headEnd type="none" w="med" len="med"/>
                      <a:tailEnd type="none" w="med" len="med"/>
                    </a:lnB>
                    <a:solidFill>
                      <a:srgbClr val="FFFFFF"/>
                    </a:solidFill>
                  </a:tcPr>
                </a:tc>
                <a:extLst>
                  <a:ext uri="{0D108BD9-81ED-4DB2-BD59-A6C34878D82A}">
                    <a16:rowId xmlns:a16="http://schemas.microsoft.com/office/drawing/2014/main" val="1555953360"/>
                  </a:ext>
                </a:extLst>
              </a:tr>
              <a:tr h="144000">
                <a:tc>
                  <a:txBody>
                    <a:bodyPr/>
                    <a:lstStyle/>
                    <a:p>
                      <a:r>
                        <a:rPr lang="en-US" sz="1200" u="none" strike="noStrike">
                          <a:solidFill>
                            <a:srgbClr val="4B900E"/>
                          </a:solidFill>
                          <a:effectLst/>
                          <a:hlinkClick r:id="rId30"/>
                        </a:rPr>
                        <a:t>Building Block: Study on AVPROD</a:t>
                      </a:r>
                      <a:endParaRPr lang="en-US" sz="1200">
                        <a:effectLst/>
                      </a:endParaRPr>
                    </a:p>
                  </a:txBody>
                  <a:tcPr marL="0" marR="0" marT="0" marB="0" anchor="ctr">
                    <a:lnL w="7620" cap="flat" cmpd="sng" algn="ctr">
                      <a:solidFill>
                        <a:srgbClr val="80B1A7"/>
                      </a:solidFill>
                      <a:prstDash val="solid"/>
                      <a:round/>
                      <a:headEnd type="none" w="med" len="med"/>
                      <a:tailEnd type="none" w="med" len="med"/>
                    </a:lnL>
                    <a:lnR w="7620" cap="flat" cmpd="sng" algn="ctr">
                      <a:solidFill>
                        <a:srgbClr val="40B3A7"/>
                      </a:solidFill>
                      <a:prstDash val="solid"/>
                      <a:round/>
                      <a:headEnd type="none" w="med" len="med"/>
                      <a:tailEnd type="none" w="med" len="med"/>
                    </a:lnR>
                    <a:lnT w="7620" cap="flat" cmpd="sng" algn="ctr">
                      <a:solidFill>
                        <a:srgbClr val="80B1A7"/>
                      </a:solidFill>
                      <a:prstDash val="solid"/>
                      <a:round/>
                      <a:headEnd type="none" w="med" len="med"/>
                      <a:tailEnd type="none" w="med" len="med"/>
                    </a:lnT>
                    <a:lnB w="7620" cap="flat" cmpd="sng" algn="ctr">
                      <a:solidFill>
                        <a:srgbClr val="A0B2A7"/>
                      </a:solidFill>
                      <a:prstDash val="solid"/>
                      <a:round/>
                      <a:headEnd type="none" w="med" len="med"/>
                      <a:tailEnd type="none" w="med" len="med"/>
                    </a:lnB>
                    <a:solidFill>
                      <a:srgbClr val="FFFFFF"/>
                    </a:solidFill>
                  </a:tcPr>
                </a:tc>
                <a:tc>
                  <a:txBody>
                    <a:bodyPr/>
                    <a:lstStyle/>
                    <a:p>
                      <a:r>
                        <a:rPr lang="en-US" sz="1200">
                          <a:effectLst/>
                        </a:rPr>
                        <a:t>FS_AVPROD</a:t>
                      </a:r>
                    </a:p>
                  </a:txBody>
                  <a:tcPr marL="0" marR="0" marT="0" marB="0" anchor="ctr">
                    <a:lnL w="7620" cap="flat" cmpd="sng" algn="ctr">
                      <a:solidFill>
                        <a:srgbClr val="40B3A7"/>
                      </a:solidFill>
                      <a:prstDash val="solid"/>
                      <a:round/>
                      <a:headEnd type="none" w="med" len="med"/>
                      <a:tailEnd type="none" w="med" len="med"/>
                    </a:lnL>
                    <a:lnR w="7620" cap="flat" cmpd="sng" algn="ctr">
                      <a:solidFill>
                        <a:srgbClr val="E0B5A7"/>
                      </a:solidFill>
                      <a:prstDash val="solid"/>
                      <a:round/>
                      <a:headEnd type="none" w="med" len="med"/>
                      <a:tailEnd type="none" w="med" len="med"/>
                    </a:lnR>
                    <a:lnT w="7620" cap="flat" cmpd="sng" algn="ctr">
                      <a:solidFill>
                        <a:srgbClr val="40B3A7"/>
                      </a:solidFill>
                      <a:prstDash val="solid"/>
                      <a:round/>
                      <a:headEnd type="none" w="med" len="med"/>
                      <a:tailEnd type="none" w="med" len="med"/>
                    </a:lnT>
                    <a:lnB w="7620" cap="flat" cmpd="sng" algn="ctr">
                      <a:solidFill>
                        <a:srgbClr val="80BFA7"/>
                      </a:solidFill>
                      <a:prstDash val="solid"/>
                      <a:round/>
                      <a:headEnd type="none" w="med" len="med"/>
                      <a:tailEnd type="none" w="med" len="med"/>
                    </a:lnB>
                    <a:solidFill>
                      <a:srgbClr val="FFFFFF"/>
                    </a:solidFill>
                  </a:tcPr>
                </a:tc>
                <a:extLst>
                  <a:ext uri="{0D108BD9-81ED-4DB2-BD59-A6C34878D82A}">
                    <a16:rowId xmlns:a16="http://schemas.microsoft.com/office/drawing/2014/main" val="2800590882"/>
                  </a:ext>
                </a:extLst>
              </a:tr>
              <a:tr h="144000">
                <a:tc>
                  <a:txBody>
                    <a:bodyPr/>
                    <a:lstStyle/>
                    <a:p>
                      <a:r>
                        <a:rPr lang="en-US" sz="1200" u="none" strike="noStrike">
                          <a:solidFill>
                            <a:srgbClr val="4B900E"/>
                          </a:solidFill>
                          <a:effectLst/>
                          <a:hlinkClick r:id="rId31"/>
                        </a:rPr>
                        <a:t>Building Block: Study on NCIS</a:t>
                      </a:r>
                      <a:endParaRPr lang="en-US" sz="1200">
                        <a:effectLst/>
                      </a:endParaRPr>
                    </a:p>
                  </a:txBody>
                  <a:tcPr marL="0" marR="0" marT="0" marB="0" anchor="ctr">
                    <a:lnL w="7620" cap="flat" cmpd="sng" algn="ctr">
                      <a:solidFill>
                        <a:srgbClr val="A0B2A7"/>
                      </a:solidFill>
                      <a:prstDash val="solid"/>
                      <a:round/>
                      <a:headEnd type="none" w="med" len="med"/>
                      <a:tailEnd type="none" w="med" len="med"/>
                    </a:lnL>
                    <a:lnR w="7620" cap="flat" cmpd="sng" algn="ctr">
                      <a:solidFill>
                        <a:srgbClr val="80BFA7"/>
                      </a:solidFill>
                      <a:prstDash val="solid"/>
                      <a:round/>
                      <a:headEnd type="none" w="med" len="med"/>
                      <a:tailEnd type="none" w="med" len="med"/>
                    </a:lnR>
                    <a:lnT w="7620" cap="flat" cmpd="sng" algn="ctr">
                      <a:solidFill>
                        <a:srgbClr val="A0B2A7"/>
                      </a:solidFill>
                      <a:prstDash val="solid"/>
                      <a:round/>
                      <a:headEnd type="none" w="med" len="med"/>
                      <a:tailEnd type="none" w="med" len="med"/>
                    </a:lnT>
                    <a:lnB w="7620" cap="flat" cmpd="sng" algn="ctr">
                      <a:solidFill>
                        <a:srgbClr val="A0BAA7"/>
                      </a:solidFill>
                      <a:prstDash val="solid"/>
                      <a:round/>
                      <a:headEnd type="none" w="med" len="med"/>
                      <a:tailEnd type="none" w="med" len="med"/>
                    </a:lnB>
                    <a:solidFill>
                      <a:srgbClr val="FFFFFF"/>
                    </a:solidFill>
                  </a:tcPr>
                </a:tc>
                <a:tc>
                  <a:txBody>
                    <a:bodyPr/>
                    <a:lstStyle/>
                    <a:p>
                      <a:r>
                        <a:rPr lang="en-US" sz="1200">
                          <a:effectLst/>
                        </a:rPr>
                        <a:t>FS_NCIS</a:t>
                      </a:r>
                    </a:p>
                  </a:txBody>
                  <a:tcPr marL="0" marR="0" marT="0" marB="0" anchor="ctr">
                    <a:lnL w="7620" cap="flat" cmpd="sng" algn="ctr">
                      <a:solidFill>
                        <a:srgbClr val="80BFA7"/>
                      </a:solidFill>
                      <a:prstDash val="solid"/>
                      <a:round/>
                      <a:headEnd type="none" w="med" len="med"/>
                      <a:tailEnd type="none" w="med" len="med"/>
                    </a:lnL>
                    <a:lnR w="7620" cap="flat" cmpd="sng" algn="ctr">
                      <a:solidFill>
                        <a:srgbClr val="C0BEA7"/>
                      </a:solidFill>
                      <a:prstDash val="solid"/>
                      <a:round/>
                      <a:headEnd type="none" w="med" len="med"/>
                      <a:tailEnd type="none" w="med" len="med"/>
                    </a:lnR>
                    <a:lnT w="7620" cap="flat" cmpd="sng" algn="ctr">
                      <a:solidFill>
                        <a:srgbClr val="80BFA7"/>
                      </a:solidFill>
                      <a:prstDash val="solid"/>
                      <a:round/>
                      <a:headEnd type="none" w="med" len="med"/>
                      <a:tailEnd type="none" w="med" len="med"/>
                    </a:lnT>
                    <a:lnB w="7620" cap="flat" cmpd="sng" algn="ctr">
                      <a:solidFill>
                        <a:srgbClr val="40BDA7"/>
                      </a:solidFill>
                      <a:prstDash val="solid"/>
                      <a:round/>
                      <a:headEnd type="none" w="med" len="med"/>
                      <a:tailEnd type="none" w="med" len="med"/>
                    </a:lnB>
                    <a:solidFill>
                      <a:srgbClr val="FFFFFF"/>
                    </a:solidFill>
                  </a:tcPr>
                </a:tc>
                <a:extLst>
                  <a:ext uri="{0D108BD9-81ED-4DB2-BD59-A6C34878D82A}">
                    <a16:rowId xmlns:a16="http://schemas.microsoft.com/office/drawing/2014/main" val="1143693394"/>
                  </a:ext>
                </a:extLst>
              </a:tr>
              <a:tr h="144000">
                <a:tc>
                  <a:txBody>
                    <a:bodyPr/>
                    <a:lstStyle/>
                    <a:p>
                      <a:r>
                        <a:rPr lang="en-US" sz="1200" u="none" strike="noStrike">
                          <a:solidFill>
                            <a:srgbClr val="4B900E"/>
                          </a:solidFill>
                          <a:effectLst/>
                          <a:hlinkClick r:id="rId32"/>
                        </a:rPr>
                        <a:t>Building Block: Study on MPS2</a:t>
                      </a:r>
                      <a:endParaRPr lang="en-US" sz="1200">
                        <a:effectLst/>
                      </a:endParaRPr>
                    </a:p>
                  </a:txBody>
                  <a:tcPr marL="0" marR="0" marT="0" marB="0" anchor="ctr">
                    <a:lnL w="7620" cap="flat" cmpd="sng" algn="ctr">
                      <a:solidFill>
                        <a:srgbClr val="A0BAA7"/>
                      </a:solidFill>
                      <a:prstDash val="solid"/>
                      <a:round/>
                      <a:headEnd type="none" w="med" len="med"/>
                      <a:tailEnd type="none" w="med" len="med"/>
                    </a:lnL>
                    <a:lnR w="7620" cap="flat" cmpd="sng" algn="ctr">
                      <a:solidFill>
                        <a:srgbClr val="40BDA7"/>
                      </a:solidFill>
                      <a:prstDash val="solid"/>
                      <a:round/>
                      <a:headEnd type="none" w="med" len="med"/>
                      <a:tailEnd type="none" w="med" len="med"/>
                    </a:lnR>
                    <a:lnT w="7620" cap="flat" cmpd="sng" algn="ctr">
                      <a:solidFill>
                        <a:srgbClr val="A0BAA7"/>
                      </a:solidFill>
                      <a:prstDash val="solid"/>
                      <a:round/>
                      <a:headEnd type="none" w="med" len="med"/>
                      <a:tailEnd type="none" w="med" len="med"/>
                    </a:lnT>
                    <a:lnB w="7620" cap="flat" cmpd="sng" algn="ctr">
                      <a:solidFill>
                        <a:srgbClr val="A0BAA7"/>
                      </a:solidFill>
                      <a:prstDash val="solid"/>
                      <a:round/>
                      <a:headEnd type="none" w="med" len="med"/>
                      <a:tailEnd type="none" w="med" len="med"/>
                    </a:lnB>
                    <a:solidFill>
                      <a:srgbClr val="FFFFFF"/>
                    </a:solidFill>
                  </a:tcPr>
                </a:tc>
                <a:tc>
                  <a:txBody>
                    <a:bodyPr/>
                    <a:lstStyle/>
                    <a:p>
                      <a:r>
                        <a:rPr lang="en-US" sz="1200" dirty="0">
                          <a:effectLst/>
                        </a:rPr>
                        <a:t>FS_MPS2</a:t>
                      </a:r>
                    </a:p>
                  </a:txBody>
                  <a:tcPr marL="0" marR="0" marT="0" marB="0" anchor="ctr">
                    <a:lnL w="7620" cap="flat" cmpd="sng" algn="ctr">
                      <a:solidFill>
                        <a:srgbClr val="40BDA7"/>
                      </a:solidFill>
                      <a:prstDash val="solid"/>
                      <a:round/>
                      <a:headEnd type="none" w="med" len="med"/>
                      <a:tailEnd type="none" w="med" len="med"/>
                    </a:lnL>
                    <a:lnR w="7620" cap="flat" cmpd="sng" algn="ctr">
                      <a:solidFill>
                        <a:srgbClr val="40BDA7"/>
                      </a:solidFill>
                      <a:prstDash val="solid"/>
                      <a:round/>
                      <a:headEnd type="none" w="med" len="med"/>
                      <a:tailEnd type="none" w="med" len="med"/>
                    </a:lnR>
                    <a:lnT w="7620" cap="flat" cmpd="sng" algn="ctr">
                      <a:solidFill>
                        <a:srgbClr val="40BDA7"/>
                      </a:solidFill>
                      <a:prstDash val="solid"/>
                      <a:round/>
                      <a:headEnd type="none" w="med" len="med"/>
                      <a:tailEnd type="none" w="med" len="med"/>
                    </a:lnT>
                    <a:lnB w="7620" cap="flat" cmpd="sng" algn="ctr">
                      <a:solidFill>
                        <a:srgbClr val="40BDA7"/>
                      </a:solidFill>
                      <a:prstDash val="solid"/>
                      <a:round/>
                      <a:headEnd type="none" w="med" len="med"/>
                      <a:tailEnd type="none" w="med" len="med"/>
                    </a:lnB>
                    <a:solidFill>
                      <a:srgbClr val="FFFFFF"/>
                    </a:solidFill>
                  </a:tcPr>
                </a:tc>
                <a:extLst>
                  <a:ext uri="{0D108BD9-81ED-4DB2-BD59-A6C34878D82A}">
                    <a16:rowId xmlns:a16="http://schemas.microsoft.com/office/drawing/2014/main" val="2526426379"/>
                  </a:ext>
                </a:extLst>
              </a:tr>
            </a:tbl>
          </a:graphicData>
        </a:graphic>
      </p:graphicFrame>
      <p:sp>
        <p:nvSpPr>
          <p:cNvPr id="5" name="文字方塊 4">
            <a:extLst>
              <a:ext uri="{FF2B5EF4-FFF2-40B4-BE49-F238E27FC236}">
                <a16:creationId xmlns:a16="http://schemas.microsoft.com/office/drawing/2014/main" id="{D9A8C945-2DA2-5F34-4099-1792308BD157}"/>
              </a:ext>
            </a:extLst>
          </p:cNvPr>
          <p:cNvSpPr txBox="1"/>
          <p:nvPr/>
        </p:nvSpPr>
        <p:spPr>
          <a:xfrm>
            <a:off x="4280920" y="6120000"/>
            <a:ext cx="3630161" cy="369332"/>
          </a:xfrm>
          <a:prstGeom prst="rect">
            <a:avLst/>
          </a:prstGeom>
          <a:noFill/>
        </p:spPr>
        <p:txBody>
          <a:bodyPr wrap="none" rtlCol="0">
            <a:spAutoFit/>
          </a:bodyPr>
          <a:lstStyle/>
          <a:p>
            <a:pPr algn="ctr"/>
            <a:r>
              <a:rPr lang="en-US" altLang="zh-TW" dirty="0"/>
              <a:t>Source: </a:t>
            </a:r>
            <a:r>
              <a:rPr lang="en-US" altLang="zh-TW" dirty="0">
                <a:hlinkClick r:id="rId33"/>
              </a:rPr>
              <a:t>3GPP work items for: S1</a:t>
            </a:r>
            <a:r>
              <a:rPr lang="en-US" altLang="zh-TW" dirty="0"/>
              <a:t> </a:t>
            </a:r>
            <a:endParaRPr lang="zh-TW" altLang="en-US" dirty="0"/>
          </a:p>
        </p:txBody>
      </p:sp>
    </p:spTree>
    <p:extLst>
      <p:ext uri="{BB962C8B-B14F-4D97-AF65-F5344CB8AC3E}">
        <p14:creationId xmlns:p14="http://schemas.microsoft.com/office/powerpoint/2010/main" val="100515407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5CC08FF7-EAFA-B443-F2A8-9CF33587FF31}"/>
              </a:ext>
            </a:extLst>
          </p:cNvPr>
          <p:cNvSpPr>
            <a:spLocks noGrp="1"/>
          </p:cNvSpPr>
          <p:nvPr>
            <p:ph type="title"/>
          </p:nvPr>
        </p:nvSpPr>
        <p:spPr/>
        <p:txBody>
          <a:bodyPr/>
          <a:lstStyle/>
          <a:p>
            <a:r>
              <a:rPr lang="en-US" altLang="zh-TW" dirty="0"/>
              <a:t>Release 18</a:t>
            </a:r>
            <a:endParaRPr lang="zh-TW" altLang="en-US" dirty="0"/>
          </a:p>
        </p:txBody>
      </p:sp>
      <p:sp>
        <p:nvSpPr>
          <p:cNvPr id="3" name="投影片編號版面配置區 2">
            <a:extLst>
              <a:ext uri="{FF2B5EF4-FFF2-40B4-BE49-F238E27FC236}">
                <a16:creationId xmlns:a16="http://schemas.microsoft.com/office/drawing/2014/main" id="{1156ED7E-85F1-5B37-E242-3F4D8AE63A77}"/>
              </a:ext>
            </a:extLst>
          </p:cNvPr>
          <p:cNvSpPr>
            <a:spLocks noGrp="1"/>
          </p:cNvSpPr>
          <p:nvPr>
            <p:ph type="sldNum" sz="quarter" idx="12"/>
          </p:nvPr>
        </p:nvSpPr>
        <p:spPr/>
        <p:txBody>
          <a:bodyPr/>
          <a:lstStyle/>
          <a:p>
            <a:fld id="{EC42CC9F-AC0C-475C-86EC-8BEEEDCDB379}" type="slidenum">
              <a:rPr lang="zh-TW" altLang="en-US" smtClean="0"/>
              <a:t>75</a:t>
            </a:fld>
            <a:endParaRPr lang="zh-TW" altLang="en-US"/>
          </a:p>
        </p:txBody>
      </p:sp>
      <p:graphicFrame>
        <p:nvGraphicFramePr>
          <p:cNvPr id="4" name="表格 3">
            <a:extLst>
              <a:ext uri="{FF2B5EF4-FFF2-40B4-BE49-F238E27FC236}">
                <a16:creationId xmlns:a16="http://schemas.microsoft.com/office/drawing/2014/main" id="{07DE92A6-88F7-D7EE-601F-2A1F8B0D4D9E}"/>
              </a:ext>
            </a:extLst>
          </p:cNvPr>
          <p:cNvGraphicFramePr>
            <a:graphicFrameLocks noGrp="1"/>
          </p:cNvGraphicFramePr>
          <p:nvPr/>
        </p:nvGraphicFramePr>
        <p:xfrm>
          <a:off x="3600000" y="180000"/>
          <a:ext cx="7560000" cy="5943600"/>
        </p:xfrm>
        <a:graphic>
          <a:graphicData uri="http://schemas.openxmlformats.org/drawingml/2006/table">
            <a:tbl>
              <a:tblPr/>
              <a:tblGrid>
                <a:gridCol w="6480000">
                  <a:extLst>
                    <a:ext uri="{9D8B030D-6E8A-4147-A177-3AD203B41FA5}">
                      <a16:colId xmlns:a16="http://schemas.microsoft.com/office/drawing/2014/main" val="610624856"/>
                    </a:ext>
                  </a:extLst>
                </a:gridCol>
                <a:gridCol w="1080000">
                  <a:extLst>
                    <a:ext uri="{9D8B030D-6E8A-4147-A177-3AD203B41FA5}">
                      <a16:colId xmlns:a16="http://schemas.microsoft.com/office/drawing/2014/main" val="1085122239"/>
                    </a:ext>
                  </a:extLst>
                </a:gridCol>
              </a:tblGrid>
              <a:tr h="144000">
                <a:tc>
                  <a:txBody>
                    <a:bodyPr/>
                    <a:lstStyle/>
                    <a:p>
                      <a:r>
                        <a:rPr lang="en-US" sz="1000" u="none" strike="noStrike" dirty="0">
                          <a:solidFill>
                            <a:srgbClr val="4B900E"/>
                          </a:solidFill>
                          <a:effectLst/>
                          <a:hlinkClick r:id="rId2"/>
                        </a:rPr>
                        <a:t>Building Block: Study on VMR</a:t>
                      </a:r>
                      <a:endParaRPr lang="en-US" sz="1000" dirty="0">
                        <a:effectLst/>
                      </a:endParaRPr>
                    </a:p>
                  </a:txBody>
                  <a:tcPr marL="0" marR="0" marT="0" marB="0" anchor="ctr">
                    <a:lnL w="7620" cap="flat" cmpd="sng" algn="ctr">
                      <a:solidFill>
                        <a:srgbClr val="70DC6D"/>
                      </a:solidFill>
                      <a:prstDash val="solid"/>
                      <a:round/>
                      <a:headEnd type="none" w="med" len="med"/>
                      <a:tailEnd type="none" w="med" len="med"/>
                    </a:lnL>
                    <a:lnR w="7620" cap="flat" cmpd="sng" algn="ctr">
                      <a:solidFill>
                        <a:srgbClr val="30DF6D"/>
                      </a:solidFill>
                      <a:prstDash val="solid"/>
                      <a:round/>
                      <a:headEnd type="none" w="med" len="med"/>
                      <a:tailEnd type="none" w="med" len="med"/>
                    </a:lnR>
                    <a:lnT w="7620" cap="flat" cmpd="sng" algn="ctr">
                      <a:solidFill>
                        <a:srgbClr val="70DC6D"/>
                      </a:solidFill>
                      <a:prstDash val="solid"/>
                      <a:round/>
                      <a:headEnd type="none" w="med" len="med"/>
                      <a:tailEnd type="none" w="med" len="med"/>
                    </a:lnT>
                    <a:lnB w="7620" cap="flat" cmpd="sng" algn="ctr">
                      <a:solidFill>
                        <a:srgbClr val="30DA6D"/>
                      </a:solidFill>
                      <a:prstDash val="solid"/>
                      <a:round/>
                      <a:headEnd type="none" w="med" len="med"/>
                      <a:tailEnd type="none" w="med" len="med"/>
                    </a:lnB>
                    <a:solidFill>
                      <a:srgbClr val="FFFFFF"/>
                    </a:solidFill>
                  </a:tcPr>
                </a:tc>
                <a:tc>
                  <a:txBody>
                    <a:bodyPr/>
                    <a:lstStyle/>
                    <a:p>
                      <a:r>
                        <a:rPr lang="en-US" sz="1000">
                          <a:effectLst/>
                        </a:rPr>
                        <a:t>FS_VMR</a:t>
                      </a:r>
                    </a:p>
                  </a:txBody>
                  <a:tcPr marL="0" marR="0" marT="0" marB="0" anchor="ctr">
                    <a:lnL w="7620" cap="flat" cmpd="sng" algn="ctr">
                      <a:solidFill>
                        <a:srgbClr val="30DF6D"/>
                      </a:solidFill>
                      <a:prstDash val="solid"/>
                      <a:round/>
                      <a:headEnd type="none" w="med" len="med"/>
                      <a:tailEnd type="none" w="med" len="med"/>
                    </a:lnL>
                    <a:lnR w="7620" cap="flat" cmpd="sng" algn="ctr">
                      <a:solidFill>
                        <a:srgbClr val="F0D96D"/>
                      </a:solidFill>
                      <a:prstDash val="solid"/>
                      <a:round/>
                      <a:headEnd type="none" w="med" len="med"/>
                      <a:tailEnd type="none" w="med" len="med"/>
                    </a:lnR>
                    <a:lnT w="7620" cap="flat" cmpd="sng" algn="ctr">
                      <a:solidFill>
                        <a:srgbClr val="30DF6D"/>
                      </a:solidFill>
                      <a:prstDash val="solid"/>
                      <a:round/>
                      <a:headEnd type="none" w="med" len="med"/>
                      <a:tailEnd type="none" w="med" len="med"/>
                    </a:lnT>
                    <a:lnB w="7620" cap="flat" cmpd="sng" algn="ctr">
                      <a:solidFill>
                        <a:srgbClr val="70DA6D"/>
                      </a:solidFill>
                      <a:prstDash val="solid"/>
                      <a:round/>
                      <a:headEnd type="none" w="med" len="med"/>
                      <a:tailEnd type="none" w="med" len="med"/>
                    </a:lnB>
                    <a:solidFill>
                      <a:srgbClr val="FFFFFF"/>
                    </a:solidFill>
                  </a:tcPr>
                </a:tc>
                <a:extLst>
                  <a:ext uri="{0D108BD9-81ED-4DB2-BD59-A6C34878D82A}">
                    <a16:rowId xmlns:a16="http://schemas.microsoft.com/office/drawing/2014/main" val="807937600"/>
                  </a:ext>
                </a:extLst>
              </a:tr>
              <a:tr h="144000">
                <a:tc>
                  <a:txBody>
                    <a:bodyPr/>
                    <a:lstStyle/>
                    <a:p>
                      <a:r>
                        <a:rPr lang="en-US" sz="1000" u="none" strike="noStrike" dirty="0">
                          <a:solidFill>
                            <a:srgbClr val="4B900E"/>
                          </a:solidFill>
                          <a:effectLst/>
                          <a:hlinkClick r:id="rId3"/>
                        </a:rPr>
                        <a:t>Building Block: Study on PALS</a:t>
                      </a:r>
                      <a:endParaRPr lang="en-US" sz="1000" dirty="0">
                        <a:effectLst/>
                      </a:endParaRPr>
                    </a:p>
                  </a:txBody>
                  <a:tcPr marL="0" marR="0" marT="0" marB="0" anchor="ctr">
                    <a:lnL w="7620" cap="flat" cmpd="sng" algn="ctr">
                      <a:solidFill>
                        <a:srgbClr val="30DA6D"/>
                      </a:solidFill>
                      <a:prstDash val="solid"/>
                      <a:round/>
                      <a:headEnd type="none" w="med" len="med"/>
                      <a:tailEnd type="none" w="med" len="med"/>
                    </a:lnL>
                    <a:lnR w="7620" cap="flat" cmpd="sng" algn="ctr">
                      <a:solidFill>
                        <a:srgbClr val="70DA6D"/>
                      </a:solidFill>
                      <a:prstDash val="solid"/>
                      <a:round/>
                      <a:headEnd type="none" w="med" len="med"/>
                      <a:tailEnd type="none" w="med" len="med"/>
                    </a:lnR>
                    <a:lnT w="7620" cap="flat" cmpd="sng" algn="ctr">
                      <a:solidFill>
                        <a:srgbClr val="30DA6D"/>
                      </a:solidFill>
                      <a:prstDash val="solid"/>
                      <a:round/>
                      <a:headEnd type="none" w="med" len="med"/>
                      <a:tailEnd type="none" w="med" len="med"/>
                    </a:lnT>
                    <a:lnB w="7620" cap="flat" cmpd="sng" algn="ctr">
                      <a:solidFill>
                        <a:srgbClr val="70E66D"/>
                      </a:solidFill>
                      <a:prstDash val="solid"/>
                      <a:round/>
                      <a:headEnd type="none" w="med" len="med"/>
                      <a:tailEnd type="none" w="med" len="med"/>
                    </a:lnB>
                    <a:solidFill>
                      <a:srgbClr val="FFFFFF"/>
                    </a:solidFill>
                  </a:tcPr>
                </a:tc>
                <a:tc>
                  <a:txBody>
                    <a:bodyPr/>
                    <a:lstStyle/>
                    <a:p>
                      <a:r>
                        <a:rPr lang="en-US" sz="1000">
                          <a:effectLst/>
                        </a:rPr>
                        <a:t>FS_PALS</a:t>
                      </a:r>
                    </a:p>
                  </a:txBody>
                  <a:tcPr marL="0" marR="0" marT="0" marB="0" anchor="ctr">
                    <a:lnL w="7620" cap="flat" cmpd="sng" algn="ctr">
                      <a:solidFill>
                        <a:srgbClr val="70DA6D"/>
                      </a:solidFill>
                      <a:prstDash val="solid"/>
                      <a:round/>
                      <a:headEnd type="none" w="med" len="med"/>
                      <a:tailEnd type="none" w="med" len="med"/>
                    </a:lnL>
                    <a:lnR w="7620" cap="flat" cmpd="sng" algn="ctr">
                      <a:solidFill>
                        <a:srgbClr val="10E26D"/>
                      </a:solidFill>
                      <a:prstDash val="solid"/>
                      <a:round/>
                      <a:headEnd type="none" w="med" len="med"/>
                      <a:tailEnd type="none" w="med" len="med"/>
                    </a:lnR>
                    <a:lnT w="7620" cap="flat" cmpd="sng" algn="ctr">
                      <a:solidFill>
                        <a:srgbClr val="70DA6D"/>
                      </a:solidFill>
                      <a:prstDash val="solid"/>
                      <a:round/>
                      <a:headEnd type="none" w="med" len="med"/>
                      <a:tailEnd type="none" w="med" len="med"/>
                    </a:lnT>
                    <a:lnB w="7620" cap="flat" cmpd="sng" algn="ctr">
                      <a:solidFill>
                        <a:srgbClr val="F0E86D"/>
                      </a:solidFill>
                      <a:prstDash val="solid"/>
                      <a:round/>
                      <a:headEnd type="none" w="med" len="med"/>
                      <a:tailEnd type="none" w="med" len="med"/>
                    </a:lnB>
                    <a:solidFill>
                      <a:srgbClr val="FFFFFF"/>
                    </a:solidFill>
                  </a:tcPr>
                </a:tc>
                <a:extLst>
                  <a:ext uri="{0D108BD9-81ED-4DB2-BD59-A6C34878D82A}">
                    <a16:rowId xmlns:a16="http://schemas.microsoft.com/office/drawing/2014/main" val="2707798806"/>
                  </a:ext>
                </a:extLst>
              </a:tr>
              <a:tr h="144000">
                <a:tc>
                  <a:txBody>
                    <a:bodyPr/>
                    <a:lstStyle/>
                    <a:p>
                      <a:r>
                        <a:rPr lang="en-US" sz="1000" u="none" strike="noStrike" dirty="0">
                          <a:solidFill>
                            <a:srgbClr val="4B900E"/>
                          </a:solidFill>
                          <a:effectLst/>
                          <a:hlinkClick r:id="rId4"/>
                        </a:rPr>
                        <a:t>Feature or Study Item: Subscriber-aware Northbound API access</a:t>
                      </a:r>
                      <a:endParaRPr lang="en-US" sz="1000" dirty="0">
                        <a:effectLst/>
                      </a:endParaRPr>
                    </a:p>
                  </a:txBody>
                  <a:tcPr marL="0" marR="0" marT="0" marB="0" anchor="ctr">
                    <a:lnL w="7620" cap="flat" cmpd="sng" algn="ctr">
                      <a:solidFill>
                        <a:srgbClr val="70E66D"/>
                      </a:solidFill>
                      <a:prstDash val="solid"/>
                      <a:round/>
                      <a:headEnd type="none" w="med" len="med"/>
                      <a:tailEnd type="none" w="med" len="med"/>
                    </a:lnL>
                    <a:lnR w="7620" cap="flat" cmpd="sng" algn="ctr">
                      <a:solidFill>
                        <a:srgbClr val="F0E86D"/>
                      </a:solidFill>
                      <a:prstDash val="solid"/>
                      <a:round/>
                      <a:headEnd type="none" w="med" len="med"/>
                      <a:tailEnd type="none" w="med" len="med"/>
                    </a:lnR>
                    <a:lnT w="7620" cap="flat" cmpd="sng" algn="ctr">
                      <a:solidFill>
                        <a:srgbClr val="70E66D"/>
                      </a:solidFill>
                      <a:prstDash val="solid"/>
                      <a:round/>
                      <a:headEnd type="none" w="med" len="med"/>
                      <a:tailEnd type="none" w="med" len="med"/>
                    </a:lnT>
                    <a:lnB w="7620" cap="flat" cmpd="sng" algn="ctr">
                      <a:solidFill>
                        <a:srgbClr val="10E56D"/>
                      </a:solidFill>
                      <a:prstDash val="solid"/>
                      <a:round/>
                      <a:headEnd type="none" w="med" len="med"/>
                      <a:tailEnd type="none" w="med" len="med"/>
                    </a:lnB>
                    <a:solidFill>
                      <a:srgbClr val="FFFFFF"/>
                    </a:solidFill>
                  </a:tcPr>
                </a:tc>
                <a:tc>
                  <a:txBody>
                    <a:bodyPr/>
                    <a:lstStyle/>
                    <a:p>
                      <a:r>
                        <a:rPr lang="en-US" sz="1000" dirty="0">
                          <a:effectLst/>
                        </a:rPr>
                        <a:t>SNA</a:t>
                      </a:r>
                    </a:p>
                  </a:txBody>
                  <a:tcPr marL="0" marR="0" marT="0" marB="0" anchor="ctr">
                    <a:lnL w="7620" cap="flat" cmpd="sng" algn="ctr">
                      <a:solidFill>
                        <a:srgbClr val="F0E86D"/>
                      </a:solidFill>
                      <a:prstDash val="solid"/>
                      <a:round/>
                      <a:headEnd type="none" w="med" len="med"/>
                      <a:tailEnd type="none" w="med" len="med"/>
                    </a:lnL>
                    <a:lnR w="7620" cap="flat" cmpd="sng" algn="ctr">
                      <a:solidFill>
                        <a:srgbClr val="30E76D"/>
                      </a:solidFill>
                      <a:prstDash val="solid"/>
                      <a:round/>
                      <a:headEnd type="none" w="med" len="med"/>
                      <a:tailEnd type="none" w="med" len="med"/>
                    </a:lnR>
                    <a:lnT w="7620" cap="flat" cmpd="sng" algn="ctr">
                      <a:solidFill>
                        <a:srgbClr val="F0E86D"/>
                      </a:solidFill>
                      <a:prstDash val="solid"/>
                      <a:round/>
                      <a:headEnd type="none" w="med" len="med"/>
                      <a:tailEnd type="none" w="med" len="med"/>
                    </a:lnT>
                    <a:lnB w="7620" cap="flat" cmpd="sng" algn="ctr">
                      <a:solidFill>
                        <a:srgbClr val="10E56D"/>
                      </a:solidFill>
                      <a:prstDash val="solid"/>
                      <a:round/>
                      <a:headEnd type="none" w="med" len="med"/>
                      <a:tailEnd type="none" w="med" len="med"/>
                    </a:lnB>
                    <a:solidFill>
                      <a:srgbClr val="FFFFFF"/>
                    </a:solidFill>
                  </a:tcPr>
                </a:tc>
                <a:extLst>
                  <a:ext uri="{0D108BD9-81ED-4DB2-BD59-A6C34878D82A}">
                    <a16:rowId xmlns:a16="http://schemas.microsoft.com/office/drawing/2014/main" val="2319127592"/>
                  </a:ext>
                </a:extLst>
              </a:tr>
              <a:tr h="144000">
                <a:tc>
                  <a:txBody>
                    <a:bodyPr/>
                    <a:lstStyle/>
                    <a:p>
                      <a:r>
                        <a:rPr lang="en-US" sz="1000" u="none" strike="noStrike">
                          <a:solidFill>
                            <a:srgbClr val="4B900E"/>
                          </a:solidFill>
                          <a:effectLst/>
                          <a:hlinkClick r:id="rId5"/>
                        </a:rPr>
                        <a:t>Feature or Study Item: Study on FRMCS Phase 4</a:t>
                      </a:r>
                      <a:endParaRPr lang="en-US" sz="1000">
                        <a:effectLst/>
                      </a:endParaRPr>
                    </a:p>
                  </a:txBody>
                  <a:tcPr marL="0" marR="0" marT="0" marB="0" anchor="ctr">
                    <a:lnL w="7620" cap="flat" cmpd="sng" algn="ctr">
                      <a:solidFill>
                        <a:srgbClr val="10E56D"/>
                      </a:solidFill>
                      <a:prstDash val="solid"/>
                      <a:round/>
                      <a:headEnd type="none" w="med" len="med"/>
                      <a:tailEnd type="none" w="med" len="med"/>
                    </a:lnL>
                    <a:lnR w="7620" cap="flat" cmpd="sng" algn="ctr">
                      <a:solidFill>
                        <a:srgbClr val="10E56D"/>
                      </a:solidFill>
                      <a:prstDash val="solid"/>
                      <a:round/>
                      <a:headEnd type="none" w="med" len="med"/>
                      <a:tailEnd type="none" w="med" len="med"/>
                    </a:lnR>
                    <a:lnT w="7620" cap="flat" cmpd="sng" algn="ctr">
                      <a:solidFill>
                        <a:srgbClr val="10E56D"/>
                      </a:solidFill>
                      <a:prstDash val="solid"/>
                      <a:round/>
                      <a:headEnd type="none" w="med" len="med"/>
                      <a:tailEnd type="none" w="med" len="med"/>
                    </a:lnT>
                    <a:lnB w="7620" cap="flat" cmpd="sng" algn="ctr">
                      <a:solidFill>
                        <a:srgbClr val="90EC6D"/>
                      </a:solidFill>
                      <a:prstDash val="solid"/>
                      <a:round/>
                      <a:headEnd type="none" w="med" len="med"/>
                      <a:tailEnd type="none" w="med" len="med"/>
                    </a:lnB>
                    <a:solidFill>
                      <a:srgbClr val="FFFFFF"/>
                    </a:solidFill>
                  </a:tcPr>
                </a:tc>
                <a:tc>
                  <a:txBody>
                    <a:bodyPr/>
                    <a:lstStyle/>
                    <a:p>
                      <a:r>
                        <a:rPr lang="en-US" sz="1000">
                          <a:effectLst/>
                        </a:rPr>
                        <a:t>FS_FRMCS_Ph4</a:t>
                      </a:r>
                    </a:p>
                  </a:txBody>
                  <a:tcPr marL="0" marR="0" marT="0" marB="0" anchor="ctr">
                    <a:lnL w="7620" cap="flat" cmpd="sng" algn="ctr">
                      <a:solidFill>
                        <a:srgbClr val="10E56D"/>
                      </a:solidFill>
                      <a:prstDash val="solid"/>
                      <a:round/>
                      <a:headEnd type="none" w="med" len="med"/>
                      <a:tailEnd type="none" w="med" len="med"/>
                    </a:lnL>
                    <a:lnR w="7620" cap="flat" cmpd="sng" algn="ctr">
                      <a:solidFill>
                        <a:srgbClr val="F0F06D"/>
                      </a:solidFill>
                      <a:prstDash val="solid"/>
                      <a:round/>
                      <a:headEnd type="none" w="med" len="med"/>
                      <a:tailEnd type="none" w="med" len="med"/>
                    </a:lnR>
                    <a:lnT w="7620" cap="flat" cmpd="sng" algn="ctr">
                      <a:solidFill>
                        <a:srgbClr val="10E56D"/>
                      </a:solidFill>
                      <a:prstDash val="solid"/>
                      <a:round/>
                      <a:headEnd type="none" w="med" len="med"/>
                      <a:tailEnd type="none" w="med" len="med"/>
                    </a:lnT>
                    <a:lnB w="7620" cap="flat" cmpd="sng" algn="ctr">
                      <a:solidFill>
                        <a:srgbClr val="90E96D"/>
                      </a:solidFill>
                      <a:prstDash val="solid"/>
                      <a:round/>
                      <a:headEnd type="none" w="med" len="med"/>
                      <a:tailEnd type="none" w="med" len="med"/>
                    </a:lnB>
                    <a:solidFill>
                      <a:srgbClr val="FFFFFF"/>
                    </a:solidFill>
                  </a:tcPr>
                </a:tc>
                <a:extLst>
                  <a:ext uri="{0D108BD9-81ED-4DB2-BD59-A6C34878D82A}">
                    <a16:rowId xmlns:a16="http://schemas.microsoft.com/office/drawing/2014/main" val="3453669131"/>
                  </a:ext>
                </a:extLst>
              </a:tr>
              <a:tr h="144000">
                <a:tc>
                  <a:txBody>
                    <a:bodyPr/>
                    <a:lstStyle/>
                    <a:p>
                      <a:r>
                        <a:rPr lang="en-US" sz="1000" u="none" strike="noStrike">
                          <a:solidFill>
                            <a:srgbClr val="4B900E"/>
                          </a:solidFill>
                          <a:effectLst/>
                          <a:hlinkClick r:id="rId6"/>
                        </a:rPr>
                        <a:t>Building Block: Study on TACMM</a:t>
                      </a:r>
                      <a:endParaRPr lang="en-US" sz="1000">
                        <a:effectLst/>
                      </a:endParaRPr>
                    </a:p>
                  </a:txBody>
                  <a:tcPr marL="0" marR="0" marT="0" marB="0" anchor="ctr">
                    <a:lnL w="7620" cap="flat" cmpd="sng" algn="ctr">
                      <a:solidFill>
                        <a:srgbClr val="90EC6D"/>
                      </a:solidFill>
                      <a:prstDash val="solid"/>
                      <a:round/>
                      <a:headEnd type="none" w="med" len="med"/>
                      <a:tailEnd type="none" w="med" len="med"/>
                    </a:lnL>
                    <a:lnR w="7620" cap="flat" cmpd="sng" algn="ctr">
                      <a:solidFill>
                        <a:srgbClr val="90E96D"/>
                      </a:solidFill>
                      <a:prstDash val="solid"/>
                      <a:round/>
                      <a:headEnd type="none" w="med" len="med"/>
                      <a:tailEnd type="none" w="med" len="med"/>
                    </a:lnR>
                    <a:lnT w="7620" cap="flat" cmpd="sng" algn="ctr">
                      <a:solidFill>
                        <a:srgbClr val="90EC6D"/>
                      </a:solidFill>
                      <a:prstDash val="solid"/>
                      <a:round/>
                      <a:headEnd type="none" w="med" len="med"/>
                      <a:tailEnd type="none" w="med" len="med"/>
                    </a:lnT>
                    <a:lnB w="7620" cap="flat" cmpd="sng" algn="ctr">
                      <a:solidFill>
                        <a:srgbClr val="B0EF6D"/>
                      </a:solidFill>
                      <a:prstDash val="solid"/>
                      <a:round/>
                      <a:headEnd type="none" w="med" len="med"/>
                      <a:tailEnd type="none" w="med" len="med"/>
                    </a:lnB>
                    <a:solidFill>
                      <a:srgbClr val="FFFFFF"/>
                    </a:solidFill>
                  </a:tcPr>
                </a:tc>
                <a:tc>
                  <a:txBody>
                    <a:bodyPr/>
                    <a:lstStyle/>
                    <a:p>
                      <a:r>
                        <a:rPr lang="en-US" sz="1000">
                          <a:effectLst/>
                        </a:rPr>
                        <a:t>FS_TACMM</a:t>
                      </a:r>
                    </a:p>
                  </a:txBody>
                  <a:tcPr marL="0" marR="0" marT="0" marB="0" anchor="ctr">
                    <a:lnL w="7620" cap="flat" cmpd="sng" algn="ctr">
                      <a:solidFill>
                        <a:srgbClr val="90E96D"/>
                      </a:solidFill>
                      <a:prstDash val="solid"/>
                      <a:round/>
                      <a:headEnd type="none" w="med" len="med"/>
                      <a:tailEnd type="none" w="med" len="med"/>
                    </a:lnL>
                    <a:lnR w="7620" cap="flat" cmpd="sng" algn="ctr">
                      <a:solidFill>
                        <a:srgbClr val="F0EB6D"/>
                      </a:solidFill>
                      <a:prstDash val="solid"/>
                      <a:round/>
                      <a:headEnd type="none" w="med" len="med"/>
                      <a:tailEnd type="none" w="med" len="med"/>
                    </a:lnR>
                    <a:lnT w="7620" cap="flat" cmpd="sng" algn="ctr">
                      <a:solidFill>
                        <a:srgbClr val="90E96D"/>
                      </a:solidFill>
                      <a:prstDash val="solid"/>
                      <a:round/>
                      <a:headEnd type="none" w="med" len="med"/>
                      <a:tailEnd type="none" w="med" len="med"/>
                    </a:lnT>
                    <a:lnB w="7620" cap="flat" cmpd="sng" algn="ctr">
                      <a:solidFill>
                        <a:srgbClr val="30ED6D"/>
                      </a:solidFill>
                      <a:prstDash val="solid"/>
                      <a:round/>
                      <a:headEnd type="none" w="med" len="med"/>
                      <a:tailEnd type="none" w="med" len="med"/>
                    </a:lnB>
                    <a:solidFill>
                      <a:srgbClr val="FFFFFF"/>
                    </a:solidFill>
                  </a:tcPr>
                </a:tc>
                <a:extLst>
                  <a:ext uri="{0D108BD9-81ED-4DB2-BD59-A6C34878D82A}">
                    <a16:rowId xmlns:a16="http://schemas.microsoft.com/office/drawing/2014/main" val="2147503219"/>
                  </a:ext>
                </a:extLst>
              </a:tr>
              <a:tr h="144000">
                <a:tc>
                  <a:txBody>
                    <a:bodyPr/>
                    <a:lstStyle/>
                    <a:p>
                      <a:r>
                        <a:rPr lang="en-US" sz="1000" u="none" strike="noStrike" dirty="0">
                          <a:solidFill>
                            <a:srgbClr val="4B900E"/>
                          </a:solidFill>
                          <a:effectLst/>
                          <a:hlinkClick r:id="rId7"/>
                        </a:rPr>
                        <a:t>Feature or Study Item: Support for Service Function Chaining</a:t>
                      </a:r>
                      <a:endParaRPr lang="en-US" sz="1000" dirty="0">
                        <a:effectLst/>
                      </a:endParaRPr>
                    </a:p>
                  </a:txBody>
                  <a:tcPr marL="0" marR="0" marT="0" marB="0" anchor="ctr">
                    <a:lnL w="7620" cap="flat" cmpd="sng" algn="ctr">
                      <a:solidFill>
                        <a:srgbClr val="B0EF6D"/>
                      </a:solidFill>
                      <a:prstDash val="solid"/>
                      <a:round/>
                      <a:headEnd type="none" w="med" len="med"/>
                      <a:tailEnd type="none" w="med" len="med"/>
                    </a:lnL>
                    <a:lnR w="7620" cap="flat" cmpd="sng" algn="ctr">
                      <a:solidFill>
                        <a:srgbClr val="30ED6D"/>
                      </a:solidFill>
                      <a:prstDash val="solid"/>
                      <a:round/>
                      <a:headEnd type="none" w="med" len="med"/>
                      <a:tailEnd type="none" w="med" len="med"/>
                    </a:lnR>
                    <a:lnT w="7620" cap="flat" cmpd="sng" algn="ctr">
                      <a:solidFill>
                        <a:srgbClr val="B0EF6D"/>
                      </a:solidFill>
                      <a:prstDash val="solid"/>
                      <a:round/>
                      <a:headEnd type="none" w="med" len="med"/>
                      <a:tailEnd type="none" w="med" len="med"/>
                    </a:lnT>
                    <a:lnB w="7620" cap="flat" cmpd="sng" algn="ctr">
                      <a:solidFill>
                        <a:srgbClr val="50ED6D"/>
                      </a:solidFill>
                      <a:prstDash val="solid"/>
                      <a:round/>
                      <a:headEnd type="none" w="med" len="med"/>
                      <a:tailEnd type="none" w="med" len="med"/>
                    </a:lnB>
                    <a:solidFill>
                      <a:srgbClr val="FFFFFF"/>
                    </a:solidFill>
                  </a:tcPr>
                </a:tc>
                <a:tc>
                  <a:txBody>
                    <a:bodyPr/>
                    <a:lstStyle/>
                    <a:p>
                      <a:r>
                        <a:rPr lang="en-US" sz="1000">
                          <a:effectLst/>
                        </a:rPr>
                        <a:t>SFChain</a:t>
                      </a:r>
                    </a:p>
                  </a:txBody>
                  <a:tcPr marL="0" marR="0" marT="0" marB="0" anchor="ctr">
                    <a:lnL w="7620" cap="flat" cmpd="sng" algn="ctr">
                      <a:solidFill>
                        <a:srgbClr val="30ED6D"/>
                      </a:solidFill>
                      <a:prstDash val="solid"/>
                      <a:round/>
                      <a:headEnd type="none" w="med" len="med"/>
                      <a:tailEnd type="none" w="med" len="med"/>
                    </a:lnL>
                    <a:lnR w="7620" cap="flat" cmpd="sng" algn="ctr">
                      <a:solidFill>
                        <a:srgbClr val="F0EC6D"/>
                      </a:solidFill>
                      <a:prstDash val="solid"/>
                      <a:round/>
                      <a:headEnd type="none" w="med" len="med"/>
                      <a:tailEnd type="none" w="med" len="med"/>
                    </a:lnR>
                    <a:lnT w="7620" cap="flat" cmpd="sng" algn="ctr">
                      <a:solidFill>
                        <a:srgbClr val="30ED6D"/>
                      </a:solidFill>
                      <a:prstDash val="solid"/>
                      <a:round/>
                      <a:headEnd type="none" w="med" len="med"/>
                      <a:tailEnd type="none" w="med" len="med"/>
                    </a:lnT>
                    <a:lnB w="7620" cap="flat" cmpd="sng" algn="ctr">
                      <a:solidFill>
                        <a:srgbClr val="F0F46D"/>
                      </a:solidFill>
                      <a:prstDash val="solid"/>
                      <a:round/>
                      <a:headEnd type="none" w="med" len="med"/>
                      <a:tailEnd type="none" w="med" len="med"/>
                    </a:lnB>
                    <a:solidFill>
                      <a:srgbClr val="FFFFFF"/>
                    </a:solidFill>
                  </a:tcPr>
                </a:tc>
                <a:extLst>
                  <a:ext uri="{0D108BD9-81ED-4DB2-BD59-A6C34878D82A}">
                    <a16:rowId xmlns:a16="http://schemas.microsoft.com/office/drawing/2014/main" val="1093068943"/>
                  </a:ext>
                </a:extLst>
              </a:tr>
              <a:tr h="144000">
                <a:tc>
                  <a:txBody>
                    <a:bodyPr/>
                    <a:lstStyle/>
                    <a:p>
                      <a:r>
                        <a:rPr lang="en-US" sz="1000" u="none" strike="noStrike">
                          <a:solidFill>
                            <a:srgbClr val="4B900E"/>
                          </a:solidFill>
                          <a:effectLst/>
                          <a:hlinkClick r:id="rId8"/>
                        </a:rPr>
                        <a:t>Building Block: Stage 1 for EASNS</a:t>
                      </a:r>
                      <a:endParaRPr lang="en-US" sz="1000">
                        <a:effectLst/>
                      </a:endParaRPr>
                    </a:p>
                  </a:txBody>
                  <a:tcPr marL="0" marR="0" marT="0" marB="0" anchor="ctr">
                    <a:lnL w="7620" cap="flat" cmpd="sng" algn="ctr">
                      <a:solidFill>
                        <a:srgbClr val="50ED6D"/>
                      </a:solidFill>
                      <a:prstDash val="solid"/>
                      <a:round/>
                      <a:headEnd type="none" w="med" len="med"/>
                      <a:tailEnd type="none" w="med" len="med"/>
                    </a:lnL>
                    <a:lnR w="7620" cap="flat" cmpd="sng" algn="ctr">
                      <a:solidFill>
                        <a:srgbClr val="F0F46D"/>
                      </a:solidFill>
                      <a:prstDash val="solid"/>
                      <a:round/>
                      <a:headEnd type="none" w="med" len="med"/>
                      <a:tailEnd type="none" w="med" len="med"/>
                    </a:lnR>
                    <a:lnT w="7620" cap="flat" cmpd="sng" algn="ctr">
                      <a:solidFill>
                        <a:srgbClr val="50ED6D"/>
                      </a:solidFill>
                      <a:prstDash val="solid"/>
                      <a:round/>
                      <a:headEnd type="none" w="med" len="med"/>
                      <a:tailEnd type="none" w="med" len="med"/>
                    </a:lnT>
                    <a:lnB w="7620" cap="flat" cmpd="sng" algn="ctr">
                      <a:solidFill>
                        <a:srgbClr val="10F96D"/>
                      </a:solidFill>
                      <a:prstDash val="solid"/>
                      <a:round/>
                      <a:headEnd type="none" w="med" len="med"/>
                      <a:tailEnd type="none" w="med" len="med"/>
                    </a:lnB>
                    <a:solidFill>
                      <a:srgbClr val="FFFFFF"/>
                    </a:solidFill>
                  </a:tcPr>
                </a:tc>
                <a:tc>
                  <a:txBody>
                    <a:bodyPr/>
                    <a:lstStyle/>
                    <a:p>
                      <a:r>
                        <a:rPr lang="en-US" sz="1000">
                          <a:effectLst/>
                        </a:rPr>
                        <a:t>EASNS</a:t>
                      </a:r>
                    </a:p>
                  </a:txBody>
                  <a:tcPr marL="0" marR="0" marT="0" marB="0" anchor="ctr">
                    <a:lnL w="7620" cap="flat" cmpd="sng" algn="ctr">
                      <a:solidFill>
                        <a:srgbClr val="F0F46D"/>
                      </a:solidFill>
                      <a:prstDash val="solid"/>
                      <a:round/>
                      <a:headEnd type="none" w="med" len="med"/>
                      <a:tailEnd type="none" w="med" len="med"/>
                    </a:lnL>
                    <a:lnR w="7620" cap="flat" cmpd="sng" algn="ctr">
                      <a:solidFill>
                        <a:srgbClr val="70F26D"/>
                      </a:solidFill>
                      <a:prstDash val="solid"/>
                      <a:round/>
                      <a:headEnd type="none" w="med" len="med"/>
                      <a:tailEnd type="none" w="med" len="med"/>
                    </a:lnR>
                    <a:lnT w="7620" cap="flat" cmpd="sng" algn="ctr">
                      <a:solidFill>
                        <a:srgbClr val="F0F46D"/>
                      </a:solidFill>
                      <a:prstDash val="solid"/>
                      <a:round/>
                      <a:headEnd type="none" w="med" len="med"/>
                      <a:tailEnd type="none" w="med" len="med"/>
                    </a:lnT>
                    <a:lnB w="7620" cap="flat" cmpd="sng" algn="ctr">
                      <a:solidFill>
                        <a:srgbClr val="90F66D"/>
                      </a:solidFill>
                      <a:prstDash val="solid"/>
                      <a:round/>
                      <a:headEnd type="none" w="med" len="med"/>
                      <a:tailEnd type="none" w="med" len="med"/>
                    </a:lnB>
                    <a:solidFill>
                      <a:srgbClr val="FFFFFF"/>
                    </a:solidFill>
                  </a:tcPr>
                </a:tc>
                <a:extLst>
                  <a:ext uri="{0D108BD9-81ED-4DB2-BD59-A6C34878D82A}">
                    <a16:rowId xmlns:a16="http://schemas.microsoft.com/office/drawing/2014/main" val="1496250507"/>
                  </a:ext>
                </a:extLst>
              </a:tr>
              <a:tr h="144000">
                <a:tc>
                  <a:txBody>
                    <a:bodyPr/>
                    <a:lstStyle/>
                    <a:p>
                      <a:r>
                        <a:rPr lang="en-US" sz="1000" u="none" strike="noStrike">
                          <a:solidFill>
                            <a:srgbClr val="4B900E"/>
                          </a:solidFill>
                          <a:effectLst/>
                          <a:hlinkClick r:id="rId9"/>
                        </a:rPr>
                        <a:t>Building Block: Stage 1 for 5TRS</a:t>
                      </a:r>
                      <a:endParaRPr lang="en-US" sz="1000">
                        <a:effectLst/>
                      </a:endParaRPr>
                    </a:p>
                  </a:txBody>
                  <a:tcPr marL="0" marR="0" marT="0" marB="0" anchor="ctr">
                    <a:lnL w="7620" cap="flat" cmpd="sng" algn="ctr">
                      <a:solidFill>
                        <a:srgbClr val="10F96D"/>
                      </a:solidFill>
                      <a:prstDash val="solid"/>
                      <a:round/>
                      <a:headEnd type="none" w="med" len="med"/>
                      <a:tailEnd type="none" w="med" len="med"/>
                    </a:lnL>
                    <a:lnR w="7620" cap="flat" cmpd="sng" algn="ctr">
                      <a:solidFill>
                        <a:srgbClr val="90F66D"/>
                      </a:solidFill>
                      <a:prstDash val="solid"/>
                      <a:round/>
                      <a:headEnd type="none" w="med" len="med"/>
                      <a:tailEnd type="none" w="med" len="med"/>
                    </a:lnR>
                    <a:lnT w="7620" cap="flat" cmpd="sng" algn="ctr">
                      <a:solidFill>
                        <a:srgbClr val="10F96D"/>
                      </a:solidFill>
                      <a:prstDash val="solid"/>
                      <a:round/>
                      <a:headEnd type="none" w="med" len="med"/>
                      <a:tailEnd type="none" w="med" len="med"/>
                    </a:lnT>
                    <a:lnB w="7620" cap="flat" cmpd="sng" algn="ctr">
                      <a:solidFill>
                        <a:srgbClr val="F0F36D"/>
                      </a:solidFill>
                      <a:prstDash val="solid"/>
                      <a:round/>
                      <a:headEnd type="none" w="med" len="med"/>
                      <a:tailEnd type="none" w="med" len="med"/>
                    </a:lnB>
                    <a:solidFill>
                      <a:srgbClr val="FFFFFF"/>
                    </a:solidFill>
                  </a:tcPr>
                </a:tc>
                <a:tc>
                  <a:txBody>
                    <a:bodyPr/>
                    <a:lstStyle/>
                    <a:p>
                      <a:r>
                        <a:rPr lang="en-US" sz="1000">
                          <a:effectLst/>
                        </a:rPr>
                        <a:t>5TRS</a:t>
                      </a:r>
                    </a:p>
                  </a:txBody>
                  <a:tcPr marL="0" marR="0" marT="0" marB="0" anchor="ctr">
                    <a:lnL w="7620" cap="flat" cmpd="sng" algn="ctr">
                      <a:solidFill>
                        <a:srgbClr val="90F66D"/>
                      </a:solidFill>
                      <a:prstDash val="solid"/>
                      <a:round/>
                      <a:headEnd type="none" w="med" len="med"/>
                      <a:tailEnd type="none" w="med" len="med"/>
                    </a:lnL>
                    <a:lnR w="7620" cap="flat" cmpd="sng" algn="ctr">
                      <a:solidFill>
                        <a:srgbClr val="F0F36D"/>
                      </a:solidFill>
                      <a:prstDash val="solid"/>
                      <a:round/>
                      <a:headEnd type="none" w="med" len="med"/>
                      <a:tailEnd type="none" w="med" len="med"/>
                    </a:lnR>
                    <a:lnT w="7620" cap="flat" cmpd="sng" algn="ctr">
                      <a:solidFill>
                        <a:srgbClr val="90F66D"/>
                      </a:solidFill>
                      <a:prstDash val="solid"/>
                      <a:round/>
                      <a:headEnd type="none" w="med" len="med"/>
                      <a:tailEnd type="none" w="med" len="med"/>
                    </a:lnT>
                    <a:lnB w="7620" cap="flat" cmpd="sng" algn="ctr">
                      <a:solidFill>
                        <a:srgbClr val="90F16D"/>
                      </a:solidFill>
                      <a:prstDash val="solid"/>
                      <a:round/>
                      <a:headEnd type="none" w="med" len="med"/>
                      <a:tailEnd type="none" w="med" len="med"/>
                    </a:lnB>
                    <a:solidFill>
                      <a:srgbClr val="FFFFFF"/>
                    </a:solidFill>
                  </a:tcPr>
                </a:tc>
                <a:extLst>
                  <a:ext uri="{0D108BD9-81ED-4DB2-BD59-A6C34878D82A}">
                    <a16:rowId xmlns:a16="http://schemas.microsoft.com/office/drawing/2014/main" val="3520061422"/>
                  </a:ext>
                </a:extLst>
              </a:tr>
              <a:tr h="144000">
                <a:tc>
                  <a:txBody>
                    <a:bodyPr/>
                    <a:lstStyle/>
                    <a:p>
                      <a:r>
                        <a:rPr lang="en-US" sz="1000" u="none" strike="noStrike">
                          <a:solidFill>
                            <a:srgbClr val="4B900E"/>
                          </a:solidFill>
                          <a:effectLst/>
                          <a:hlinkClick r:id="rId10"/>
                        </a:rPr>
                        <a:t>Building Block: Stage 1 for Ranging</a:t>
                      </a:r>
                      <a:endParaRPr lang="en-US" sz="1000">
                        <a:effectLst/>
                      </a:endParaRPr>
                    </a:p>
                  </a:txBody>
                  <a:tcPr marL="0" marR="0" marT="0" marB="0" anchor="ctr">
                    <a:lnL w="7620" cap="flat" cmpd="sng" algn="ctr">
                      <a:solidFill>
                        <a:srgbClr val="F0F36D"/>
                      </a:solidFill>
                      <a:prstDash val="solid"/>
                      <a:round/>
                      <a:headEnd type="none" w="med" len="med"/>
                      <a:tailEnd type="none" w="med" len="med"/>
                    </a:lnL>
                    <a:lnR w="7620" cap="flat" cmpd="sng" algn="ctr">
                      <a:solidFill>
                        <a:srgbClr val="90F16D"/>
                      </a:solidFill>
                      <a:prstDash val="solid"/>
                      <a:round/>
                      <a:headEnd type="none" w="med" len="med"/>
                      <a:tailEnd type="none" w="med" len="med"/>
                    </a:lnR>
                    <a:lnT w="7620" cap="flat" cmpd="sng" algn="ctr">
                      <a:solidFill>
                        <a:srgbClr val="F0F36D"/>
                      </a:solidFill>
                      <a:prstDash val="solid"/>
                      <a:round/>
                      <a:headEnd type="none" w="med" len="med"/>
                      <a:tailEnd type="none" w="med" len="med"/>
                    </a:lnT>
                    <a:lnB w="7620" cap="flat" cmpd="sng" algn="ctr">
                      <a:solidFill>
                        <a:srgbClr val="F0FB6D"/>
                      </a:solidFill>
                      <a:prstDash val="solid"/>
                      <a:round/>
                      <a:headEnd type="none" w="med" len="med"/>
                      <a:tailEnd type="none" w="med" len="med"/>
                    </a:lnB>
                    <a:solidFill>
                      <a:srgbClr val="FFFFFF"/>
                    </a:solidFill>
                  </a:tcPr>
                </a:tc>
                <a:tc>
                  <a:txBody>
                    <a:bodyPr/>
                    <a:lstStyle/>
                    <a:p>
                      <a:r>
                        <a:rPr lang="en-US" sz="1000">
                          <a:effectLst/>
                        </a:rPr>
                        <a:t>Ranging</a:t>
                      </a:r>
                    </a:p>
                  </a:txBody>
                  <a:tcPr marL="0" marR="0" marT="0" marB="0" anchor="ctr">
                    <a:lnL w="7620" cap="flat" cmpd="sng" algn="ctr">
                      <a:solidFill>
                        <a:srgbClr val="90F16D"/>
                      </a:solidFill>
                      <a:prstDash val="solid"/>
                      <a:round/>
                      <a:headEnd type="none" w="med" len="med"/>
                      <a:tailEnd type="none" w="med" len="med"/>
                    </a:lnL>
                    <a:lnR w="7620" cap="flat" cmpd="sng" algn="ctr">
                      <a:solidFill>
                        <a:srgbClr val="F0F56D"/>
                      </a:solidFill>
                      <a:prstDash val="solid"/>
                      <a:round/>
                      <a:headEnd type="none" w="med" len="med"/>
                      <a:tailEnd type="none" w="med" len="med"/>
                    </a:lnR>
                    <a:lnT w="7620" cap="flat" cmpd="sng" algn="ctr">
                      <a:solidFill>
                        <a:srgbClr val="90F16D"/>
                      </a:solidFill>
                      <a:prstDash val="solid"/>
                      <a:round/>
                      <a:headEnd type="none" w="med" len="med"/>
                      <a:tailEnd type="none" w="med" len="med"/>
                    </a:lnT>
                    <a:lnB w="7620" cap="flat" cmpd="sng" algn="ctr">
                      <a:solidFill>
                        <a:srgbClr val="D0FE6D"/>
                      </a:solidFill>
                      <a:prstDash val="solid"/>
                      <a:round/>
                      <a:headEnd type="none" w="med" len="med"/>
                      <a:tailEnd type="none" w="med" len="med"/>
                    </a:lnB>
                    <a:solidFill>
                      <a:srgbClr val="FFFFFF"/>
                    </a:solidFill>
                  </a:tcPr>
                </a:tc>
                <a:extLst>
                  <a:ext uri="{0D108BD9-81ED-4DB2-BD59-A6C34878D82A}">
                    <a16:rowId xmlns:a16="http://schemas.microsoft.com/office/drawing/2014/main" val="646810638"/>
                  </a:ext>
                </a:extLst>
              </a:tr>
              <a:tr h="144000">
                <a:tc>
                  <a:txBody>
                    <a:bodyPr/>
                    <a:lstStyle/>
                    <a:p>
                      <a:r>
                        <a:rPr lang="en-US" sz="1000" u="none" strike="noStrike">
                          <a:solidFill>
                            <a:srgbClr val="4B900E"/>
                          </a:solidFill>
                          <a:effectLst/>
                          <a:hlinkClick r:id="rId11"/>
                        </a:rPr>
                        <a:t>Feature or Study Item: Data Integrity in 5GS</a:t>
                      </a:r>
                      <a:endParaRPr lang="en-US" sz="1000">
                        <a:effectLst/>
                      </a:endParaRPr>
                    </a:p>
                  </a:txBody>
                  <a:tcPr marL="0" marR="0" marT="0" marB="0" anchor="ctr">
                    <a:lnL w="7620" cap="flat" cmpd="sng" algn="ctr">
                      <a:solidFill>
                        <a:srgbClr val="F0FB6D"/>
                      </a:solidFill>
                      <a:prstDash val="solid"/>
                      <a:round/>
                      <a:headEnd type="none" w="med" len="med"/>
                      <a:tailEnd type="none" w="med" len="med"/>
                    </a:lnL>
                    <a:lnR w="7620" cap="flat" cmpd="sng" algn="ctr">
                      <a:solidFill>
                        <a:srgbClr val="D0FE6D"/>
                      </a:solidFill>
                      <a:prstDash val="solid"/>
                      <a:round/>
                      <a:headEnd type="none" w="med" len="med"/>
                      <a:tailEnd type="none" w="med" len="med"/>
                    </a:lnR>
                    <a:lnT w="7620" cap="flat" cmpd="sng" algn="ctr">
                      <a:solidFill>
                        <a:srgbClr val="F0FB6D"/>
                      </a:solidFill>
                      <a:prstDash val="solid"/>
                      <a:round/>
                      <a:headEnd type="none" w="med" len="med"/>
                      <a:tailEnd type="none" w="med" len="med"/>
                    </a:lnT>
                    <a:lnB w="7620" cap="flat" cmpd="sng" algn="ctr">
                      <a:solidFill>
                        <a:srgbClr val="B0FC6D"/>
                      </a:solidFill>
                      <a:prstDash val="solid"/>
                      <a:round/>
                      <a:headEnd type="none" w="med" len="med"/>
                      <a:tailEnd type="none" w="med" len="med"/>
                    </a:lnB>
                    <a:solidFill>
                      <a:srgbClr val="FFFFFF"/>
                    </a:solidFill>
                  </a:tcPr>
                </a:tc>
                <a:tc>
                  <a:txBody>
                    <a:bodyPr/>
                    <a:lstStyle/>
                    <a:p>
                      <a:r>
                        <a:rPr lang="en-US" sz="1000">
                          <a:effectLst/>
                        </a:rPr>
                        <a:t>DI_5G</a:t>
                      </a:r>
                    </a:p>
                  </a:txBody>
                  <a:tcPr marL="0" marR="0" marT="0" marB="0" anchor="ctr">
                    <a:lnL w="7620" cap="flat" cmpd="sng" algn="ctr">
                      <a:solidFill>
                        <a:srgbClr val="D0FE6D"/>
                      </a:solidFill>
                      <a:prstDash val="solid"/>
                      <a:round/>
                      <a:headEnd type="none" w="med" len="med"/>
                      <a:tailEnd type="none" w="med" len="med"/>
                    </a:lnL>
                    <a:lnR w="7620" cap="flat" cmpd="sng" algn="ctr">
                      <a:solidFill>
                        <a:srgbClr val="30FC6D"/>
                      </a:solidFill>
                      <a:prstDash val="solid"/>
                      <a:round/>
                      <a:headEnd type="none" w="med" len="med"/>
                      <a:tailEnd type="none" w="med" len="med"/>
                    </a:lnR>
                    <a:lnT w="7620" cap="flat" cmpd="sng" algn="ctr">
                      <a:solidFill>
                        <a:srgbClr val="D0FE6D"/>
                      </a:solidFill>
                      <a:prstDash val="solid"/>
                      <a:round/>
                      <a:headEnd type="none" w="med" len="med"/>
                      <a:tailEnd type="none" w="med" len="med"/>
                    </a:lnT>
                    <a:lnB w="7620" cap="flat" cmpd="sng" algn="ctr">
                      <a:solidFill>
                        <a:srgbClr val="50FC6D"/>
                      </a:solidFill>
                      <a:prstDash val="solid"/>
                      <a:round/>
                      <a:headEnd type="none" w="med" len="med"/>
                      <a:tailEnd type="none" w="med" len="med"/>
                    </a:lnB>
                    <a:solidFill>
                      <a:srgbClr val="FFFFFF"/>
                    </a:solidFill>
                  </a:tcPr>
                </a:tc>
                <a:extLst>
                  <a:ext uri="{0D108BD9-81ED-4DB2-BD59-A6C34878D82A}">
                    <a16:rowId xmlns:a16="http://schemas.microsoft.com/office/drawing/2014/main" val="4260867966"/>
                  </a:ext>
                </a:extLst>
              </a:tr>
              <a:tr h="144000">
                <a:tc>
                  <a:txBody>
                    <a:bodyPr/>
                    <a:lstStyle/>
                    <a:p>
                      <a:r>
                        <a:rPr lang="en-US" sz="1000" u="none" strike="noStrike" dirty="0">
                          <a:solidFill>
                            <a:srgbClr val="4B900E"/>
                          </a:solidFill>
                          <a:effectLst/>
                          <a:hlinkClick r:id="rId12"/>
                        </a:rPr>
                        <a:t>Feature or Study Item: Low Power High Accuracy Positioning for industrial IoT scenarios</a:t>
                      </a:r>
                      <a:endParaRPr lang="en-US" sz="1000" dirty="0">
                        <a:effectLst/>
                      </a:endParaRPr>
                    </a:p>
                  </a:txBody>
                  <a:tcPr marL="0" marR="0" marT="0" marB="0" anchor="ctr">
                    <a:lnL w="7620" cap="flat" cmpd="sng" algn="ctr">
                      <a:solidFill>
                        <a:srgbClr val="B0FC6D"/>
                      </a:solidFill>
                      <a:prstDash val="solid"/>
                      <a:round/>
                      <a:headEnd type="none" w="med" len="med"/>
                      <a:tailEnd type="none" w="med" len="med"/>
                    </a:lnL>
                    <a:lnR w="7620" cap="flat" cmpd="sng" algn="ctr">
                      <a:solidFill>
                        <a:srgbClr val="50FC6D"/>
                      </a:solidFill>
                      <a:prstDash val="solid"/>
                      <a:round/>
                      <a:headEnd type="none" w="med" len="med"/>
                      <a:tailEnd type="none" w="med" len="med"/>
                    </a:lnR>
                    <a:lnT w="7620" cap="flat" cmpd="sng" algn="ctr">
                      <a:solidFill>
                        <a:srgbClr val="B0FC6D"/>
                      </a:solidFill>
                      <a:prstDash val="solid"/>
                      <a:round/>
                      <a:headEnd type="none" w="med" len="med"/>
                      <a:tailEnd type="none" w="med" len="med"/>
                    </a:lnT>
                    <a:lnB w="7620" cap="flat" cmpd="sng" algn="ctr">
                      <a:solidFill>
                        <a:srgbClr val="F0FC6D"/>
                      </a:solidFill>
                      <a:prstDash val="solid"/>
                      <a:round/>
                      <a:headEnd type="none" w="med" len="med"/>
                      <a:tailEnd type="none" w="med" len="med"/>
                    </a:lnB>
                    <a:solidFill>
                      <a:srgbClr val="FFFFFF"/>
                    </a:solidFill>
                  </a:tcPr>
                </a:tc>
                <a:tc>
                  <a:txBody>
                    <a:bodyPr/>
                    <a:lstStyle/>
                    <a:p>
                      <a:r>
                        <a:rPr lang="en-US" sz="1000">
                          <a:effectLst/>
                        </a:rPr>
                        <a:t>LPHAP</a:t>
                      </a:r>
                    </a:p>
                  </a:txBody>
                  <a:tcPr marL="0" marR="0" marT="0" marB="0" anchor="ctr">
                    <a:lnL w="7620" cap="flat" cmpd="sng" algn="ctr">
                      <a:solidFill>
                        <a:srgbClr val="50FC6D"/>
                      </a:solidFill>
                      <a:prstDash val="solid"/>
                      <a:round/>
                      <a:headEnd type="none" w="med" len="med"/>
                      <a:tailEnd type="none" w="med" len="med"/>
                    </a:lnL>
                    <a:lnR w="7620" cap="flat" cmpd="sng" algn="ctr">
                      <a:solidFill>
                        <a:srgbClr val="30FD6D"/>
                      </a:solidFill>
                      <a:prstDash val="solid"/>
                      <a:round/>
                      <a:headEnd type="none" w="med" len="med"/>
                      <a:tailEnd type="none" w="med" len="med"/>
                    </a:lnR>
                    <a:lnT w="7620" cap="flat" cmpd="sng" algn="ctr">
                      <a:solidFill>
                        <a:srgbClr val="50FC6D"/>
                      </a:solidFill>
                      <a:prstDash val="solid"/>
                      <a:round/>
                      <a:headEnd type="none" w="med" len="med"/>
                      <a:tailEnd type="none" w="med" len="med"/>
                    </a:lnT>
                    <a:lnB w="7620" cap="flat" cmpd="sng" algn="ctr">
                      <a:solidFill>
                        <a:srgbClr val="B0026E"/>
                      </a:solidFill>
                      <a:prstDash val="solid"/>
                      <a:round/>
                      <a:headEnd type="none" w="med" len="med"/>
                      <a:tailEnd type="none" w="med" len="med"/>
                    </a:lnB>
                    <a:solidFill>
                      <a:srgbClr val="FFFFFF"/>
                    </a:solidFill>
                  </a:tcPr>
                </a:tc>
                <a:extLst>
                  <a:ext uri="{0D108BD9-81ED-4DB2-BD59-A6C34878D82A}">
                    <a16:rowId xmlns:a16="http://schemas.microsoft.com/office/drawing/2014/main" val="859925465"/>
                  </a:ext>
                </a:extLst>
              </a:tr>
              <a:tr h="144000">
                <a:tc>
                  <a:txBody>
                    <a:bodyPr/>
                    <a:lstStyle/>
                    <a:p>
                      <a:r>
                        <a:rPr lang="en-US" sz="1000" u="none" strike="noStrike">
                          <a:solidFill>
                            <a:srgbClr val="4B900E"/>
                          </a:solidFill>
                          <a:effectLst/>
                          <a:hlinkClick r:id="rId13"/>
                        </a:rPr>
                        <a:t>Building Block: Stage 1 of Evolution of IMS Multimedia Telephony Service</a:t>
                      </a:r>
                      <a:endParaRPr lang="en-US" sz="1000">
                        <a:effectLst/>
                      </a:endParaRPr>
                    </a:p>
                  </a:txBody>
                  <a:tcPr marL="0" marR="0" marT="0" marB="0" anchor="ctr">
                    <a:lnL w="7620" cap="flat" cmpd="sng" algn="ctr">
                      <a:solidFill>
                        <a:srgbClr val="F0FC6D"/>
                      </a:solidFill>
                      <a:prstDash val="solid"/>
                      <a:round/>
                      <a:headEnd type="none" w="med" len="med"/>
                      <a:tailEnd type="none" w="med" len="med"/>
                    </a:lnL>
                    <a:lnR w="7620" cap="flat" cmpd="sng" algn="ctr">
                      <a:solidFill>
                        <a:srgbClr val="B0026E"/>
                      </a:solidFill>
                      <a:prstDash val="solid"/>
                      <a:round/>
                      <a:headEnd type="none" w="med" len="med"/>
                      <a:tailEnd type="none" w="med" len="med"/>
                    </a:lnR>
                    <a:lnT w="7620" cap="flat" cmpd="sng" algn="ctr">
                      <a:solidFill>
                        <a:srgbClr val="F0FC6D"/>
                      </a:solidFill>
                      <a:prstDash val="solid"/>
                      <a:round/>
                      <a:headEnd type="none" w="med" len="med"/>
                      <a:tailEnd type="none" w="med" len="med"/>
                    </a:lnT>
                    <a:lnB w="7620" cap="flat" cmpd="sng" algn="ctr">
                      <a:solidFill>
                        <a:srgbClr val="F0016E"/>
                      </a:solidFill>
                      <a:prstDash val="solid"/>
                      <a:round/>
                      <a:headEnd type="none" w="med" len="med"/>
                      <a:tailEnd type="none" w="med" len="med"/>
                    </a:lnB>
                    <a:solidFill>
                      <a:srgbClr val="FFFFFF"/>
                    </a:solidFill>
                  </a:tcPr>
                </a:tc>
                <a:tc>
                  <a:txBody>
                    <a:bodyPr/>
                    <a:lstStyle/>
                    <a:p>
                      <a:r>
                        <a:rPr lang="en-US" sz="1000" dirty="0" err="1">
                          <a:effectLst/>
                        </a:rPr>
                        <a:t>eMMTEL</a:t>
                      </a:r>
                      <a:endParaRPr lang="en-US" sz="1000" dirty="0">
                        <a:effectLst/>
                      </a:endParaRPr>
                    </a:p>
                  </a:txBody>
                  <a:tcPr marL="0" marR="0" marT="0" marB="0" anchor="ctr">
                    <a:lnL w="7620" cap="flat" cmpd="sng" algn="ctr">
                      <a:solidFill>
                        <a:srgbClr val="B0026E"/>
                      </a:solidFill>
                      <a:prstDash val="solid"/>
                      <a:round/>
                      <a:headEnd type="none" w="med" len="med"/>
                      <a:tailEnd type="none" w="med" len="med"/>
                    </a:lnL>
                    <a:lnR w="7620" cap="flat" cmpd="sng" algn="ctr">
                      <a:solidFill>
                        <a:srgbClr val="10076E"/>
                      </a:solidFill>
                      <a:prstDash val="solid"/>
                      <a:round/>
                      <a:headEnd type="none" w="med" len="med"/>
                      <a:tailEnd type="none" w="med" len="med"/>
                    </a:lnR>
                    <a:lnT w="7620" cap="flat" cmpd="sng" algn="ctr">
                      <a:solidFill>
                        <a:srgbClr val="B0026E"/>
                      </a:solidFill>
                      <a:prstDash val="solid"/>
                      <a:round/>
                      <a:headEnd type="none" w="med" len="med"/>
                      <a:tailEnd type="none" w="med" len="med"/>
                    </a:lnT>
                    <a:lnB w="7620" cap="flat" cmpd="sng" algn="ctr">
                      <a:solidFill>
                        <a:srgbClr val="10036E"/>
                      </a:solidFill>
                      <a:prstDash val="solid"/>
                      <a:round/>
                      <a:headEnd type="none" w="med" len="med"/>
                      <a:tailEnd type="none" w="med" len="med"/>
                    </a:lnB>
                    <a:solidFill>
                      <a:srgbClr val="FFFFFF"/>
                    </a:solidFill>
                  </a:tcPr>
                </a:tc>
                <a:extLst>
                  <a:ext uri="{0D108BD9-81ED-4DB2-BD59-A6C34878D82A}">
                    <a16:rowId xmlns:a16="http://schemas.microsoft.com/office/drawing/2014/main" val="4189386024"/>
                  </a:ext>
                </a:extLst>
              </a:tr>
              <a:tr h="144000">
                <a:tc>
                  <a:txBody>
                    <a:bodyPr/>
                    <a:lstStyle/>
                    <a:p>
                      <a:r>
                        <a:rPr lang="en-US" sz="1000" u="none" strike="noStrike">
                          <a:solidFill>
                            <a:srgbClr val="4B900E"/>
                          </a:solidFill>
                          <a:effectLst/>
                          <a:hlinkClick r:id="rId14"/>
                        </a:rPr>
                        <a:t>Building Block: Stage 1 of AMMT</a:t>
                      </a:r>
                      <a:endParaRPr lang="en-US" sz="1000">
                        <a:effectLst/>
                      </a:endParaRPr>
                    </a:p>
                  </a:txBody>
                  <a:tcPr marL="0" marR="0" marT="0" marB="0" anchor="ctr">
                    <a:lnL w="7620" cap="flat" cmpd="sng" algn="ctr">
                      <a:solidFill>
                        <a:srgbClr val="F0016E"/>
                      </a:solidFill>
                      <a:prstDash val="solid"/>
                      <a:round/>
                      <a:headEnd type="none" w="med" len="med"/>
                      <a:tailEnd type="none" w="med" len="med"/>
                    </a:lnL>
                    <a:lnR w="7620" cap="flat" cmpd="sng" algn="ctr">
                      <a:solidFill>
                        <a:srgbClr val="10036E"/>
                      </a:solidFill>
                      <a:prstDash val="solid"/>
                      <a:round/>
                      <a:headEnd type="none" w="med" len="med"/>
                      <a:tailEnd type="none" w="med" len="med"/>
                    </a:lnR>
                    <a:lnT w="7620" cap="flat" cmpd="sng" algn="ctr">
                      <a:solidFill>
                        <a:srgbClr val="F0016E"/>
                      </a:solidFill>
                      <a:prstDash val="solid"/>
                      <a:round/>
                      <a:headEnd type="none" w="med" len="med"/>
                      <a:tailEnd type="none" w="med" len="med"/>
                    </a:lnT>
                    <a:lnB w="7620" cap="flat" cmpd="sng" algn="ctr">
                      <a:solidFill>
                        <a:srgbClr val="10066E"/>
                      </a:solidFill>
                      <a:prstDash val="solid"/>
                      <a:round/>
                      <a:headEnd type="none" w="med" len="med"/>
                      <a:tailEnd type="none" w="med" len="med"/>
                    </a:lnB>
                    <a:solidFill>
                      <a:srgbClr val="FFFFFF"/>
                    </a:solidFill>
                  </a:tcPr>
                </a:tc>
                <a:tc>
                  <a:txBody>
                    <a:bodyPr/>
                    <a:lstStyle/>
                    <a:p>
                      <a:r>
                        <a:rPr lang="en-US" sz="1000">
                          <a:effectLst/>
                        </a:rPr>
                        <a:t>AIML_MT</a:t>
                      </a:r>
                    </a:p>
                  </a:txBody>
                  <a:tcPr marL="0" marR="0" marT="0" marB="0" anchor="ctr">
                    <a:lnL w="7620" cap="flat" cmpd="sng" algn="ctr">
                      <a:solidFill>
                        <a:srgbClr val="10036E"/>
                      </a:solidFill>
                      <a:prstDash val="solid"/>
                      <a:round/>
                      <a:headEnd type="none" w="med" len="med"/>
                      <a:tailEnd type="none" w="med" len="med"/>
                    </a:lnL>
                    <a:lnR w="7620" cap="flat" cmpd="sng" algn="ctr">
                      <a:solidFill>
                        <a:srgbClr val="B0076E"/>
                      </a:solidFill>
                      <a:prstDash val="solid"/>
                      <a:round/>
                      <a:headEnd type="none" w="med" len="med"/>
                      <a:tailEnd type="none" w="med" len="med"/>
                    </a:lnR>
                    <a:lnT w="7620" cap="flat" cmpd="sng" algn="ctr">
                      <a:solidFill>
                        <a:srgbClr val="10036E"/>
                      </a:solidFill>
                      <a:prstDash val="solid"/>
                      <a:round/>
                      <a:headEnd type="none" w="med" len="med"/>
                      <a:tailEnd type="none" w="med" len="med"/>
                    </a:lnT>
                    <a:lnB w="7620" cap="flat" cmpd="sng" algn="ctr">
                      <a:solidFill>
                        <a:srgbClr val="70106E"/>
                      </a:solidFill>
                      <a:prstDash val="solid"/>
                      <a:round/>
                      <a:headEnd type="none" w="med" len="med"/>
                      <a:tailEnd type="none" w="med" len="med"/>
                    </a:lnB>
                    <a:solidFill>
                      <a:srgbClr val="FFFFFF"/>
                    </a:solidFill>
                  </a:tcPr>
                </a:tc>
                <a:extLst>
                  <a:ext uri="{0D108BD9-81ED-4DB2-BD59-A6C34878D82A}">
                    <a16:rowId xmlns:a16="http://schemas.microsoft.com/office/drawing/2014/main" val="1659953091"/>
                  </a:ext>
                </a:extLst>
              </a:tr>
              <a:tr h="144000">
                <a:tc>
                  <a:txBody>
                    <a:bodyPr/>
                    <a:lstStyle/>
                    <a:p>
                      <a:r>
                        <a:rPr lang="en-US" sz="1000" u="none" strike="noStrike">
                          <a:solidFill>
                            <a:srgbClr val="4B900E"/>
                          </a:solidFill>
                          <a:effectLst/>
                          <a:hlinkClick r:id="rId15"/>
                        </a:rPr>
                        <a:t>Building Block: Stage 1 of PALS</a:t>
                      </a:r>
                      <a:endParaRPr lang="en-US" sz="1000">
                        <a:effectLst/>
                      </a:endParaRPr>
                    </a:p>
                  </a:txBody>
                  <a:tcPr marL="0" marR="0" marT="0" marB="0" anchor="ctr">
                    <a:lnL w="7620" cap="flat" cmpd="sng" algn="ctr">
                      <a:solidFill>
                        <a:srgbClr val="10066E"/>
                      </a:solidFill>
                      <a:prstDash val="solid"/>
                      <a:round/>
                      <a:headEnd type="none" w="med" len="med"/>
                      <a:tailEnd type="none" w="med" len="med"/>
                    </a:lnL>
                    <a:lnR w="7620" cap="flat" cmpd="sng" algn="ctr">
                      <a:solidFill>
                        <a:srgbClr val="70106E"/>
                      </a:solidFill>
                      <a:prstDash val="solid"/>
                      <a:round/>
                      <a:headEnd type="none" w="med" len="med"/>
                      <a:tailEnd type="none" w="med" len="med"/>
                    </a:lnR>
                    <a:lnT w="7620" cap="flat" cmpd="sng" algn="ctr">
                      <a:solidFill>
                        <a:srgbClr val="10066E"/>
                      </a:solidFill>
                      <a:prstDash val="solid"/>
                      <a:round/>
                      <a:headEnd type="none" w="med" len="med"/>
                      <a:tailEnd type="none" w="med" len="med"/>
                    </a:lnT>
                    <a:lnB w="7620" cap="flat" cmpd="sng" algn="ctr">
                      <a:solidFill>
                        <a:srgbClr val="900B6E"/>
                      </a:solidFill>
                      <a:prstDash val="solid"/>
                      <a:round/>
                      <a:headEnd type="none" w="med" len="med"/>
                      <a:tailEnd type="none" w="med" len="med"/>
                    </a:lnB>
                    <a:solidFill>
                      <a:srgbClr val="FFFFFF"/>
                    </a:solidFill>
                  </a:tcPr>
                </a:tc>
                <a:tc>
                  <a:txBody>
                    <a:bodyPr/>
                    <a:lstStyle/>
                    <a:p>
                      <a:r>
                        <a:rPr lang="en-US" sz="1000">
                          <a:effectLst/>
                        </a:rPr>
                        <a:t>PALS</a:t>
                      </a:r>
                    </a:p>
                  </a:txBody>
                  <a:tcPr marL="0" marR="0" marT="0" marB="0" anchor="ctr">
                    <a:lnL w="7620" cap="flat" cmpd="sng" algn="ctr">
                      <a:solidFill>
                        <a:srgbClr val="70106E"/>
                      </a:solidFill>
                      <a:prstDash val="solid"/>
                      <a:round/>
                      <a:headEnd type="none" w="med" len="med"/>
                      <a:tailEnd type="none" w="med" len="med"/>
                    </a:lnL>
                    <a:lnR w="7620" cap="flat" cmpd="sng" algn="ctr">
                      <a:solidFill>
                        <a:srgbClr val="500C6E"/>
                      </a:solidFill>
                      <a:prstDash val="solid"/>
                      <a:round/>
                      <a:headEnd type="none" w="med" len="med"/>
                      <a:tailEnd type="none" w="med" len="med"/>
                    </a:lnR>
                    <a:lnT w="7620" cap="flat" cmpd="sng" algn="ctr">
                      <a:solidFill>
                        <a:srgbClr val="70106E"/>
                      </a:solidFill>
                      <a:prstDash val="solid"/>
                      <a:round/>
                      <a:headEnd type="none" w="med" len="med"/>
                      <a:tailEnd type="none" w="med" len="med"/>
                    </a:lnT>
                    <a:lnB w="7620" cap="flat" cmpd="sng" algn="ctr">
                      <a:solidFill>
                        <a:srgbClr val="100C6E"/>
                      </a:solidFill>
                      <a:prstDash val="solid"/>
                      <a:round/>
                      <a:headEnd type="none" w="med" len="med"/>
                      <a:tailEnd type="none" w="med" len="med"/>
                    </a:lnB>
                    <a:solidFill>
                      <a:srgbClr val="FFFFFF"/>
                    </a:solidFill>
                  </a:tcPr>
                </a:tc>
                <a:extLst>
                  <a:ext uri="{0D108BD9-81ED-4DB2-BD59-A6C34878D82A}">
                    <a16:rowId xmlns:a16="http://schemas.microsoft.com/office/drawing/2014/main" val="3771459771"/>
                  </a:ext>
                </a:extLst>
              </a:tr>
              <a:tr h="144000">
                <a:tc>
                  <a:txBody>
                    <a:bodyPr/>
                    <a:lstStyle/>
                    <a:p>
                      <a:r>
                        <a:rPr lang="en-US" sz="1000" u="none" strike="noStrike">
                          <a:solidFill>
                            <a:srgbClr val="4B900E"/>
                          </a:solidFill>
                          <a:effectLst/>
                          <a:hlinkClick r:id="rId16"/>
                        </a:rPr>
                        <a:t>Building Block: Stage 1 of Smart Energy and Infrastructure</a:t>
                      </a:r>
                      <a:endParaRPr lang="en-US" sz="1000">
                        <a:effectLst/>
                      </a:endParaRPr>
                    </a:p>
                  </a:txBody>
                  <a:tcPr marL="0" marR="0" marT="0" marB="0" anchor="ctr">
                    <a:lnL w="7620" cap="flat" cmpd="sng" algn="ctr">
                      <a:solidFill>
                        <a:srgbClr val="900B6E"/>
                      </a:solidFill>
                      <a:prstDash val="solid"/>
                      <a:round/>
                      <a:headEnd type="none" w="med" len="med"/>
                      <a:tailEnd type="none" w="med" len="med"/>
                    </a:lnL>
                    <a:lnR w="7620" cap="flat" cmpd="sng" algn="ctr">
                      <a:solidFill>
                        <a:srgbClr val="100C6E"/>
                      </a:solidFill>
                      <a:prstDash val="solid"/>
                      <a:round/>
                      <a:headEnd type="none" w="med" len="med"/>
                      <a:tailEnd type="none" w="med" len="med"/>
                    </a:lnR>
                    <a:lnT w="7620" cap="flat" cmpd="sng" algn="ctr">
                      <a:solidFill>
                        <a:srgbClr val="900B6E"/>
                      </a:solidFill>
                      <a:prstDash val="solid"/>
                      <a:round/>
                      <a:headEnd type="none" w="med" len="med"/>
                      <a:tailEnd type="none" w="med" len="med"/>
                    </a:lnT>
                    <a:lnB w="7620" cap="flat" cmpd="sng" algn="ctr">
                      <a:solidFill>
                        <a:srgbClr val="300B6E"/>
                      </a:solidFill>
                      <a:prstDash val="solid"/>
                      <a:round/>
                      <a:headEnd type="none" w="med" len="med"/>
                      <a:tailEnd type="none" w="med" len="med"/>
                    </a:lnB>
                    <a:solidFill>
                      <a:srgbClr val="FFFFFF"/>
                    </a:solidFill>
                  </a:tcPr>
                </a:tc>
                <a:tc>
                  <a:txBody>
                    <a:bodyPr/>
                    <a:lstStyle/>
                    <a:p>
                      <a:r>
                        <a:rPr lang="en-US" sz="1000">
                          <a:effectLst/>
                        </a:rPr>
                        <a:t>SEI</a:t>
                      </a:r>
                    </a:p>
                  </a:txBody>
                  <a:tcPr marL="0" marR="0" marT="0" marB="0" anchor="ctr">
                    <a:lnL w="7620" cap="flat" cmpd="sng" algn="ctr">
                      <a:solidFill>
                        <a:srgbClr val="100C6E"/>
                      </a:solidFill>
                      <a:prstDash val="solid"/>
                      <a:round/>
                      <a:headEnd type="none" w="med" len="med"/>
                      <a:tailEnd type="none" w="med" len="med"/>
                    </a:lnL>
                    <a:lnR w="7620" cap="flat" cmpd="sng" algn="ctr">
                      <a:solidFill>
                        <a:srgbClr val="300C6E"/>
                      </a:solidFill>
                      <a:prstDash val="solid"/>
                      <a:round/>
                      <a:headEnd type="none" w="med" len="med"/>
                      <a:tailEnd type="none" w="med" len="med"/>
                    </a:lnR>
                    <a:lnT w="7620" cap="flat" cmpd="sng" algn="ctr">
                      <a:solidFill>
                        <a:srgbClr val="100C6E"/>
                      </a:solidFill>
                      <a:prstDash val="solid"/>
                      <a:round/>
                      <a:headEnd type="none" w="med" len="med"/>
                      <a:tailEnd type="none" w="med" len="med"/>
                    </a:lnT>
                    <a:lnB w="7620" cap="flat" cmpd="sng" algn="ctr">
                      <a:solidFill>
                        <a:srgbClr val="B00D6E"/>
                      </a:solidFill>
                      <a:prstDash val="solid"/>
                      <a:round/>
                      <a:headEnd type="none" w="med" len="med"/>
                      <a:tailEnd type="none" w="med" len="med"/>
                    </a:lnB>
                    <a:solidFill>
                      <a:srgbClr val="FFFFFF"/>
                    </a:solidFill>
                  </a:tcPr>
                </a:tc>
                <a:extLst>
                  <a:ext uri="{0D108BD9-81ED-4DB2-BD59-A6C34878D82A}">
                    <a16:rowId xmlns:a16="http://schemas.microsoft.com/office/drawing/2014/main" val="3897918731"/>
                  </a:ext>
                </a:extLst>
              </a:tr>
              <a:tr h="144000">
                <a:tc>
                  <a:txBody>
                    <a:bodyPr/>
                    <a:lstStyle/>
                    <a:p>
                      <a:r>
                        <a:rPr lang="en-US" sz="1000" u="none" strike="noStrike">
                          <a:solidFill>
                            <a:srgbClr val="4B900E"/>
                          </a:solidFill>
                          <a:effectLst/>
                          <a:hlinkClick r:id="rId17"/>
                        </a:rPr>
                        <a:t>Feature or Study Item: Signal level Enhanced Network Selection</a:t>
                      </a:r>
                      <a:endParaRPr lang="en-US" sz="1000">
                        <a:effectLst/>
                      </a:endParaRPr>
                    </a:p>
                  </a:txBody>
                  <a:tcPr marL="0" marR="0" marT="0" marB="0" anchor="ctr">
                    <a:lnL w="7620" cap="flat" cmpd="sng" algn="ctr">
                      <a:solidFill>
                        <a:srgbClr val="300B6E"/>
                      </a:solidFill>
                      <a:prstDash val="solid"/>
                      <a:round/>
                      <a:headEnd type="none" w="med" len="med"/>
                      <a:tailEnd type="none" w="med" len="med"/>
                    </a:lnL>
                    <a:lnR w="7620" cap="flat" cmpd="sng" algn="ctr">
                      <a:solidFill>
                        <a:srgbClr val="B00D6E"/>
                      </a:solidFill>
                      <a:prstDash val="solid"/>
                      <a:round/>
                      <a:headEnd type="none" w="med" len="med"/>
                      <a:tailEnd type="none" w="med" len="med"/>
                    </a:lnR>
                    <a:lnT w="7620" cap="flat" cmpd="sng" algn="ctr">
                      <a:solidFill>
                        <a:srgbClr val="300B6E"/>
                      </a:solidFill>
                      <a:prstDash val="solid"/>
                      <a:round/>
                      <a:headEnd type="none" w="med" len="med"/>
                      <a:tailEnd type="none" w="med" len="med"/>
                    </a:lnT>
                    <a:lnB w="7620" cap="flat" cmpd="sng" algn="ctr">
                      <a:solidFill>
                        <a:srgbClr val="90186E"/>
                      </a:solidFill>
                      <a:prstDash val="solid"/>
                      <a:round/>
                      <a:headEnd type="none" w="med" len="med"/>
                      <a:tailEnd type="none" w="med" len="med"/>
                    </a:lnB>
                    <a:solidFill>
                      <a:srgbClr val="FFFFFF"/>
                    </a:solidFill>
                  </a:tcPr>
                </a:tc>
                <a:tc>
                  <a:txBody>
                    <a:bodyPr/>
                    <a:lstStyle/>
                    <a:p>
                      <a:r>
                        <a:rPr lang="en-US" sz="1000">
                          <a:effectLst/>
                        </a:rPr>
                        <a:t>SENSE</a:t>
                      </a:r>
                    </a:p>
                  </a:txBody>
                  <a:tcPr marL="0" marR="0" marT="0" marB="0" anchor="ctr">
                    <a:lnL w="7620" cap="flat" cmpd="sng" algn="ctr">
                      <a:solidFill>
                        <a:srgbClr val="B00D6E"/>
                      </a:solidFill>
                      <a:prstDash val="solid"/>
                      <a:round/>
                      <a:headEnd type="none" w="med" len="med"/>
                      <a:tailEnd type="none" w="med" len="med"/>
                    </a:lnL>
                    <a:lnR w="7620" cap="flat" cmpd="sng" algn="ctr">
                      <a:solidFill>
                        <a:srgbClr val="F00A6E"/>
                      </a:solidFill>
                      <a:prstDash val="solid"/>
                      <a:round/>
                      <a:headEnd type="none" w="med" len="med"/>
                      <a:tailEnd type="none" w="med" len="med"/>
                    </a:lnR>
                    <a:lnT w="7620" cap="flat" cmpd="sng" algn="ctr">
                      <a:solidFill>
                        <a:srgbClr val="B00D6E"/>
                      </a:solidFill>
                      <a:prstDash val="solid"/>
                      <a:round/>
                      <a:headEnd type="none" w="med" len="med"/>
                      <a:tailEnd type="none" w="med" len="med"/>
                    </a:lnT>
                    <a:lnB w="7620" cap="flat" cmpd="sng" algn="ctr">
                      <a:solidFill>
                        <a:srgbClr val="B0166E"/>
                      </a:solidFill>
                      <a:prstDash val="solid"/>
                      <a:round/>
                      <a:headEnd type="none" w="med" len="med"/>
                      <a:tailEnd type="none" w="med" len="med"/>
                    </a:lnB>
                    <a:solidFill>
                      <a:srgbClr val="FFFFFF"/>
                    </a:solidFill>
                  </a:tcPr>
                </a:tc>
                <a:extLst>
                  <a:ext uri="{0D108BD9-81ED-4DB2-BD59-A6C34878D82A}">
                    <a16:rowId xmlns:a16="http://schemas.microsoft.com/office/drawing/2014/main" val="3698964597"/>
                  </a:ext>
                </a:extLst>
              </a:tr>
              <a:tr h="144000">
                <a:tc>
                  <a:txBody>
                    <a:bodyPr/>
                    <a:lstStyle/>
                    <a:p>
                      <a:r>
                        <a:rPr lang="en-US" sz="1000" u="none" strike="noStrike">
                          <a:solidFill>
                            <a:srgbClr val="4B900E"/>
                          </a:solidFill>
                          <a:effectLst/>
                          <a:hlinkClick r:id="rId18"/>
                        </a:rPr>
                        <a:t>Feature or Study Item: 5G system with satellite access to Support Control and/or Video Surveillance</a:t>
                      </a:r>
                      <a:endParaRPr lang="en-US" sz="1000">
                        <a:effectLst/>
                      </a:endParaRPr>
                    </a:p>
                  </a:txBody>
                  <a:tcPr marL="0" marR="0" marT="0" marB="0" anchor="ctr">
                    <a:lnL w="7620" cap="flat" cmpd="sng" algn="ctr">
                      <a:solidFill>
                        <a:srgbClr val="90186E"/>
                      </a:solidFill>
                      <a:prstDash val="solid"/>
                      <a:round/>
                      <a:headEnd type="none" w="med" len="med"/>
                      <a:tailEnd type="none" w="med" len="med"/>
                    </a:lnL>
                    <a:lnR w="7620" cap="flat" cmpd="sng" algn="ctr">
                      <a:solidFill>
                        <a:srgbClr val="B0166E"/>
                      </a:solidFill>
                      <a:prstDash val="solid"/>
                      <a:round/>
                      <a:headEnd type="none" w="med" len="med"/>
                      <a:tailEnd type="none" w="med" len="med"/>
                    </a:lnR>
                    <a:lnT w="7620" cap="flat" cmpd="sng" algn="ctr">
                      <a:solidFill>
                        <a:srgbClr val="90186E"/>
                      </a:solidFill>
                      <a:prstDash val="solid"/>
                      <a:round/>
                      <a:headEnd type="none" w="med" len="med"/>
                      <a:tailEnd type="none" w="med" len="med"/>
                    </a:lnT>
                    <a:lnB w="7620" cap="flat" cmpd="sng" algn="ctr">
                      <a:solidFill>
                        <a:srgbClr val="B02C6E"/>
                      </a:solidFill>
                      <a:prstDash val="solid"/>
                      <a:round/>
                      <a:headEnd type="none" w="med" len="med"/>
                      <a:tailEnd type="none" w="med" len="med"/>
                    </a:lnB>
                    <a:solidFill>
                      <a:srgbClr val="FFFFFF"/>
                    </a:solidFill>
                  </a:tcPr>
                </a:tc>
                <a:tc>
                  <a:txBody>
                    <a:bodyPr/>
                    <a:lstStyle/>
                    <a:p>
                      <a:r>
                        <a:rPr lang="en-US" sz="1000">
                          <a:effectLst/>
                        </a:rPr>
                        <a:t>SCVS</a:t>
                      </a:r>
                    </a:p>
                  </a:txBody>
                  <a:tcPr marL="0" marR="0" marT="0" marB="0" anchor="ctr">
                    <a:lnL w="7620" cap="flat" cmpd="sng" algn="ctr">
                      <a:solidFill>
                        <a:srgbClr val="B0166E"/>
                      </a:solidFill>
                      <a:prstDash val="solid"/>
                      <a:round/>
                      <a:headEnd type="none" w="med" len="med"/>
                      <a:tailEnd type="none" w="med" len="med"/>
                    </a:lnL>
                    <a:lnR w="7620" cap="flat" cmpd="sng" algn="ctr">
                      <a:solidFill>
                        <a:srgbClr val="50226E"/>
                      </a:solidFill>
                      <a:prstDash val="solid"/>
                      <a:round/>
                      <a:headEnd type="none" w="med" len="med"/>
                      <a:tailEnd type="none" w="med" len="med"/>
                    </a:lnR>
                    <a:lnT w="7620" cap="flat" cmpd="sng" algn="ctr">
                      <a:solidFill>
                        <a:srgbClr val="B0166E"/>
                      </a:solidFill>
                      <a:prstDash val="solid"/>
                      <a:round/>
                      <a:headEnd type="none" w="med" len="med"/>
                      <a:tailEnd type="none" w="med" len="med"/>
                    </a:lnT>
                    <a:lnB w="7620" cap="flat" cmpd="sng" algn="ctr">
                      <a:solidFill>
                        <a:srgbClr val="702D6E"/>
                      </a:solidFill>
                      <a:prstDash val="solid"/>
                      <a:round/>
                      <a:headEnd type="none" w="med" len="med"/>
                      <a:tailEnd type="none" w="med" len="med"/>
                    </a:lnB>
                    <a:solidFill>
                      <a:srgbClr val="FFFFFF"/>
                    </a:solidFill>
                  </a:tcPr>
                </a:tc>
                <a:extLst>
                  <a:ext uri="{0D108BD9-81ED-4DB2-BD59-A6C34878D82A}">
                    <a16:rowId xmlns:a16="http://schemas.microsoft.com/office/drawing/2014/main" val="456799413"/>
                  </a:ext>
                </a:extLst>
              </a:tr>
              <a:tr h="144000">
                <a:tc>
                  <a:txBody>
                    <a:bodyPr/>
                    <a:lstStyle/>
                    <a:p>
                      <a:r>
                        <a:rPr lang="en-US" sz="1000" u="none" strike="noStrike">
                          <a:solidFill>
                            <a:srgbClr val="4B900E"/>
                          </a:solidFill>
                          <a:effectLst/>
                          <a:hlinkClick r:id="rId19"/>
                        </a:rPr>
                        <a:t>Building Block: Stage 1 of 5GSATB</a:t>
                      </a:r>
                      <a:endParaRPr lang="en-US" sz="1000">
                        <a:effectLst/>
                      </a:endParaRPr>
                    </a:p>
                  </a:txBody>
                  <a:tcPr marL="0" marR="0" marT="0" marB="0" anchor="ctr">
                    <a:lnL w="7620" cap="flat" cmpd="sng" algn="ctr">
                      <a:solidFill>
                        <a:srgbClr val="B02C6E"/>
                      </a:solidFill>
                      <a:prstDash val="solid"/>
                      <a:round/>
                      <a:headEnd type="none" w="med" len="med"/>
                      <a:tailEnd type="none" w="med" len="med"/>
                    </a:lnL>
                    <a:lnR w="7620" cap="flat" cmpd="sng" algn="ctr">
                      <a:solidFill>
                        <a:srgbClr val="702D6E"/>
                      </a:solidFill>
                      <a:prstDash val="solid"/>
                      <a:round/>
                      <a:headEnd type="none" w="med" len="med"/>
                      <a:tailEnd type="none" w="med" len="med"/>
                    </a:lnR>
                    <a:lnT w="7620" cap="flat" cmpd="sng" algn="ctr">
                      <a:solidFill>
                        <a:srgbClr val="B02C6E"/>
                      </a:solidFill>
                      <a:prstDash val="solid"/>
                      <a:round/>
                      <a:headEnd type="none" w="med" len="med"/>
                      <a:tailEnd type="none" w="med" len="med"/>
                    </a:lnT>
                    <a:lnB w="7620" cap="flat" cmpd="sng" algn="ctr">
                      <a:solidFill>
                        <a:srgbClr val="F0386E"/>
                      </a:solidFill>
                      <a:prstDash val="solid"/>
                      <a:round/>
                      <a:headEnd type="none" w="med" len="med"/>
                      <a:tailEnd type="none" w="med" len="med"/>
                    </a:lnB>
                    <a:solidFill>
                      <a:srgbClr val="FFFFFF"/>
                    </a:solidFill>
                  </a:tcPr>
                </a:tc>
                <a:tc>
                  <a:txBody>
                    <a:bodyPr/>
                    <a:lstStyle/>
                    <a:p>
                      <a:r>
                        <a:rPr lang="en-US" sz="1000">
                          <a:effectLst/>
                        </a:rPr>
                        <a:t>5GSATB</a:t>
                      </a:r>
                    </a:p>
                  </a:txBody>
                  <a:tcPr marL="0" marR="0" marT="0" marB="0" anchor="ctr">
                    <a:lnL w="7620" cap="flat" cmpd="sng" algn="ctr">
                      <a:solidFill>
                        <a:srgbClr val="702D6E"/>
                      </a:solidFill>
                      <a:prstDash val="solid"/>
                      <a:round/>
                      <a:headEnd type="none" w="med" len="med"/>
                      <a:tailEnd type="none" w="med" len="med"/>
                    </a:lnL>
                    <a:lnR w="7620" cap="flat" cmpd="sng" algn="ctr">
                      <a:solidFill>
                        <a:srgbClr val="D0346E"/>
                      </a:solidFill>
                      <a:prstDash val="solid"/>
                      <a:round/>
                      <a:headEnd type="none" w="med" len="med"/>
                      <a:tailEnd type="none" w="med" len="med"/>
                    </a:lnR>
                    <a:lnT w="7620" cap="flat" cmpd="sng" algn="ctr">
                      <a:solidFill>
                        <a:srgbClr val="702D6E"/>
                      </a:solidFill>
                      <a:prstDash val="solid"/>
                      <a:round/>
                      <a:headEnd type="none" w="med" len="med"/>
                      <a:tailEnd type="none" w="med" len="med"/>
                    </a:lnT>
                    <a:lnB w="7620" cap="flat" cmpd="sng" algn="ctr">
                      <a:solidFill>
                        <a:srgbClr val="703E6E"/>
                      </a:solidFill>
                      <a:prstDash val="solid"/>
                      <a:round/>
                      <a:headEnd type="none" w="med" len="med"/>
                      <a:tailEnd type="none" w="med" len="med"/>
                    </a:lnB>
                    <a:solidFill>
                      <a:srgbClr val="FFFFFF"/>
                    </a:solidFill>
                  </a:tcPr>
                </a:tc>
                <a:extLst>
                  <a:ext uri="{0D108BD9-81ED-4DB2-BD59-A6C34878D82A}">
                    <a16:rowId xmlns:a16="http://schemas.microsoft.com/office/drawing/2014/main" val="4025900101"/>
                  </a:ext>
                </a:extLst>
              </a:tr>
              <a:tr h="144000">
                <a:tc>
                  <a:txBody>
                    <a:bodyPr/>
                    <a:lstStyle/>
                    <a:p>
                      <a:r>
                        <a:rPr lang="en-US" sz="1000" u="none" strike="noStrike">
                          <a:solidFill>
                            <a:srgbClr val="4B900E"/>
                          </a:solidFill>
                          <a:effectLst/>
                          <a:hlinkClick r:id="rId20"/>
                        </a:rPr>
                        <a:t>Building Block: Stage 1 of TACMM</a:t>
                      </a:r>
                      <a:endParaRPr lang="en-US" sz="1000">
                        <a:effectLst/>
                      </a:endParaRPr>
                    </a:p>
                  </a:txBody>
                  <a:tcPr marL="0" marR="0" marT="0" marB="0" anchor="ctr">
                    <a:lnL w="7620" cap="flat" cmpd="sng" algn="ctr">
                      <a:solidFill>
                        <a:srgbClr val="F0386E"/>
                      </a:solidFill>
                      <a:prstDash val="solid"/>
                      <a:round/>
                      <a:headEnd type="none" w="med" len="med"/>
                      <a:tailEnd type="none" w="med" len="med"/>
                    </a:lnL>
                    <a:lnR w="7620" cap="flat" cmpd="sng" algn="ctr">
                      <a:solidFill>
                        <a:srgbClr val="703E6E"/>
                      </a:solidFill>
                      <a:prstDash val="solid"/>
                      <a:round/>
                      <a:headEnd type="none" w="med" len="med"/>
                      <a:tailEnd type="none" w="med" len="med"/>
                    </a:lnR>
                    <a:lnT w="7620" cap="flat" cmpd="sng" algn="ctr">
                      <a:solidFill>
                        <a:srgbClr val="F0386E"/>
                      </a:solidFill>
                      <a:prstDash val="solid"/>
                      <a:round/>
                      <a:headEnd type="none" w="med" len="med"/>
                      <a:tailEnd type="none" w="med" len="med"/>
                    </a:lnT>
                    <a:lnB w="7620" cap="flat" cmpd="sng" algn="ctr">
                      <a:solidFill>
                        <a:srgbClr val="B03D6E"/>
                      </a:solidFill>
                      <a:prstDash val="solid"/>
                      <a:round/>
                      <a:headEnd type="none" w="med" len="med"/>
                      <a:tailEnd type="none" w="med" len="med"/>
                    </a:lnB>
                    <a:solidFill>
                      <a:srgbClr val="FFFFFF"/>
                    </a:solidFill>
                  </a:tcPr>
                </a:tc>
                <a:tc>
                  <a:txBody>
                    <a:bodyPr/>
                    <a:lstStyle/>
                    <a:p>
                      <a:r>
                        <a:rPr lang="en-US" sz="1000">
                          <a:effectLst/>
                        </a:rPr>
                        <a:t>TACMM</a:t>
                      </a:r>
                    </a:p>
                  </a:txBody>
                  <a:tcPr marL="0" marR="0" marT="0" marB="0" anchor="ctr">
                    <a:lnL w="7620" cap="flat" cmpd="sng" algn="ctr">
                      <a:solidFill>
                        <a:srgbClr val="703E6E"/>
                      </a:solidFill>
                      <a:prstDash val="solid"/>
                      <a:round/>
                      <a:headEnd type="none" w="med" len="med"/>
                      <a:tailEnd type="none" w="med" len="med"/>
                    </a:lnL>
                    <a:lnR w="7620" cap="flat" cmpd="sng" algn="ctr">
                      <a:solidFill>
                        <a:srgbClr val="903B6E"/>
                      </a:solidFill>
                      <a:prstDash val="solid"/>
                      <a:round/>
                      <a:headEnd type="none" w="med" len="med"/>
                      <a:tailEnd type="none" w="med" len="med"/>
                    </a:lnR>
                    <a:lnT w="7620" cap="flat" cmpd="sng" algn="ctr">
                      <a:solidFill>
                        <a:srgbClr val="703E6E"/>
                      </a:solidFill>
                      <a:prstDash val="solid"/>
                      <a:round/>
                      <a:headEnd type="none" w="med" len="med"/>
                      <a:tailEnd type="none" w="med" len="med"/>
                    </a:lnT>
                    <a:lnB w="7620" cap="flat" cmpd="sng" algn="ctr">
                      <a:solidFill>
                        <a:srgbClr val="303E6E"/>
                      </a:solidFill>
                      <a:prstDash val="solid"/>
                      <a:round/>
                      <a:headEnd type="none" w="med" len="med"/>
                      <a:tailEnd type="none" w="med" len="med"/>
                    </a:lnB>
                    <a:solidFill>
                      <a:srgbClr val="FFFFFF"/>
                    </a:solidFill>
                  </a:tcPr>
                </a:tc>
                <a:extLst>
                  <a:ext uri="{0D108BD9-81ED-4DB2-BD59-A6C34878D82A}">
                    <a16:rowId xmlns:a16="http://schemas.microsoft.com/office/drawing/2014/main" val="400025074"/>
                  </a:ext>
                </a:extLst>
              </a:tr>
              <a:tr h="144000">
                <a:tc>
                  <a:txBody>
                    <a:bodyPr/>
                    <a:lstStyle/>
                    <a:p>
                      <a:r>
                        <a:rPr lang="en-US" sz="1000" u="none" strike="noStrike">
                          <a:solidFill>
                            <a:srgbClr val="4B900E"/>
                          </a:solidFill>
                          <a:effectLst/>
                          <a:hlinkClick r:id="rId21"/>
                        </a:rPr>
                        <a:t>Building Block: Stage 1 of VMR</a:t>
                      </a:r>
                      <a:endParaRPr lang="en-US" sz="1000">
                        <a:effectLst/>
                      </a:endParaRPr>
                    </a:p>
                  </a:txBody>
                  <a:tcPr marL="0" marR="0" marT="0" marB="0" anchor="ctr">
                    <a:lnL w="7620" cap="flat" cmpd="sng" algn="ctr">
                      <a:solidFill>
                        <a:srgbClr val="B03D6E"/>
                      </a:solidFill>
                      <a:prstDash val="solid"/>
                      <a:round/>
                      <a:headEnd type="none" w="med" len="med"/>
                      <a:tailEnd type="none" w="med" len="med"/>
                    </a:lnL>
                    <a:lnR w="7620" cap="flat" cmpd="sng" algn="ctr">
                      <a:solidFill>
                        <a:srgbClr val="303E6E"/>
                      </a:solidFill>
                      <a:prstDash val="solid"/>
                      <a:round/>
                      <a:headEnd type="none" w="med" len="med"/>
                      <a:tailEnd type="none" w="med" len="med"/>
                    </a:lnR>
                    <a:lnT w="7620" cap="flat" cmpd="sng" algn="ctr">
                      <a:solidFill>
                        <a:srgbClr val="B03D6E"/>
                      </a:solidFill>
                      <a:prstDash val="solid"/>
                      <a:round/>
                      <a:headEnd type="none" w="med" len="med"/>
                      <a:tailEnd type="none" w="med" len="med"/>
                    </a:lnT>
                    <a:lnB w="7620" cap="flat" cmpd="sng" algn="ctr">
                      <a:solidFill>
                        <a:srgbClr val="504E6E"/>
                      </a:solidFill>
                      <a:prstDash val="solid"/>
                      <a:round/>
                      <a:headEnd type="none" w="med" len="med"/>
                      <a:tailEnd type="none" w="med" len="med"/>
                    </a:lnB>
                    <a:solidFill>
                      <a:srgbClr val="FFFFFF"/>
                    </a:solidFill>
                  </a:tcPr>
                </a:tc>
                <a:tc>
                  <a:txBody>
                    <a:bodyPr/>
                    <a:lstStyle/>
                    <a:p>
                      <a:r>
                        <a:rPr lang="en-US" sz="1000">
                          <a:effectLst/>
                        </a:rPr>
                        <a:t>VMR</a:t>
                      </a:r>
                    </a:p>
                  </a:txBody>
                  <a:tcPr marL="0" marR="0" marT="0" marB="0" anchor="ctr">
                    <a:lnL w="7620" cap="flat" cmpd="sng" algn="ctr">
                      <a:solidFill>
                        <a:srgbClr val="303E6E"/>
                      </a:solidFill>
                      <a:prstDash val="solid"/>
                      <a:round/>
                      <a:headEnd type="none" w="med" len="med"/>
                      <a:tailEnd type="none" w="med" len="med"/>
                    </a:lnL>
                    <a:lnR w="7620" cap="flat" cmpd="sng" algn="ctr">
                      <a:solidFill>
                        <a:srgbClr val="50476E"/>
                      </a:solidFill>
                      <a:prstDash val="solid"/>
                      <a:round/>
                      <a:headEnd type="none" w="med" len="med"/>
                      <a:tailEnd type="none" w="med" len="med"/>
                    </a:lnR>
                    <a:lnT w="7620" cap="flat" cmpd="sng" algn="ctr">
                      <a:solidFill>
                        <a:srgbClr val="303E6E"/>
                      </a:solidFill>
                      <a:prstDash val="solid"/>
                      <a:round/>
                      <a:headEnd type="none" w="med" len="med"/>
                      <a:tailEnd type="none" w="med" len="med"/>
                    </a:lnT>
                    <a:lnB w="7620" cap="flat" cmpd="sng" algn="ctr">
                      <a:solidFill>
                        <a:srgbClr val="10506E"/>
                      </a:solidFill>
                      <a:prstDash val="solid"/>
                      <a:round/>
                      <a:headEnd type="none" w="med" len="med"/>
                      <a:tailEnd type="none" w="med" len="med"/>
                    </a:lnB>
                    <a:solidFill>
                      <a:srgbClr val="FFFFFF"/>
                    </a:solidFill>
                  </a:tcPr>
                </a:tc>
                <a:extLst>
                  <a:ext uri="{0D108BD9-81ED-4DB2-BD59-A6C34878D82A}">
                    <a16:rowId xmlns:a16="http://schemas.microsoft.com/office/drawing/2014/main" val="2349512103"/>
                  </a:ext>
                </a:extLst>
              </a:tr>
              <a:tr h="144000">
                <a:tc>
                  <a:txBody>
                    <a:bodyPr/>
                    <a:lstStyle/>
                    <a:p>
                      <a:r>
                        <a:rPr lang="en-US" sz="1000" u="none" strike="noStrike">
                          <a:solidFill>
                            <a:srgbClr val="4B900E"/>
                          </a:solidFill>
                          <a:effectLst/>
                          <a:hlinkClick r:id="rId22"/>
                        </a:rPr>
                        <a:t>Building Block: Stage 1 of PIRates</a:t>
                      </a:r>
                      <a:endParaRPr lang="en-US" sz="1000">
                        <a:effectLst/>
                      </a:endParaRPr>
                    </a:p>
                  </a:txBody>
                  <a:tcPr marL="0" marR="0" marT="0" marB="0" anchor="ctr">
                    <a:lnL w="7620" cap="flat" cmpd="sng" algn="ctr">
                      <a:solidFill>
                        <a:srgbClr val="504E6E"/>
                      </a:solidFill>
                      <a:prstDash val="solid"/>
                      <a:round/>
                      <a:headEnd type="none" w="med" len="med"/>
                      <a:tailEnd type="none" w="med" len="med"/>
                    </a:lnL>
                    <a:lnR w="7620" cap="flat" cmpd="sng" algn="ctr">
                      <a:solidFill>
                        <a:srgbClr val="10506E"/>
                      </a:solidFill>
                      <a:prstDash val="solid"/>
                      <a:round/>
                      <a:headEnd type="none" w="med" len="med"/>
                      <a:tailEnd type="none" w="med" len="med"/>
                    </a:lnR>
                    <a:lnT w="7620" cap="flat" cmpd="sng" algn="ctr">
                      <a:solidFill>
                        <a:srgbClr val="504E6E"/>
                      </a:solidFill>
                      <a:prstDash val="solid"/>
                      <a:round/>
                      <a:headEnd type="none" w="med" len="med"/>
                      <a:tailEnd type="none" w="med" len="med"/>
                    </a:lnT>
                    <a:lnB w="7620" cap="flat" cmpd="sng" algn="ctr">
                      <a:solidFill>
                        <a:srgbClr val="50506E"/>
                      </a:solidFill>
                      <a:prstDash val="solid"/>
                      <a:round/>
                      <a:headEnd type="none" w="med" len="med"/>
                      <a:tailEnd type="none" w="med" len="med"/>
                    </a:lnB>
                    <a:solidFill>
                      <a:srgbClr val="FFFFFF"/>
                    </a:solidFill>
                  </a:tcPr>
                </a:tc>
                <a:tc>
                  <a:txBody>
                    <a:bodyPr/>
                    <a:lstStyle/>
                    <a:p>
                      <a:r>
                        <a:rPr lang="en-US" sz="1000">
                          <a:effectLst/>
                        </a:rPr>
                        <a:t>PIRates</a:t>
                      </a:r>
                    </a:p>
                  </a:txBody>
                  <a:tcPr marL="0" marR="0" marT="0" marB="0" anchor="ctr">
                    <a:lnL w="7620" cap="flat" cmpd="sng" algn="ctr">
                      <a:solidFill>
                        <a:srgbClr val="10506E"/>
                      </a:solidFill>
                      <a:prstDash val="solid"/>
                      <a:round/>
                      <a:headEnd type="none" w="med" len="med"/>
                      <a:tailEnd type="none" w="med" len="med"/>
                    </a:lnL>
                    <a:lnR w="7620" cap="flat" cmpd="sng" algn="ctr">
                      <a:solidFill>
                        <a:srgbClr val="30506E"/>
                      </a:solidFill>
                      <a:prstDash val="solid"/>
                      <a:round/>
                      <a:headEnd type="none" w="med" len="med"/>
                      <a:tailEnd type="none" w="med" len="med"/>
                    </a:lnR>
                    <a:lnT w="7620" cap="flat" cmpd="sng" algn="ctr">
                      <a:solidFill>
                        <a:srgbClr val="10506E"/>
                      </a:solidFill>
                      <a:prstDash val="solid"/>
                      <a:round/>
                      <a:headEnd type="none" w="med" len="med"/>
                      <a:tailEnd type="none" w="med" len="med"/>
                    </a:lnT>
                    <a:lnB w="7620" cap="flat" cmpd="sng" algn="ctr">
                      <a:solidFill>
                        <a:srgbClr val="304A6E"/>
                      </a:solidFill>
                      <a:prstDash val="solid"/>
                      <a:round/>
                      <a:headEnd type="none" w="med" len="med"/>
                      <a:tailEnd type="none" w="med" len="med"/>
                    </a:lnB>
                    <a:solidFill>
                      <a:srgbClr val="FFFFFF"/>
                    </a:solidFill>
                  </a:tcPr>
                </a:tc>
                <a:extLst>
                  <a:ext uri="{0D108BD9-81ED-4DB2-BD59-A6C34878D82A}">
                    <a16:rowId xmlns:a16="http://schemas.microsoft.com/office/drawing/2014/main" val="887756447"/>
                  </a:ext>
                </a:extLst>
              </a:tr>
              <a:tr h="144000">
                <a:tc>
                  <a:txBody>
                    <a:bodyPr/>
                    <a:lstStyle/>
                    <a:p>
                      <a:r>
                        <a:rPr lang="en-US" sz="1000" u="none" strike="noStrike">
                          <a:solidFill>
                            <a:srgbClr val="4B900E"/>
                          </a:solidFill>
                          <a:effectLst/>
                          <a:hlinkClick r:id="rId23"/>
                        </a:rPr>
                        <a:t>Feature or Study Item: Service exposure interfaces for industry</a:t>
                      </a:r>
                      <a:endParaRPr lang="en-US" sz="1000">
                        <a:effectLst/>
                      </a:endParaRPr>
                    </a:p>
                  </a:txBody>
                  <a:tcPr marL="0" marR="0" marT="0" marB="0" anchor="ctr">
                    <a:lnL w="7620" cap="flat" cmpd="sng" algn="ctr">
                      <a:solidFill>
                        <a:srgbClr val="50506E"/>
                      </a:solidFill>
                      <a:prstDash val="solid"/>
                      <a:round/>
                      <a:headEnd type="none" w="med" len="med"/>
                      <a:tailEnd type="none" w="med" len="med"/>
                    </a:lnL>
                    <a:lnR w="7620" cap="flat" cmpd="sng" algn="ctr">
                      <a:solidFill>
                        <a:srgbClr val="304A6E"/>
                      </a:solidFill>
                      <a:prstDash val="solid"/>
                      <a:round/>
                      <a:headEnd type="none" w="med" len="med"/>
                      <a:tailEnd type="none" w="med" len="med"/>
                    </a:lnR>
                    <a:lnT w="7620" cap="flat" cmpd="sng" algn="ctr">
                      <a:solidFill>
                        <a:srgbClr val="50506E"/>
                      </a:solidFill>
                      <a:prstDash val="solid"/>
                      <a:round/>
                      <a:headEnd type="none" w="med" len="med"/>
                      <a:tailEnd type="none" w="med" len="med"/>
                    </a:lnT>
                    <a:lnB w="7620" cap="flat" cmpd="sng" algn="ctr">
                      <a:solidFill>
                        <a:srgbClr val="105B6E"/>
                      </a:solidFill>
                      <a:prstDash val="solid"/>
                      <a:round/>
                      <a:headEnd type="none" w="med" len="med"/>
                      <a:tailEnd type="none" w="med" len="med"/>
                    </a:lnB>
                    <a:solidFill>
                      <a:srgbClr val="FFFFFF"/>
                    </a:solidFill>
                  </a:tcPr>
                </a:tc>
                <a:tc>
                  <a:txBody>
                    <a:bodyPr/>
                    <a:lstStyle/>
                    <a:p>
                      <a:r>
                        <a:rPr lang="en-US" sz="1000">
                          <a:effectLst/>
                        </a:rPr>
                        <a:t>EXPOSE</a:t>
                      </a:r>
                    </a:p>
                  </a:txBody>
                  <a:tcPr marL="0" marR="0" marT="0" marB="0" anchor="ctr">
                    <a:lnL w="7620" cap="flat" cmpd="sng" algn="ctr">
                      <a:solidFill>
                        <a:srgbClr val="304A6E"/>
                      </a:solidFill>
                      <a:prstDash val="solid"/>
                      <a:round/>
                      <a:headEnd type="none" w="med" len="med"/>
                      <a:tailEnd type="none" w="med" len="med"/>
                    </a:lnL>
                    <a:lnR w="7620" cap="flat" cmpd="sng" algn="ctr">
                      <a:solidFill>
                        <a:srgbClr val="D0526E"/>
                      </a:solidFill>
                      <a:prstDash val="solid"/>
                      <a:round/>
                      <a:headEnd type="none" w="med" len="med"/>
                      <a:tailEnd type="none" w="med" len="med"/>
                    </a:lnR>
                    <a:lnT w="7620" cap="flat" cmpd="sng" algn="ctr">
                      <a:solidFill>
                        <a:srgbClr val="304A6E"/>
                      </a:solidFill>
                      <a:prstDash val="solid"/>
                      <a:round/>
                      <a:headEnd type="none" w="med" len="med"/>
                      <a:tailEnd type="none" w="med" len="med"/>
                    </a:lnT>
                    <a:lnB w="7620" cap="flat" cmpd="sng" algn="ctr">
                      <a:solidFill>
                        <a:srgbClr val="305A6E"/>
                      </a:solidFill>
                      <a:prstDash val="solid"/>
                      <a:round/>
                      <a:headEnd type="none" w="med" len="med"/>
                      <a:tailEnd type="none" w="med" len="med"/>
                    </a:lnB>
                    <a:solidFill>
                      <a:srgbClr val="FFFFFF"/>
                    </a:solidFill>
                  </a:tcPr>
                </a:tc>
                <a:extLst>
                  <a:ext uri="{0D108BD9-81ED-4DB2-BD59-A6C34878D82A}">
                    <a16:rowId xmlns:a16="http://schemas.microsoft.com/office/drawing/2014/main" val="3790014245"/>
                  </a:ext>
                </a:extLst>
              </a:tr>
              <a:tr h="144000">
                <a:tc>
                  <a:txBody>
                    <a:bodyPr/>
                    <a:lstStyle/>
                    <a:p>
                      <a:r>
                        <a:rPr lang="en-US" sz="1000" u="none" strike="noStrike">
                          <a:solidFill>
                            <a:srgbClr val="4B900E"/>
                          </a:solidFill>
                          <a:effectLst/>
                          <a:hlinkClick r:id="rId24"/>
                        </a:rPr>
                        <a:t>Building Block: Stage 1 of MPS_WLAN</a:t>
                      </a:r>
                      <a:endParaRPr lang="en-US" sz="1000">
                        <a:effectLst/>
                      </a:endParaRPr>
                    </a:p>
                  </a:txBody>
                  <a:tcPr marL="0" marR="0" marT="0" marB="0" anchor="ctr">
                    <a:lnL w="7620" cap="flat" cmpd="sng" algn="ctr">
                      <a:solidFill>
                        <a:srgbClr val="105B6E"/>
                      </a:solidFill>
                      <a:prstDash val="solid"/>
                      <a:round/>
                      <a:headEnd type="none" w="med" len="med"/>
                      <a:tailEnd type="none" w="med" len="med"/>
                    </a:lnL>
                    <a:lnR w="7620" cap="flat" cmpd="sng" algn="ctr">
                      <a:solidFill>
                        <a:srgbClr val="305A6E"/>
                      </a:solidFill>
                      <a:prstDash val="solid"/>
                      <a:round/>
                      <a:headEnd type="none" w="med" len="med"/>
                      <a:tailEnd type="none" w="med" len="med"/>
                    </a:lnR>
                    <a:lnT w="7620" cap="flat" cmpd="sng" algn="ctr">
                      <a:solidFill>
                        <a:srgbClr val="105B6E"/>
                      </a:solidFill>
                      <a:prstDash val="solid"/>
                      <a:round/>
                      <a:headEnd type="none" w="med" len="med"/>
                      <a:tailEnd type="none" w="med" len="med"/>
                    </a:lnT>
                    <a:lnB w="7620" cap="flat" cmpd="sng" algn="ctr">
                      <a:solidFill>
                        <a:srgbClr val="70766E"/>
                      </a:solidFill>
                      <a:prstDash val="solid"/>
                      <a:round/>
                      <a:headEnd type="none" w="med" len="med"/>
                      <a:tailEnd type="none" w="med" len="med"/>
                    </a:lnB>
                    <a:solidFill>
                      <a:srgbClr val="FFFFFF"/>
                    </a:solidFill>
                  </a:tcPr>
                </a:tc>
                <a:tc>
                  <a:txBody>
                    <a:bodyPr/>
                    <a:lstStyle/>
                    <a:p>
                      <a:r>
                        <a:rPr lang="en-US" sz="1000">
                          <a:effectLst/>
                        </a:rPr>
                        <a:t>MPS_WLAN</a:t>
                      </a:r>
                    </a:p>
                  </a:txBody>
                  <a:tcPr marL="0" marR="0" marT="0" marB="0" anchor="ctr">
                    <a:lnL w="7620" cap="flat" cmpd="sng" algn="ctr">
                      <a:solidFill>
                        <a:srgbClr val="305A6E"/>
                      </a:solidFill>
                      <a:prstDash val="solid"/>
                      <a:round/>
                      <a:headEnd type="none" w="med" len="med"/>
                      <a:tailEnd type="none" w="med" len="med"/>
                    </a:lnL>
                    <a:lnR w="7620" cap="flat" cmpd="sng" algn="ctr">
                      <a:solidFill>
                        <a:srgbClr val="B0756E"/>
                      </a:solidFill>
                      <a:prstDash val="solid"/>
                      <a:round/>
                      <a:headEnd type="none" w="med" len="med"/>
                      <a:tailEnd type="none" w="med" len="med"/>
                    </a:lnR>
                    <a:lnT w="7620" cap="flat" cmpd="sng" algn="ctr">
                      <a:solidFill>
                        <a:srgbClr val="305A6E"/>
                      </a:solidFill>
                      <a:prstDash val="solid"/>
                      <a:round/>
                      <a:headEnd type="none" w="med" len="med"/>
                      <a:tailEnd type="none" w="med" len="med"/>
                    </a:lnT>
                    <a:lnB w="7620" cap="flat" cmpd="sng" algn="ctr">
                      <a:solidFill>
                        <a:srgbClr val="F0776E"/>
                      </a:solidFill>
                      <a:prstDash val="solid"/>
                      <a:round/>
                      <a:headEnd type="none" w="med" len="med"/>
                      <a:tailEnd type="none" w="med" len="med"/>
                    </a:lnB>
                    <a:solidFill>
                      <a:srgbClr val="FFFFFF"/>
                    </a:solidFill>
                  </a:tcPr>
                </a:tc>
                <a:extLst>
                  <a:ext uri="{0D108BD9-81ED-4DB2-BD59-A6C34878D82A}">
                    <a16:rowId xmlns:a16="http://schemas.microsoft.com/office/drawing/2014/main" val="2742582354"/>
                  </a:ext>
                </a:extLst>
              </a:tr>
              <a:tr h="144000">
                <a:tc>
                  <a:txBody>
                    <a:bodyPr/>
                    <a:lstStyle/>
                    <a:p>
                      <a:r>
                        <a:rPr lang="en-US" sz="1000" u="none" strike="noStrike">
                          <a:solidFill>
                            <a:srgbClr val="4B900E"/>
                          </a:solidFill>
                          <a:effectLst/>
                          <a:hlinkClick r:id="rId25"/>
                        </a:rPr>
                        <a:t>Feature or Study Item: Ad hoc Group Communication support in Mission Critical Services</a:t>
                      </a:r>
                      <a:endParaRPr lang="en-US" sz="1000">
                        <a:effectLst/>
                      </a:endParaRPr>
                    </a:p>
                  </a:txBody>
                  <a:tcPr marL="0" marR="0" marT="0" marB="0" anchor="ctr">
                    <a:lnL w="7620" cap="flat" cmpd="sng" algn="ctr">
                      <a:solidFill>
                        <a:srgbClr val="70766E"/>
                      </a:solidFill>
                      <a:prstDash val="solid"/>
                      <a:round/>
                      <a:headEnd type="none" w="med" len="med"/>
                      <a:tailEnd type="none" w="med" len="med"/>
                    </a:lnL>
                    <a:lnR w="7620" cap="flat" cmpd="sng" algn="ctr">
                      <a:solidFill>
                        <a:srgbClr val="F0776E"/>
                      </a:solidFill>
                      <a:prstDash val="solid"/>
                      <a:round/>
                      <a:headEnd type="none" w="med" len="med"/>
                      <a:tailEnd type="none" w="med" len="med"/>
                    </a:lnR>
                    <a:lnT w="7620" cap="flat" cmpd="sng" algn="ctr">
                      <a:solidFill>
                        <a:srgbClr val="70766E"/>
                      </a:solidFill>
                      <a:prstDash val="solid"/>
                      <a:round/>
                      <a:headEnd type="none" w="med" len="med"/>
                      <a:tailEnd type="none" w="med" len="med"/>
                    </a:lnT>
                    <a:lnB w="7620" cap="flat" cmpd="sng" algn="ctr">
                      <a:solidFill>
                        <a:srgbClr val="307F6E"/>
                      </a:solidFill>
                      <a:prstDash val="solid"/>
                      <a:round/>
                      <a:headEnd type="none" w="med" len="med"/>
                      <a:tailEnd type="none" w="med" len="med"/>
                    </a:lnB>
                    <a:solidFill>
                      <a:srgbClr val="FFFFFF"/>
                    </a:solidFill>
                  </a:tcPr>
                </a:tc>
                <a:tc>
                  <a:txBody>
                    <a:bodyPr/>
                    <a:lstStyle/>
                    <a:p>
                      <a:r>
                        <a:rPr lang="en-US" sz="1000">
                          <a:effectLst/>
                        </a:rPr>
                        <a:t>AHGC</a:t>
                      </a:r>
                    </a:p>
                  </a:txBody>
                  <a:tcPr marL="0" marR="0" marT="0" marB="0" anchor="ctr">
                    <a:lnL w="7620" cap="flat" cmpd="sng" algn="ctr">
                      <a:solidFill>
                        <a:srgbClr val="F0776E"/>
                      </a:solidFill>
                      <a:prstDash val="solid"/>
                      <a:round/>
                      <a:headEnd type="none" w="med" len="med"/>
                      <a:tailEnd type="none" w="med" len="med"/>
                    </a:lnL>
                    <a:lnR w="7620" cap="flat" cmpd="sng" algn="ctr">
                      <a:solidFill>
                        <a:srgbClr val="B0786E"/>
                      </a:solidFill>
                      <a:prstDash val="solid"/>
                      <a:round/>
                      <a:headEnd type="none" w="med" len="med"/>
                      <a:tailEnd type="none" w="med" len="med"/>
                    </a:lnR>
                    <a:lnT w="7620" cap="flat" cmpd="sng" algn="ctr">
                      <a:solidFill>
                        <a:srgbClr val="F0776E"/>
                      </a:solidFill>
                      <a:prstDash val="solid"/>
                      <a:round/>
                      <a:headEnd type="none" w="med" len="med"/>
                      <a:tailEnd type="none" w="med" len="med"/>
                    </a:lnT>
                    <a:lnB w="7620" cap="flat" cmpd="sng" algn="ctr">
                      <a:solidFill>
                        <a:srgbClr val="D0846E"/>
                      </a:solidFill>
                      <a:prstDash val="solid"/>
                      <a:round/>
                      <a:headEnd type="none" w="med" len="med"/>
                      <a:tailEnd type="none" w="med" len="med"/>
                    </a:lnB>
                    <a:solidFill>
                      <a:srgbClr val="FFFFFF"/>
                    </a:solidFill>
                  </a:tcPr>
                </a:tc>
                <a:extLst>
                  <a:ext uri="{0D108BD9-81ED-4DB2-BD59-A6C34878D82A}">
                    <a16:rowId xmlns:a16="http://schemas.microsoft.com/office/drawing/2014/main" val="3962399681"/>
                  </a:ext>
                </a:extLst>
              </a:tr>
              <a:tr h="144000">
                <a:tc>
                  <a:txBody>
                    <a:bodyPr/>
                    <a:lstStyle/>
                    <a:p>
                      <a:r>
                        <a:rPr lang="en-US" sz="1000" u="none" strike="noStrike">
                          <a:solidFill>
                            <a:srgbClr val="4B900E"/>
                          </a:solidFill>
                          <a:effectLst/>
                          <a:hlinkClick r:id="rId26"/>
                        </a:rPr>
                        <a:t>Feature or Study Item: Sharing administrative configuration between interconnected MCX Service systems</a:t>
                      </a:r>
                      <a:endParaRPr lang="en-US" sz="1000">
                        <a:effectLst/>
                      </a:endParaRPr>
                    </a:p>
                  </a:txBody>
                  <a:tcPr marL="0" marR="0" marT="0" marB="0" anchor="ctr">
                    <a:lnL w="7620" cap="flat" cmpd="sng" algn="ctr">
                      <a:solidFill>
                        <a:srgbClr val="307F6E"/>
                      </a:solidFill>
                      <a:prstDash val="solid"/>
                      <a:round/>
                      <a:headEnd type="none" w="med" len="med"/>
                      <a:tailEnd type="none" w="med" len="med"/>
                    </a:lnL>
                    <a:lnR w="7620" cap="flat" cmpd="sng" algn="ctr">
                      <a:solidFill>
                        <a:srgbClr val="D0846E"/>
                      </a:solidFill>
                      <a:prstDash val="solid"/>
                      <a:round/>
                      <a:headEnd type="none" w="med" len="med"/>
                      <a:tailEnd type="none" w="med" len="med"/>
                    </a:lnR>
                    <a:lnT w="7620" cap="flat" cmpd="sng" algn="ctr">
                      <a:solidFill>
                        <a:srgbClr val="307F6E"/>
                      </a:solidFill>
                      <a:prstDash val="solid"/>
                      <a:round/>
                      <a:headEnd type="none" w="med" len="med"/>
                      <a:tailEnd type="none" w="med" len="med"/>
                    </a:lnT>
                    <a:lnB w="7620" cap="flat" cmpd="sng" algn="ctr">
                      <a:solidFill>
                        <a:srgbClr val="70876E"/>
                      </a:solidFill>
                      <a:prstDash val="solid"/>
                      <a:round/>
                      <a:headEnd type="none" w="med" len="med"/>
                      <a:tailEnd type="none" w="med" len="med"/>
                    </a:lnB>
                    <a:solidFill>
                      <a:srgbClr val="FFFFFF"/>
                    </a:solidFill>
                  </a:tcPr>
                </a:tc>
                <a:tc>
                  <a:txBody>
                    <a:bodyPr/>
                    <a:lstStyle/>
                    <a:p>
                      <a:r>
                        <a:rPr lang="en-US" sz="1000">
                          <a:effectLst/>
                        </a:rPr>
                        <a:t>SACI_MCS</a:t>
                      </a:r>
                    </a:p>
                  </a:txBody>
                  <a:tcPr marL="0" marR="0" marT="0" marB="0" anchor="ctr">
                    <a:lnL w="7620" cap="flat" cmpd="sng" algn="ctr">
                      <a:solidFill>
                        <a:srgbClr val="D0846E"/>
                      </a:solidFill>
                      <a:prstDash val="solid"/>
                      <a:round/>
                      <a:headEnd type="none" w="med" len="med"/>
                      <a:tailEnd type="none" w="med" len="med"/>
                    </a:lnL>
                    <a:lnR w="7620" cap="flat" cmpd="sng" algn="ctr">
                      <a:solidFill>
                        <a:srgbClr val="D0826E"/>
                      </a:solidFill>
                      <a:prstDash val="solid"/>
                      <a:round/>
                      <a:headEnd type="none" w="med" len="med"/>
                      <a:tailEnd type="none" w="med" len="med"/>
                    </a:lnR>
                    <a:lnT w="7620" cap="flat" cmpd="sng" algn="ctr">
                      <a:solidFill>
                        <a:srgbClr val="D0846E"/>
                      </a:solidFill>
                      <a:prstDash val="solid"/>
                      <a:round/>
                      <a:headEnd type="none" w="med" len="med"/>
                      <a:tailEnd type="none" w="med" len="med"/>
                    </a:lnT>
                    <a:lnB w="7620" cap="flat" cmpd="sng" algn="ctr">
                      <a:solidFill>
                        <a:srgbClr val="10856E"/>
                      </a:solidFill>
                      <a:prstDash val="solid"/>
                      <a:round/>
                      <a:headEnd type="none" w="med" len="med"/>
                      <a:tailEnd type="none" w="med" len="med"/>
                    </a:lnB>
                    <a:solidFill>
                      <a:srgbClr val="FFFFFF"/>
                    </a:solidFill>
                  </a:tcPr>
                </a:tc>
                <a:extLst>
                  <a:ext uri="{0D108BD9-81ED-4DB2-BD59-A6C34878D82A}">
                    <a16:rowId xmlns:a16="http://schemas.microsoft.com/office/drawing/2014/main" val="2478985512"/>
                  </a:ext>
                </a:extLst>
              </a:tr>
              <a:tr h="144000">
                <a:tc>
                  <a:txBody>
                    <a:bodyPr/>
                    <a:lstStyle/>
                    <a:p>
                      <a:r>
                        <a:rPr lang="en-US" sz="1000" u="none" strike="noStrike">
                          <a:solidFill>
                            <a:srgbClr val="4B900E"/>
                          </a:solidFill>
                          <a:effectLst/>
                          <a:hlinkClick r:id="rId27"/>
                        </a:rPr>
                        <a:t>Building Block: Study on traffic characteristics and performance requirements for AI/ML model transfer in 5GS</a:t>
                      </a:r>
                      <a:endParaRPr lang="en-US" sz="1000">
                        <a:effectLst/>
                      </a:endParaRPr>
                    </a:p>
                  </a:txBody>
                  <a:tcPr marL="0" marR="0" marT="0" marB="0" anchor="ctr">
                    <a:lnL w="7620" cap="flat" cmpd="sng" algn="ctr">
                      <a:solidFill>
                        <a:srgbClr val="70876E"/>
                      </a:solidFill>
                      <a:prstDash val="solid"/>
                      <a:round/>
                      <a:headEnd type="none" w="med" len="med"/>
                      <a:tailEnd type="none" w="med" len="med"/>
                    </a:lnL>
                    <a:lnR w="7620" cap="flat" cmpd="sng" algn="ctr">
                      <a:solidFill>
                        <a:srgbClr val="10856E"/>
                      </a:solidFill>
                      <a:prstDash val="solid"/>
                      <a:round/>
                      <a:headEnd type="none" w="med" len="med"/>
                      <a:tailEnd type="none" w="med" len="med"/>
                    </a:lnR>
                    <a:lnT w="7620" cap="flat" cmpd="sng" algn="ctr">
                      <a:solidFill>
                        <a:srgbClr val="70876E"/>
                      </a:solidFill>
                      <a:prstDash val="solid"/>
                      <a:round/>
                      <a:headEnd type="none" w="med" len="med"/>
                      <a:tailEnd type="none" w="med" len="med"/>
                    </a:lnT>
                    <a:lnB w="7620" cap="flat" cmpd="sng" algn="ctr">
                      <a:solidFill>
                        <a:srgbClr val="D08B6E"/>
                      </a:solidFill>
                      <a:prstDash val="solid"/>
                      <a:round/>
                      <a:headEnd type="none" w="med" len="med"/>
                      <a:tailEnd type="none" w="med" len="med"/>
                    </a:lnB>
                    <a:solidFill>
                      <a:srgbClr val="FFFFFF"/>
                    </a:solidFill>
                  </a:tcPr>
                </a:tc>
                <a:tc>
                  <a:txBody>
                    <a:bodyPr/>
                    <a:lstStyle/>
                    <a:p>
                      <a:r>
                        <a:rPr lang="en-US" sz="1000">
                          <a:effectLst/>
                        </a:rPr>
                        <a:t>FS_AIML_MT</a:t>
                      </a:r>
                    </a:p>
                  </a:txBody>
                  <a:tcPr marL="0" marR="0" marT="0" marB="0" anchor="ctr">
                    <a:lnL w="7620" cap="flat" cmpd="sng" algn="ctr">
                      <a:solidFill>
                        <a:srgbClr val="10856E"/>
                      </a:solidFill>
                      <a:prstDash val="solid"/>
                      <a:round/>
                      <a:headEnd type="none" w="med" len="med"/>
                      <a:tailEnd type="none" w="med" len="med"/>
                    </a:lnL>
                    <a:lnR w="7620" cap="flat" cmpd="sng" algn="ctr">
                      <a:solidFill>
                        <a:srgbClr val="30846E"/>
                      </a:solidFill>
                      <a:prstDash val="solid"/>
                      <a:round/>
                      <a:headEnd type="none" w="med" len="med"/>
                      <a:tailEnd type="none" w="med" len="med"/>
                    </a:lnR>
                    <a:lnT w="7620" cap="flat" cmpd="sng" algn="ctr">
                      <a:solidFill>
                        <a:srgbClr val="10856E"/>
                      </a:solidFill>
                      <a:prstDash val="solid"/>
                      <a:round/>
                      <a:headEnd type="none" w="med" len="med"/>
                      <a:tailEnd type="none" w="med" len="med"/>
                    </a:lnT>
                    <a:lnB w="7620" cap="flat" cmpd="sng" algn="ctr">
                      <a:solidFill>
                        <a:srgbClr val="708D6E"/>
                      </a:solidFill>
                      <a:prstDash val="solid"/>
                      <a:round/>
                      <a:headEnd type="none" w="med" len="med"/>
                      <a:tailEnd type="none" w="med" len="med"/>
                    </a:lnB>
                    <a:solidFill>
                      <a:srgbClr val="FFFFFF"/>
                    </a:solidFill>
                  </a:tcPr>
                </a:tc>
                <a:extLst>
                  <a:ext uri="{0D108BD9-81ED-4DB2-BD59-A6C34878D82A}">
                    <a16:rowId xmlns:a16="http://schemas.microsoft.com/office/drawing/2014/main" val="2751324669"/>
                  </a:ext>
                </a:extLst>
              </a:tr>
              <a:tr h="144000">
                <a:tc>
                  <a:txBody>
                    <a:bodyPr/>
                    <a:lstStyle/>
                    <a:p>
                      <a:r>
                        <a:rPr lang="en-US" sz="1000" u="none" strike="noStrike">
                          <a:solidFill>
                            <a:srgbClr val="4B900E"/>
                          </a:solidFill>
                          <a:effectLst/>
                          <a:hlinkClick r:id="rId28"/>
                        </a:rPr>
                        <a:t>Feature or Study Item: Guidelines for Extra-territorial 5G Systems</a:t>
                      </a:r>
                      <a:endParaRPr lang="en-US" sz="1000">
                        <a:effectLst/>
                      </a:endParaRPr>
                    </a:p>
                  </a:txBody>
                  <a:tcPr marL="0" marR="0" marT="0" marB="0" anchor="ctr">
                    <a:lnL w="7620" cap="flat" cmpd="sng" algn="ctr">
                      <a:solidFill>
                        <a:srgbClr val="D08B6E"/>
                      </a:solidFill>
                      <a:prstDash val="solid"/>
                      <a:round/>
                      <a:headEnd type="none" w="med" len="med"/>
                      <a:tailEnd type="none" w="med" len="med"/>
                    </a:lnL>
                    <a:lnR w="7620" cap="flat" cmpd="sng" algn="ctr">
                      <a:solidFill>
                        <a:srgbClr val="708D6E"/>
                      </a:solidFill>
                      <a:prstDash val="solid"/>
                      <a:round/>
                      <a:headEnd type="none" w="med" len="med"/>
                      <a:tailEnd type="none" w="med" len="med"/>
                    </a:lnR>
                    <a:lnT w="7620" cap="flat" cmpd="sng" algn="ctr">
                      <a:solidFill>
                        <a:srgbClr val="D08B6E"/>
                      </a:solidFill>
                      <a:prstDash val="solid"/>
                      <a:round/>
                      <a:headEnd type="none" w="med" len="med"/>
                      <a:tailEnd type="none" w="med" len="med"/>
                    </a:lnT>
                    <a:lnB w="7620" cap="flat" cmpd="sng" algn="ctr">
                      <a:solidFill>
                        <a:srgbClr val="F09B6E"/>
                      </a:solidFill>
                      <a:prstDash val="solid"/>
                      <a:round/>
                      <a:headEnd type="none" w="med" len="med"/>
                      <a:tailEnd type="none" w="med" len="med"/>
                    </a:lnB>
                    <a:solidFill>
                      <a:srgbClr val="FFFFFF"/>
                    </a:solidFill>
                  </a:tcPr>
                </a:tc>
                <a:tc>
                  <a:txBody>
                    <a:bodyPr/>
                    <a:lstStyle/>
                    <a:p>
                      <a:r>
                        <a:rPr lang="en-US" sz="1000">
                          <a:effectLst/>
                        </a:rPr>
                        <a:t>FS_5GET</a:t>
                      </a:r>
                    </a:p>
                  </a:txBody>
                  <a:tcPr marL="0" marR="0" marT="0" marB="0" anchor="ctr">
                    <a:lnL w="7620" cap="flat" cmpd="sng" algn="ctr">
                      <a:solidFill>
                        <a:srgbClr val="708D6E"/>
                      </a:solidFill>
                      <a:prstDash val="solid"/>
                      <a:round/>
                      <a:headEnd type="none" w="med" len="med"/>
                      <a:tailEnd type="none" w="med" len="med"/>
                    </a:lnL>
                    <a:lnR w="7620" cap="flat" cmpd="sng" algn="ctr">
                      <a:solidFill>
                        <a:srgbClr val="F08F6E"/>
                      </a:solidFill>
                      <a:prstDash val="solid"/>
                      <a:round/>
                      <a:headEnd type="none" w="med" len="med"/>
                      <a:tailEnd type="none" w="med" len="med"/>
                    </a:lnR>
                    <a:lnT w="7620" cap="flat" cmpd="sng" algn="ctr">
                      <a:solidFill>
                        <a:srgbClr val="708D6E"/>
                      </a:solidFill>
                      <a:prstDash val="solid"/>
                      <a:round/>
                      <a:headEnd type="none" w="med" len="med"/>
                      <a:tailEnd type="none" w="med" len="med"/>
                    </a:lnT>
                    <a:lnB w="7620" cap="flat" cmpd="sng" algn="ctr">
                      <a:solidFill>
                        <a:srgbClr val="109B6E"/>
                      </a:solidFill>
                      <a:prstDash val="solid"/>
                      <a:round/>
                      <a:headEnd type="none" w="med" len="med"/>
                      <a:tailEnd type="none" w="med" len="med"/>
                    </a:lnB>
                    <a:solidFill>
                      <a:srgbClr val="FFFFFF"/>
                    </a:solidFill>
                  </a:tcPr>
                </a:tc>
                <a:extLst>
                  <a:ext uri="{0D108BD9-81ED-4DB2-BD59-A6C34878D82A}">
                    <a16:rowId xmlns:a16="http://schemas.microsoft.com/office/drawing/2014/main" val="1884298164"/>
                  </a:ext>
                </a:extLst>
              </a:tr>
              <a:tr h="144000">
                <a:tc>
                  <a:txBody>
                    <a:bodyPr/>
                    <a:lstStyle/>
                    <a:p>
                      <a:r>
                        <a:rPr lang="en-US" sz="1000" u="none" strike="noStrike">
                          <a:solidFill>
                            <a:srgbClr val="4B900E"/>
                          </a:solidFill>
                          <a:effectLst/>
                          <a:hlinkClick r:id="rId29"/>
                        </a:rPr>
                        <a:t>Building Block: Study on EASNS</a:t>
                      </a:r>
                      <a:endParaRPr lang="en-US" sz="1000">
                        <a:effectLst/>
                      </a:endParaRPr>
                    </a:p>
                  </a:txBody>
                  <a:tcPr marL="0" marR="0" marT="0" marB="0" anchor="ctr">
                    <a:lnL w="7620" cap="flat" cmpd="sng" algn="ctr">
                      <a:solidFill>
                        <a:srgbClr val="F09B6E"/>
                      </a:solidFill>
                      <a:prstDash val="solid"/>
                      <a:round/>
                      <a:headEnd type="none" w="med" len="med"/>
                      <a:tailEnd type="none" w="med" len="med"/>
                    </a:lnL>
                    <a:lnR w="7620" cap="flat" cmpd="sng" algn="ctr">
                      <a:solidFill>
                        <a:srgbClr val="109B6E"/>
                      </a:solidFill>
                      <a:prstDash val="solid"/>
                      <a:round/>
                      <a:headEnd type="none" w="med" len="med"/>
                      <a:tailEnd type="none" w="med" len="med"/>
                    </a:lnR>
                    <a:lnT w="7620" cap="flat" cmpd="sng" algn="ctr">
                      <a:solidFill>
                        <a:srgbClr val="F09B6E"/>
                      </a:solidFill>
                      <a:prstDash val="solid"/>
                      <a:round/>
                      <a:headEnd type="none" w="med" len="med"/>
                      <a:tailEnd type="none" w="med" len="med"/>
                    </a:lnT>
                    <a:lnB w="7620" cap="flat" cmpd="sng" algn="ctr">
                      <a:solidFill>
                        <a:srgbClr val="509E6E"/>
                      </a:solidFill>
                      <a:prstDash val="solid"/>
                      <a:round/>
                      <a:headEnd type="none" w="med" len="med"/>
                      <a:tailEnd type="none" w="med" len="med"/>
                    </a:lnB>
                    <a:solidFill>
                      <a:srgbClr val="FFFFFF"/>
                    </a:solidFill>
                  </a:tcPr>
                </a:tc>
                <a:tc>
                  <a:txBody>
                    <a:bodyPr/>
                    <a:lstStyle/>
                    <a:p>
                      <a:r>
                        <a:rPr lang="en-US" sz="1000">
                          <a:effectLst/>
                        </a:rPr>
                        <a:t>FS_EASNS</a:t>
                      </a:r>
                    </a:p>
                  </a:txBody>
                  <a:tcPr marL="0" marR="0" marT="0" marB="0" anchor="ctr">
                    <a:lnL w="7620" cap="flat" cmpd="sng" algn="ctr">
                      <a:solidFill>
                        <a:srgbClr val="109B6E"/>
                      </a:solidFill>
                      <a:prstDash val="solid"/>
                      <a:round/>
                      <a:headEnd type="none" w="med" len="med"/>
                      <a:tailEnd type="none" w="med" len="med"/>
                    </a:lnL>
                    <a:lnR w="7620" cap="flat" cmpd="sng" algn="ctr">
                      <a:solidFill>
                        <a:srgbClr val="709B6E"/>
                      </a:solidFill>
                      <a:prstDash val="solid"/>
                      <a:round/>
                      <a:headEnd type="none" w="med" len="med"/>
                      <a:tailEnd type="none" w="med" len="med"/>
                    </a:lnR>
                    <a:lnT w="7620" cap="flat" cmpd="sng" algn="ctr">
                      <a:solidFill>
                        <a:srgbClr val="109B6E"/>
                      </a:solidFill>
                      <a:prstDash val="solid"/>
                      <a:round/>
                      <a:headEnd type="none" w="med" len="med"/>
                      <a:tailEnd type="none" w="med" len="med"/>
                    </a:lnT>
                    <a:lnB w="7620" cap="flat" cmpd="sng" algn="ctr">
                      <a:solidFill>
                        <a:srgbClr val="90A06E"/>
                      </a:solidFill>
                      <a:prstDash val="solid"/>
                      <a:round/>
                      <a:headEnd type="none" w="med" len="med"/>
                      <a:tailEnd type="none" w="med" len="med"/>
                    </a:lnB>
                    <a:solidFill>
                      <a:srgbClr val="FFFFFF"/>
                    </a:solidFill>
                  </a:tcPr>
                </a:tc>
                <a:extLst>
                  <a:ext uri="{0D108BD9-81ED-4DB2-BD59-A6C34878D82A}">
                    <a16:rowId xmlns:a16="http://schemas.microsoft.com/office/drawing/2014/main" val="1955392079"/>
                  </a:ext>
                </a:extLst>
              </a:tr>
              <a:tr h="144000">
                <a:tc>
                  <a:txBody>
                    <a:bodyPr/>
                    <a:lstStyle/>
                    <a:p>
                      <a:r>
                        <a:rPr lang="en-US" sz="1000" u="none" strike="noStrike">
                          <a:solidFill>
                            <a:srgbClr val="4B900E"/>
                          </a:solidFill>
                          <a:effectLst/>
                          <a:hlinkClick r:id="rId30"/>
                        </a:rPr>
                        <a:t>Feature or Study Item: Study on Off-Network for Rail</a:t>
                      </a:r>
                      <a:endParaRPr lang="en-US" sz="1000">
                        <a:effectLst/>
                      </a:endParaRPr>
                    </a:p>
                  </a:txBody>
                  <a:tcPr marL="0" marR="0" marT="0" marB="0" anchor="ctr">
                    <a:lnL w="7620" cap="flat" cmpd="sng" algn="ctr">
                      <a:solidFill>
                        <a:srgbClr val="509E6E"/>
                      </a:solidFill>
                      <a:prstDash val="solid"/>
                      <a:round/>
                      <a:headEnd type="none" w="med" len="med"/>
                      <a:tailEnd type="none" w="med" len="med"/>
                    </a:lnL>
                    <a:lnR w="7620" cap="flat" cmpd="sng" algn="ctr">
                      <a:solidFill>
                        <a:srgbClr val="90A06E"/>
                      </a:solidFill>
                      <a:prstDash val="solid"/>
                      <a:round/>
                      <a:headEnd type="none" w="med" len="med"/>
                      <a:tailEnd type="none" w="med" len="med"/>
                    </a:lnR>
                    <a:lnT w="7620" cap="flat" cmpd="sng" algn="ctr">
                      <a:solidFill>
                        <a:srgbClr val="509E6E"/>
                      </a:solidFill>
                      <a:prstDash val="solid"/>
                      <a:round/>
                      <a:headEnd type="none" w="med" len="med"/>
                      <a:tailEnd type="none" w="med" len="med"/>
                    </a:lnT>
                    <a:lnB w="7620" cap="flat" cmpd="sng" algn="ctr">
                      <a:solidFill>
                        <a:srgbClr val="30A16E"/>
                      </a:solidFill>
                      <a:prstDash val="solid"/>
                      <a:round/>
                      <a:headEnd type="none" w="med" len="med"/>
                      <a:tailEnd type="none" w="med" len="med"/>
                    </a:lnB>
                    <a:solidFill>
                      <a:srgbClr val="FFFFFF"/>
                    </a:solidFill>
                  </a:tcPr>
                </a:tc>
                <a:tc>
                  <a:txBody>
                    <a:bodyPr/>
                    <a:lstStyle/>
                    <a:p>
                      <a:r>
                        <a:rPr lang="en-US" sz="1000">
                          <a:effectLst/>
                        </a:rPr>
                        <a:t>FS_OffNetRail</a:t>
                      </a:r>
                    </a:p>
                  </a:txBody>
                  <a:tcPr marL="0" marR="0" marT="0" marB="0" anchor="ctr">
                    <a:lnL w="7620" cap="flat" cmpd="sng" algn="ctr">
                      <a:solidFill>
                        <a:srgbClr val="90A06E"/>
                      </a:solidFill>
                      <a:prstDash val="solid"/>
                      <a:round/>
                      <a:headEnd type="none" w="med" len="med"/>
                      <a:tailEnd type="none" w="med" len="med"/>
                    </a:lnL>
                    <a:lnR w="7620" cap="flat" cmpd="sng" algn="ctr">
                      <a:solidFill>
                        <a:srgbClr val="D0996E"/>
                      </a:solidFill>
                      <a:prstDash val="solid"/>
                      <a:round/>
                      <a:headEnd type="none" w="med" len="med"/>
                      <a:tailEnd type="none" w="med" len="med"/>
                    </a:lnR>
                    <a:lnT w="7620" cap="flat" cmpd="sng" algn="ctr">
                      <a:solidFill>
                        <a:srgbClr val="90A06E"/>
                      </a:solidFill>
                      <a:prstDash val="solid"/>
                      <a:round/>
                      <a:headEnd type="none" w="med" len="med"/>
                      <a:tailEnd type="none" w="med" len="med"/>
                    </a:lnT>
                    <a:lnB w="7620" cap="flat" cmpd="sng" algn="ctr">
                      <a:solidFill>
                        <a:srgbClr val="509D6E"/>
                      </a:solidFill>
                      <a:prstDash val="solid"/>
                      <a:round/>
                      <a:headEnd type="none" w="med" len="med"/>
                      <a:tailEnd type="none" w="med" len="med"/>
                    </a:lnB>
                    <a:solidFill>
                      <a:srgbClr val="FFFFFF"/>
                    </a:solidFill>
                  </a:tcPr>
                </a:tc>
                <a:extLst>
                  <a:ext uri="{0D108BD9-81ED-4DB2-BD59-A6C34878D82A}">
                    <a16:rowId xmlns:a16="http://schemas.microsoft.com/office/drawing/2014/main" val="503855499"/>
                  </a:ext>
                </a:extLst>
              </a:tr>
              <a:tr h="144000">
                <a:tc>
                  <a:txBody>
                    <a:bodyPr/>
                    <a:lstStyle/>
                    <a:p>
                      <a:r>
                        <a:rPr lang="en-US" sz="1000" u="none" strike="noStrike">
                          <a:solidFill>
                            <a:srgbClr val="4B900E"/>
                          </a:solidFill>
                          <a:effectLst/>
                          <a:hlinkClick r:id="rId31"/>
                        </a:rPr>
                        <a:t>Building Block: Study on 5TRS</a:t>
                      </a:r>
                      <a:endParaRPr lang="en-US" sz="1000">
                        <a:effectLst/>
                      </a:endParaRPr>
                    </a:p>
                  </a:txBody>
                  <a:tcPr marL="0" marR="0" marT="0" marB="0" anchor="ctr">
                    <a:lnL w="7620" cap="flat" cmpd="sng" algn="ctr">
                      <a:solidFill>
                        <a:srgbClr val="30A16E"/>
                      </a:solidFill>
                      <a:prstDash val="solid"/>
                      <a:round/>
                      <a:headEnd type="none" w="med" len="med"/>
                      <a:tailEnd type="none" w="med" len="med"/>
                    </a:lnL>
                    <a:lnR w="7620" cap="flat" cmpd="sng" algn="ctr">
                      <a:solidFill>
                        <a:srgbClr val="509D6E"/>
                      </a:solidFill>
                      <a:prstDash val="solid"/>
                      <a:round/>
                      <a:headEnd type="none" w="med" len="med"/>
                      <a:tailEnd type="none" w="med" len="med"/>
                    </a:lnR>
                    <a:lnT w="7620" cap="flat" cmpd="sng" algn="ctr">
                      <a:solidFill>
                        <a:srgbClr val="30A16E"/>
                      </a:solidFill>
                      <a:prstDash val="solid"/>
                      <a:round/>
                      <a:headEnd type="none" w="med" len="med"/>
                      <a:tailEnd type="none" w="med" len="med"/>
                    </a:lnT>
                    <a:lnB w="7620" cap="flat" cmpd="sng" algn="ctr">
                      <a:solidFill>
                        <a:srgbClr val="B0A76E"/>
                      </a:solidFill>
                      <a:prstDash val="solid"/>
                      <a:round/>
                      <a:headEnd type="none" w="med" len="med"/>
                      <a:tailEnd type="none" w="med" len="med"/>
                    </a:lnB>
                    <a:solidFill>
                      <a:srgbClr val="FFFFFF"/>
                    </a:solidFill>
                  </a:tcPr>
                </a:tc>
                <a:tc>
                  <a:txBody>
                    <a:bodyPr/>
                    <a:lstStyle/>
                    <a:p>
                      <a:r>
                        <a:rPr lang="en-US" sz="1000">
                          <a:effectLst/>
                        </a:rPr>
                        <a:t>FS_5TRS</a:t>
                      </a:r>
                    </a:p>
                  </a:txBody>
                  <a:tcPr marL="0" marR="0" marT="0" marB="0" anchor="ctr">
                    <a:lnL w="7620" cap="flat" cmpd="sng" algn="ctr">
                      <a:solidFill>
                        <a:srgbClr val="509D6E"/>
                      </a:solidFill>
                      <a:prstDash val="solid"/>
                      <a:round/>
                      <a:headEnd type="none" w="med" len="med"/>
                      <a:tailEnd type="none" w="med" len="med"/>
                    </a:lnL>
                    <a:lnR w="7620" cap="flat" cmpd="sng" algn="ctr">
                      <a:solidFill>
                        <a:srgbClr val="D0A66E"/>
                      </a:solidFill>
                      <a:prstDash val="solid"/>
                      <a:round/>
                      <a:headEnd type="none" w="med" len="med"/>
                      <a:tailEnd type="none" w="med" len="med"/>
                    </a:lnR>
                    <a:lnT w="7620" cap="flat" cmpd="sng" algn="ctr">
                      <a:solidFill>
                        <a:srgbClr val="509D6E"/>
                      </a:solidFill>
                      <a:prstDash val="solid"/>
                      <a:round/>
                      <a:headEnd type="none" w="med" len="med"/>
                      <a:tailEnd type="none" w="med" len="med"/>
                    </a:lnT>
                    <a:lnB w="7620" cap="flat" cmpd="sng" algn="ctr">
                      <a:solidFill>
                        <a:srgbClr val="90A36E"/>
                      </a:solidFill>
                      <a:prstDash val="solid"/>
                      <a:round/>
                      <a:headEnd type="none" w="med" len="med"/>
                      <a:tailEnd type="none" w="med" len="med"/>
                    </a:lnB>
                    <a:solidFill>
                      <a:srgbClr val="FFFFFF"/>
                    </a:solidFill>
                  </a:tcPr>
                </a:tc>
                <a:extLst>
                  <a:ext uri="{0D108BD9-81ED-4DB2-BD59-A6C34878D82A}">
                    <a16:rowId xmlns:a16="http://schemas.microsoft.com/office/drawing/2014/main" val="41191986"/>
                  </a:ext>
                </a:extLst>
              </a:tr>
              <a:tr h="144000">
                <a:tc>
                  <a:txBody>
                    <a:bodyPr/>
                    <a:lstStyle/>
                    <a:p>
                      <a:r>
                        <a:rPr lang="en-US" sz="1000" u="none" strike="noStrike">
                          <a:solidFill>
                            <a:srgbClr val="4B900E"/>
                          </a:solidFill>
                          <a:effectLst/>
                          <a:hlinkClick r:id="rId32"/>
                        </a:rPr>
                        <a:t>Building Block: Study on 5G Smart Energy and Infrastructure</a:t>
                      </a:r>
                      <a:endParaRPr lang="en-US" sz="1000">
                        <a:effectLst/>
                      </a:endParaRPr>
                    </a:p>
                  </a:txBody>
                  <a:tcPr marL="0" marR="0" marT="0" marB="0" anchor="ctr">
                    <a:lnL w="7620" cap="flat" cmpd="sng" algn="ctr">
                      <a:solidFill>
                        <a:srgbClr val="B0A76E"/>
                      </a:solidFill>
                      <a:prstDash val="solid"/>
                      <a:round/>
                      <a:headEnd type="none" w="med" len="med"/>
                      <a:tailEnd type="none" w="med" len="med"/>
                    </a:lnL>
                    <a:lnR w="7620" cap="flat" cmpd="sng" algn="ctr">
                      <a:solidFill>
                        <a:srgbClr val="90A36E"/>
                      </a:solidFill>
                      <a:prstDash val="solid"/>
                      <a:round/>
                      <a:headEnd type="none" w="med" len="med"/>
                      <a:tailEnd type="none" w="med" len="med"/>
                    </a:lnR>
                    <a:lnT w="7620" cap="flat" cmpd="sng" algn="ctr">
                      <a:solidFill>
                        <a:srgbClr val="B0A76E"/>
                      </a:solidFill>
                      <a:prstDash val="solid"/>
                      <a:round/>
                      <a:headEnd type="none" w="med" len="med"/>
                      <a:tailEnd type="none" w="med" len="med"/>
                    </a:lnT>
                    <a:lnB w="7620" cap="flat" cmpd="sng" algn="ctr">
                      <a:solidFill>
                        <a:srgbClr val="50A56E"/>
                      </a:solidFill>
                      <a:prstDash val="solid"/>
                      <a:round/>
                      <a:headEnd type="none" w="med" len="med"/>
                      <a:tailEnd type="none" w="med" len="med"/>
                    </a:lnB>
                    <a:solidFill>
                      <a:srgbClr val="FFFFFF"/>
                    </a:solidFill>
                  </a:tcPr>
                </a:tc>
                <a:tc>
                  <a:txBody>
                    <a:bodyPr/>
                    <a:lstStyle/>
                    <a:p>
                      <a:r>
                        <a:rPr lang="en-US" sz="1000">
                          <a:effectLst/>
                        </a:rPr>
                        <a:t>FS_5GSEI</a:t>
                      </a:r>
                    </a:p>
                  </a:txBody>
                  <a:tcPr marL="0" marR="0" marT="0" marB="0" anchor="ctr">
                    <a:lnL w="7620" cap="flat" cmpd="sng" algn="ctr">
                      <a:solidFill>
                        <a:srgbClr val="90A36E"/>
                      </a:solidFill>
                      <a:prstDash val="solid"/>
                      <a:round/>
                      <a:headEnd type="none" w="med" len="med"/>
                      <a:tailEnd type="none" w="med" len="med"/>
                    </a:lnL>
                    <a:lnR w="7620" cap="flat" cmpd="sng" algn="ctr">
                      <a:solidFill>
                        <a:srgbClr val="B0A76E"/>
                      </a:solidFill>
                      <a:prstDash val="solid"/>
                      <a:round/>
                      <a:headEnd type="none" w="med" len="med"/>
                      <a:tailEnd type="none" w="med" len="med"/>
                    </a:lnR>
                    <a:lnT w="7620" cap="flat" cmpd="sng" algn="ctr">
                      <a:solidFill>
                        <a:srgbClr val="90A36E"/>
                      </a:solidFill>
                      <a:prstDash val="solid"/>
                      <a:round/>
                      <a:headEnd type="none" w="med" len="med"/>
                      <a:tailEnd type="none" w="med" len="med"/>
                    </a:lnT>
                    <a:lnB w="7620" cap="flat" cmpd="sng" algn="ctr">
                      <a:solidFill>
                        <a:srgbClr val="90A36E"/>
                      </a:solidFill>
                      <a:prstDash val="solid"/>
                      <a:round/>
                      <a:headEnd type="none" w="med" len="med"/>
                      <a:tailEnd type="none" w="med" len="med"/>
                    </a:lnB>
                    <a:solidFill>
                      <a:srgbClr val="FFFFFF"/>
                    </a:solidFill>
                  </a:tcPr>
                </a:tc>
                <a:extLst>
                  <a:ext uri="{0D108BD9-81ED-4DB2-BD59-A6C34878D82A}">
                    <a16:rowId xmlns:a16="http://schemas.microsoft.com/office/drawing/2014/main" val="805155230"/>
                  </a:ext>
                </a:extLst>
              </a:tr>
              <a:tr h="144000">
                <a:tc>
                  <a:txBody>
                    <a:bodyPr/>
                    <a:lstStyle/>
                    <a:p>
                      <a:r>
                        <a:rPr lang="en-US" sz="1000" u="none" strike="noStrike">
                          <a:solidFill>
                            <a:srgbClr val="4B900E"/>
                          </a:solidFill>
                          <a:effectLst/>
                          <a:hlinkClick r:id="rId33"/>
                        </a:rPr>
                        <a:t>Building Block: Study on Ranging</a:t>
                      </a:r>
                      <a:endParaRPr lang="en-US" sz="1000">
                        <a:effectLst/>
                      </a:endParaRPr>
                    </a:p>
                  </a:txBody>
                  <a:tcPr marL="0" marR="0" marT="0" marB="0" anchor="ctr">
                    <a:lnL w="7620" cap="flat" cmpd="sng" algn="ctr">
                      <a:solidFill>
                        <a:srgbClr val="50A56E"/>
                      </a:solidFill>
                      <a:prstDash val="solid"/>
                      <a:round/>
                      <a:headEnd type="none" w="med" len="med"/>
                      <a:tailEnd type="none" w="med" len="med"/>
                    </a:lnL>
                    <a:lnR w="7620" cap="flat" cmpd="sng" algn="ctr">
                      <a:solidFill>
                        <a:srgbClr val="90A36E"/>
                      </a:solidFill>
                      <a:prstDash val="solid"/>
                      <a:round/>
                      <a:headEnd type="none" w="med" len="med"/>
                      <a:tailEnd type="none" w="med" len="med"/>
                    </a:lnR>
                    <a:lnT w="7620" cap="flat" cmpd="sng" algn="ctr">
                      <a:solidFill>
                        <a:srgbClr val="50A56E"/>
                      </a:solidFill>
                      <a:prstDash val="solid"/>
                      <a:round/>
                      <a:headEnd type="none" w="med" len="med"/>
                      <a:tailEnd type="none" w="med" len="med"/>
                    </a:lnT>
                    <a:lnB w="7620" cap="flat" cmpd="sng" algn="ctr">
                      <a:solidFill>
                        <a:srgbClr val="C0523B"/>
                      </a:solidFill>
                      <a:prstDash val="solid"/>
                      <a:round/>
                      <a:headEnd type="none" w="med" len="med"/>
                      <a:tailEnd type="none" w="med" len="med"/>
                    </a:lnB>
                    <a:solidFill>
                      <a:srgbClr val="FFFFFF"/>
                    </a:solidFill>
                  </a:tcPr>
                </a:tc>
                <a:tc>
                  <a:txBody>
                    <a:bodyPr/>
                    <a:lstStyle/>
                    <a:p>
                      <a:r>
                        <a:rPr lang="en-US" sz="1000">
                          <a:effectLst/>
                        </a:rPr>
                        <a:t>FS_Ranging</a:t>
                      </a:r>
                    </a:p>
                  </a:txBody>
                  <a:tcPr marL="0" marR="0" marT="0" marB="0" anchor="ctr">
                    <a:lnL w="7620" cap="flat" cmpd="sng" algn="ctr">
                      <a:solidFill>
                        <a:srgbClr val="90A36E"/>
                      </a:solidFill>
                      <a:prstDash val="solid"/>
                      <a:round/>
                      <a:headEnd type="none" w="med" len="med"/>
                      <a:tailEnd type="none" w="med" len="med"/>
                    </a:lnL>
                    <a:lnR w="7620" cap="flat" cmpd="sng" algn="ctr">
                      <a:solidFill>
                        <a:srgbClr val="90B06E"/>
                      </a:solidFill>
                      <a:prstDash val="solid"/>
                      <a:round/>
                      <a:headEnd type="none" w="med" len="med"/>
                      <a:tailEnd type="none" w="med" len="med"/>
                    </a:lnR>
                    <a:lnT w="7620" cap="flat" cmpd="sng" algn="ctr">
                      <a:solidFill>
                        <a:srgbClr val="90A36E"/>
                      </a:solidFill>
                      <a:prstDash val="solid"/>
                      <a:round/>
                      <a:headEnd type="none" w="med" len="med"/>
                      <a:tailEnd type="none" w="med" len="med"/>
                    </a:lnT>
                    <a:lnB w="7620" cap="flat" cmpd="sng" algn="ctr">
                      <a:solidFill>
                        <a:srgbClr val="A0503B"/>
                      </a:solidFill>
                      <a:prstDash val="solid"/>
                      <a:round/>
                      <a:headEnd type="none" w="med" len="med"/>
                      <a:tailEnd type="none" w="med" len="med"/>
                    </a:lnB>
                    <a:solidFill>
                      <a:srgbClr val="FFFFFF"/>
                    </a:solidFill>
                  </a:tcPr>
                </a:tc>
                <a:extLst>
                  <a:ext uri="{0D108BD9-81ED-4DB2-BD59-A6C34878D82A}">
                    <a16:rowId xmlns:a16="http://schemas.microsoft.com/office/drawing/2014/main" val="2974408316"/>
                  </a:ext>
                </a:extLst>
              </a:tr>
              <a:tr h="144000">
                <a:tc>
                  <a:txBody>
                    <a:bodyPr/>
                    <a:lstStyle/>
                    <a:p>
                      <a:r>
                        <a:rPr lang="en-US" sz="1000" u="none" strike="noStrike">
                          <a:solidFill>
                            <a:srgbClr val="4B900E"/>
                          </a:solidFill>
                          <a:effectLst/>
                          <a:hlinkClick r:id="rId34"/>
                        </a:rPr>
                        <a:t>Building Block: Study on Enhancements for Residential 5G</a:t>
                      </a:r>
                      <a:endParaRPr lang="en-US" sz="1000">
                        <a:effectLst/>
                      </a:endParaRPr>
                    </a:p>
                  </a:txBody>
                  <a:tcPr marL="0" marR="0" marT="0" marB="0" anchor="ctr">
                    <a:lnL w="7620" cap="flat" cmpd="sng" algn="ctr">
                      <a:solidFill>
                        <a:srgbClr val="C0523B"/>
                      </a:solidFill>
                      <a:prstDash val="solid"/>
                      <a:round/>
                      <a:headEnd type="none" w="med" len="med"/>
                      <a:tailEnd type="none" w="med" len="med"/>
                    </a:lnL>
                    <a:lnR w="7620" cap="flat" cmpd="sng" algn="ctr">
                      <a:solidFill>
                        <a:srgbClr val="A0503B"/>
                      </a:solidFill>
                      <a:prstDash val="solid"/>
                      <a:round/>
                      <a:headEnd type="none" w="med" len="med"/>
                      <a:tailEnd type="none" w="med" len="med"/>
                    </a:lnR>
                    <a:lnT w="7620" cap="flat" cmpd="sng" algn="ctr">
                      <a:solidFill>
                        <a:srgbClr val="C0523B"/>
                      </a:solidFill>
                      <a:prstDash val="solid"/>
                      <a:round/>
                      <a:headEnd type="none" w="med" len="med"/>
                      <a:tailEnd type="none" w="med" len="med"/>
                    </a:lnT>
                    <a:lnB w="7620" cap="flat" cmpd="sng" algn="ctr">
                      <a:solidFill>
                        <a:srgbClr val="E0583B"/>
                      </a:solidFill>
                      <a:prstDash val="solid"/>
                      <a:round/>
                      <a:headEnd type="none" w="med" len="med"/>
                      <a:tailEnd type="none" w="med" len="med"/>
                    </a:lnB>
                    <a:solidFill>
                      <a:srgbClr val="FFFFFF"/>
                    </a:solidFill>
                  </a:tcPr>
                </a:tc>
                <a:tc>
                  <a:txBody>
                    <a:bodyPr/>
                    <a:lstStyle/>
                    <a:p>
                      <a:r>
                        <a:rPr lang="en-US" sz="1000">
                          <a:effectLst/>
                        </a:rPr>
                        <a:t>FS_Resident</a:t>
                      </a:r>
                    </a:p>
                  </a:txBody>
                  <a:tcPr marL="0" marR="0" marT="0" marB="0" anchor="ctr">
                    <a:lnL w="7620" cap="flat" cmpd="sng" algn="ctr">
                      <a:solidFill>
                        <a:srgbClr val="A0503B"/>
                      </a:solidFill>
                      <a:prstDash val="solid"/>
                      <a:round/>
                      <a:headEnd type="none" w="med" len="med"/>
                      <a:tailEnd type="none" w="med" len="med"/>
                    </a:lnL>
                    <a:lnR w="7620" cap="flat" cmpd="sng" algn="ctr">
                      <a:solidFill>
                        <a:srgbClr val="E0513B"/>
                      </a:solidFill>
                      <a:prstDash val="solid"/>
                      <a:round/>
                      <a:headEnd type="none" w="med" len="med"/>
                      <a:tailEnd type="none" w="med" len="med"/>
                    </a:lnR>
                    <a:lnT w="7620" cap="flat" cmpd="sng" algn="ctr">
                      <a:solidFill>
                        <a:srgbClr val="A0503B"/>
                      </a:solidFill>
                      <a:prstDash val="solid"/>
                      <a:round/>
                      <a:headEnd type="none" w="med" len="med"/>
                      <a:tailEnd type="none" w="med" len="med"/>
                    </a:lnT>
                    <a:lnB w="7620" cap="flat" cmpd="sng" algn="ctr">
                      <a:solidFill>
                        <a:srgbClr val="C0553B"/>
                      </a:solidFill>
                      <a:prstDash val="solid"/>
                      <a:round/>
                      <a:headEnd type="none" w="med" len="med"/>
                      <a:tailEnd type="none" w="med" len="med"/>
                    </a:lnB>
                    <a:solidFill>
                      <a:srgbClr val="FFFFFF"/>
                    </a:solidFill>
                  </a:tcPr>
                </a:tc>
                <a:extLst>
                  <a:ext uri="{0D108BD9-81ED-4DB2-BD59-A6C34878D82A}">
                    <a16:rowId xmlns:a16="http://schemas.microsoft.com/office/drawing/2014/main" val="4162461910"/>
                  </a:ext>
                </a:extLst>
              </a:tr>
              <a:tr h="144000">
                <a:tc>
                  <a:txBody>
                    <a:bodyPr/>
                    <a:lstStyle/>
                    <a:p>
                      <a:r>
                        <a:rPr lang="en-US" sz="1000" u="none" strike="noStrike">
                          <a:solidFill>
                            <a:srgbClr val="4B900E"/>
                          </a:solidFill>
                          <a:effectLst/>
                          <a:hlinkClick r:id="rId35"/>
                        </a:rPr>
                        <a:t>Building Block: Study on Personal IoT Networks</a:t>
                      </a:r>
                      <a:endParaRPr lang="en-US" sz="1000">
                        <a:effectLst/>
                      </a:endParaRPr>
                    </a:p>
                  </a:txBody>
                  <a:tcPr marL="0" marR="0" marT="0" marB="0" anchor="ctr">
                    <a:lnL w="7620" cap="flat" cmpd="sng" algn="ctr">
                      <a:solidFill>
                        <a:srgbClr val="E0583B"/>
                      </a:solidFill>
                      <a:prstDash val="solid"/>
                      <a:round/>
                      <a:headEnd type="none" w="med" len="med"/>
                      <a:tailEnd type="none" w="med" len="med"/>
                    </a:lnL>
                    <a:lnR w="7620" cap="flat" cmpd="sng" algn="ctr">
                      <a:solidFill>
                        <a:srgbClr val="C0553B"/>
                      </a:solidFill>
                      <a:prstDash val="solid"/>
                      <a:round/>
                      <a:headEnd type="none" w="med" len="med"/>
                      <a:tailEnd type="none" w="med" len="med"/>
                    </a:lnR>
                    <a:lnT w="7620" cap="flat" cmpd="sng" algn="ctr">
                      <a:solidFill>
                        <a:srgbClr val="E0583B"/>
                      </a:solidFill>
                      <a:prstDash val="solid"/>
                      <a:round/>
                      <a:headEnd type="none" w="med" len="med"/>
                      <a:tailEnd type="none" w="med" len="med"/>
                    </a:lnT>
                    <a:lnB w="7620" cap="flat" cmpd="sng" algn="ctr">
                      <a:solidFill>
                        <a:srgbClr val="205A3B"/>
                      </a:solidFill>
                      <a:prstDash val="solid"/>
                      <a:round/>
                      <a:headEnd type="none" w="med" len="med"/>
                      <a:tailEnd type="none" w="med" len="med"/>
                    </a:lnB>
                    <a:solidFill>
                      <a:srgbClr val="FFFFFF"/>
                    </a:solidFill>
                  </a:tcPr>
                </a:tc>
                <a:tc>
                  <a:txBody>
                    <a:bodyPr/>
                    <a:lstStyle/>
                    <a:p>
                      <a:r>
                        <a:rPr lang="en-US" sz="1000">
                          <a:effectLst/>
                        </a:rPr>
                        <a:t>FS_PIN</a:t>
                      </a:r>
                    </a:p>
                  </a:txBody>
                  <a:tcPr marL="0" marR="0" marT="0" marB="0" anchor="ctr">
                    <a:lnL w="7620" cap="flat" cmpd="sng" algn="ctr">
                      <a:solidFill>
                        <a:srgbClr val="C0553B"/>
                      </a:solidFill>
                      <a:prstDash val="solid"/>
                      <a:round/>
                      <a:headEnd type="none" w="med" len="med"/>
                      <a:tailEnd type="none" w="med" len="med"/>
                    </a:lnL>
                    <a:lnR w="7620" cap="flat" cmpd="sng" algn="ctr">
                      <a:solidFill>
                        <a:srgbClr val="C0553B"/>
                      </a:solidFill>
                      <a:prstDash val="solid"/>
                      <a:round/>
                      <a:headEnd type="none" w="med" len="med"/>
                      <a:tailEnd type="none" w="med" len="med"/>
                    </a:lnR>
                    <a:lnT w="7620" cap="flat" cmpd="sng" algn="ctr">
                      <a:solidFill>
                        <a:srgbClr val="C0553B"/>
                      </a:solidFill>
                      <a:prstDash val="solid"/>
                      <a:round/>
                      <a:headEnd type="none" w="med" len="med"/>
                      <a:tailEnd type="none" w="med" len="med"/>
                    </a:lnT>
                    <a:lnB w="7620" cap="flat" cmpd="sng" algn="ctr">
                      <a:solidFill>
                        <a:srgbClr val="40563B"/>
                      </a:solidFill>
                      <a:prstDash val="solid"/>
                      <a:round/>
                      <a:headEnd type="none" w="med" len="med"/>
                      <a:tailEnd type="none" w="med" len="med"/>
                    </a:lnB>
                    <a:solidFill>
                      <a:srgbClr val="FFFFFF"/>
                    </a:solidFill>
                  </a:tcPr>
                </a:tc>
                <a:extLst>
                  <a:ext uri="{0D108BD9-81ED-4DB2-BD59-A6C34878D82A}">
                    <a16:rowId xmlns:a16="http://schemas.microsoft.com/office/drawing/2014/main" val="1003280801"/>
                  </a:ext>
                </a:extLst>
              </a:tr>
              <a:tr h="144000">
                <a:tc>
                  <a:txBody>
                    <a:bodyPr/>
                    <a:lstStyle/>
                    <a:p>
                      <a:r>
                        <a:rPr lang="en-US" sz="1000" u="none" strike="noStrike">
                          <a:solidFill>
                            <a:srgbClr val="4B900E"/>
                          </a:solidFill>
                          <a:effectLst/>
                          <a:hlinkClick r:id="rId36"/>
                        </a:rPr>
                        <a:t>Building Block: Study on evolution of IMS multimedia telephony service</a:t>
                      </a:r>
                      <a:endParaRPr lang="en-US" sz="1000">
                        <a:effectLst/>
                      </a:endParaRPr>
                    </a:p>
                  </a:txBody>
                  <a:tcPr marL="0" marR="0" marT="0" marB="0" anchor="ctr">
                    <a:lnL w="7620" cap="flat" cmpd="sng" algn="ctr">
                      <a:solidFill>
                        <a:srgbClr val="205A3B"/>
                      </a:solidFill>
                      <a:prstDash val="solid"/>
                      <a:round/>
                      <a:headEnd type="none" w="med" len="med"/>
                      <a:tailEnd type="none" w="med" len="med"/>
                    </a:lnL>
                    <a:lnR w="7620" cap="flat" cmpd="sng" algn="ctr">
                      <a:solidFill>
                        <a:srgbClr val="40563B"/>
                      </a:solidFill>
                      <a:prstDash val="solid"/>
                      <a:round/>
                      <a:headEnd type="none" w="med" len="med"/>
                      <a:tailEnd type="none" w="med" len="med"/>
                    </a:lnR>
                    <a:lnT w="7620" cap="flat" cmpd="sng" algn="ctr">
                      <a:solidFill>
                        <a:srgbClr val="205A3B"/>
                      </a:solidFill>
                      <a:prstDash val="solid"/>
                      <a:round/>
                      <a:headEnd type="none" w="med" len="med"/>
                      <a:tailEnd type="none" w="med" len="med"/>
                    </a:lnT>
                    <a:lnB w="7620" cap="flat" cmpd="sng" algn="ctr">
                      <a:solidFill>
                        <a:srgbClr val="205F3B"/>
                      </a:solidFill>
                      <a:prstDash val="solid"/>
                      <a:round/>
                      <a:headEnd type="none" w="med" len="med"/>
                      <a:tailEnd type="none" w="med" len="med"/>
                    </a:lnB>
                    <a:solidFill>
                      <a:srgbClr val="FFFFFF"/>
                    </a:solidFill>
                  </a:tcPr>
                </a:tc>
                <a:tc>
                  <a:txBody>
                    <a:bodyPr/>
                    <a:lstStyle/>
                    <a:p>
                      <a:r>
                        <a:rPr lang="en-US" sz="1000">
                          <a:effectLst/>
                        </a:rPr>
                        <a:t>FS_MMTELin5G</a:t>
                      </a:r>
                    </a:p>
                  </a:txBody>
                  <a:tcPr marL="0" marR="0" marT="0" marB="0" anchor="ctr">
                    <a:lnL w="7620" cap="flat" cmpd="sng" algn="ctr">
                      <a:solidFill>
                        <a:srgbClr val="40563B"/>
                      </a:solidFill>
                      <a:prstDash val="solid"/>
                      <a:round/>
                      <a:headEnd type="none" w="med" len="med"/>
                      <a:tailEnd type="none" w="med" len="med"/>
                    </a:lnL>
                    <a:lnR w="7620" cap="flat" cmpd="sng" algn="ctr">
                      <a:solidFill>
                        <a:srgbClr val="E0563B"/>
                      </a:solidFill>
                      <a:prstDash val="solid"/>
                      <a:round/>
                      <a:headEnd type="none" w="med" len="med"/>
                      <a:tailEnd type="none" w="med" len="med"/>
                    </a:lnR>
                    <a:lnT w="7620" cap="flat" cmpd="sng" algn="ctr">
                      <a:solidFill>
                        <a:srgbClr val="40563B"/>
                      </a:solidFill>
                      <a:prstDash val="solid"/>
                      <a:round/>
                      <a:headEnd type="none" w="med" len="med"/>
                      <a:tailEnd type="none" w="med" len="med"/>
                    </a:lnT>
                    <a:lnB w="7620" cap="flat" cmpd="sng" algn="ctr">
                      <a:solidFill>
                        <a:srgbClr val="605E3B"/>
                      </a:solidFill>
                      <a:prstDash val="solid"/>
                      <a:round/>
                      <a:headEnd type="none" w="med" len="med"/>
                      <a:tailEnd type="none" w="med" len="med"/>
                    </a:lnB>
                    <a:solidFill>
                      <a:srgbClr val="FFFFFF"/>
                    </a:solidFill>
                  </a:tcPr>
                </a:tc>
                <a:extLst>
                  <a:ext uri="{0D108BD9-81ED-4DB2-BD59-A6C34878D82A}">
                    <a16:rowId xmlns:a16="http://schemas.microsoft.com/office/drawing/2014/main" val="4120490486"/>
                  </a:ext>
                </a:extLst>
              </a:tr>
              <a:tr h="144000">
                <a:tc>
                  <a:txBody>
                    <a:bodyPr/>
                    <a:lstStyle/>
                    <a:p>
                      <a:r>
                        <a:rPr lang="en-US" sz="1000" u="none" strike="noStrike">
                          <a:solidFill>
                            <a:srgbClr val="4B900E"/>
                          </a:solidFill>
                          <a:effectLst/>
                          <a:hlinkClick r:id="rId37"/>
                        </a:rPr>
                        <a:t>Feature or Study Item: Study on sharing administrative configuration between interconnected MCX Service systems</a:t>
                      </a:r>
                      <a:endParaRPr lang="en-US" sz="1000">
                        <a:effectLst/>
                      </a:endParaRPr>
                    </a:p>
                  </a:txBody>
                  <a:tcPr marL="0" marR="0" marT="0" marB="0" anchor="ctr">
                    <a:lnL w="7620" cap="flat" cmpd="sng" algn="ctr">
                      <a:solidFill>
                        <a:srgbClr val="205F3B"/>
                      </a:solidFill>
                      <a:prstDash val="solid"/>
                      <a:round/>
                      <a:headEnd type="none" w="med" len="med"/>
                      <a:tailEnd type="none" w="med" len="med"/>
                    </a:lnL>
                    <a:lnR w="7620" cap="flat" cmpd="sng" algn="ctr">
                      <a:solidFill>
                        <a:srgbClr val="605E3B"/>
                      </a:solidFill>
                      <a:prstDash val="solid"/>
                      <a:round/>
                      <a:headEnd type="none" w="med" len="med"/>
                      <a:tailEnd type="none" w="med" len="med"/>
                    </a:lnR>
                    <a:lnT w="7620" cap="flat" cmpd="sng" algn="ctr">
                      <a:solidFill>
                        <a:srgbClr val="205F3B"/>
                      </a:solidFill>
                      <a:prstDash val="solid"/>
                      <a:round/>
                      <a:headEnd type="none" w="med" len="med"/>
                      <a:tailEnd type="none" w="med" len="med"/>
                    </a:lnT>
                    <a:lnB w="7620" cap="flat" cmpd="sng" algn="ctr">
                      <a:solidFill>
                        <a:srgbClr val="00633B"/>
                      </a:solidFill>
                      <a:prstDash val="solid"/>
                      <a:round/>
                      <a:headEnd type="none" w="med" len="med"/>
                      <a:tailEnd type="none" w="med" len="med"/>
                    </a:lnB>
                    <a:solidFill>
                      <a:srgbClr val="FFFFFF"/>
                    </a:solidFill>
                  </a:tcPr>
                </a:tc>
                <a:tc>
                  <a:txBody>
                    <a:bodyPr/>
                    <a:lstStyle/>
                    <a:p>
                      <a:r>
                        <a:rPr lang="en-US" sz="1000">
                          <a:effectLst/>
                        </a:rPr>
                        <a:t>FS_SACI_MCS</a:t>
                      </a:r>
                    </a:p>
                  </a:txBody>
                  <a:tcPr marL="0" marR="0" marT="0" marB="0" anchor="ctr">
                    <a:lnL w="7620" cap="flat" cmpd="sng" algn="ctr">
                      <a:solidFill>
                        <a:srgbClr val="605E3B"/>
                      </a:solidFill>
                      <a:prstDash val="solid"/>
                      <a:round/>
                      <a:headEnd type="none" w="med" len="med"/>
                      <a:tailEnd type="none" w="med" len="med"/>
                    </a:lnL>
                    <a:lnR w="7620" cap="flat" cmpd="sng" algn="ctr">
                      <a:solidFill>
                        <a:srgbClr val="A0613B"/>
                      </a:solidFill>
                      <a:prstDash val="solid"/>
                      <a:round/>
                      <a:headEnd type="none" w="med" len="med"/>
                      <a:tailEnd type="none" w="med" len="med"/>
                    </a:lnR>
                    <a:lnT w="7620" cap="flat" cmpd="sng" algn="ctr">
                      <a:solidFill>
                        <a:srgbClr val="605E3B"/>
                      </a:solidFill>
                      <a:prstDash val="solid"/>
                      <a:round/>
                      <a:headEnd type="none" w="med" len="med"/>
                      <a:tailEnd type="none" w="med" len="med"/>
                    </a:lnT>
                    <a:lnB w="7620" cap="flat" cmpd="sng" algn="ctr">
                      <a:solidFill>
                        <a:srgbClr val="C05B3B"/>
                      </a:solidFill>
                      <a:prstDash val="solid"/>
                      <a:round/>
                      <a:headEnd type="none" w="med" len="med"/>
                      <a:tailEnd type="none" w="med" len="med"/>
                    </a:lnB>
                    <a:solidFill>
                      <a:srgbClr val="FFFFFF"/>
                    </a:solidFill>
                  </a:tcPr>
                </a:tc>
                <a:extLst>
                  <a:ext uri="{0D108BD9-81ED-4DB2-BD59-A6C34878D82A}">
                    <a16:rowId xmlns:a16="http://schemas.microsoft.com/office/drawing/2014/main" val="1583558569"/>
                  </a:ext>
                </a:extLst>
              </a:tr>
              <a:tr h="144000">
                <a:tc>
                  <a:txBody>
                    <a:bodyPr/>
                    <a:lstStyle/>
                    <a:p>
                      <a:r>
                        <a:rPr lang="en-US" sz="1000" u="none" strike="noStrike">
                          <a:solidFill>
                            <a:srgbClr val="4B900E"/>
                          </a:solidFill>
                          <a:effectLst/>
                          <a:hlinkClick r:id="rId38"/>
                        </a:rPr>
                        <a:t>Feature or Study Item: Modified PRINS for roaming service providers in 5G</a:t>
                      </a:r>
                      <a:endParaRPr lang="en-US" sz="1000">
                        <a:effectLst/>
                      </a:endParaRPr>
                    </a:p>
                  </a:txBody>
                  <a:tcPr marL="0" marR="0" marT="0" marB="0" anchor="ctr">
                    <a:lnL w="7620" cap="flat" cmpd="sng" algn="ctr">
                      <a:solidFill>
                        <a:srgbClr val="00633B"/>
                      </a:solidFill>
                      <a:prstDash val="solid"/>
                      <a:round/>
                      <a:headEnd type="none" w="med" len="med"/>
                      <a:tailEnd type="none" w="med" len="med"/>
                    </a:lnL>
                    <a:lnR w="7620" cap="flat" cmpd="sng" algn="ctr">
                      <a:solidFill>
                        <a:srgbClr val="C05B3B"/>
                      </a:solidFill>
                      <a:prstDash val="solid"/>
                      <a:round/>
                      <a:headEnd type="none" w="med" len="med"/>
                      <a:tailEnd type="none" w="med" len="med"/>
                    </a:lnR>
                    <a:lnT w="7620" cap="flat" cmpd="sng" algn="ctr">
                      <a:solidFill>
                        <a:srgbClr val="00633B"/>
                      </a:solidFill>
                      <a:prstDash val="solid"/>
                      <a:round/>
                      <a:headEnd type="none" w="med" len="med"/>
                      <a:tailEnd type="none" w="med" len="med"/>
                    </a:lnT>
                    <a:lnB w="7620" cap="flat" cmpd="sng" algn="ctr">
                      <a:solidFill>
                        <a:srgbClr val="C05B3B"/>
                      </a:solidFill>
                      <a:prstDash val="solid"/>
                      <a:round/>
                      <a:headEnd type="none" w="med" len="med"/>
                      <a:tailEnd type="none" w="med" len="med"/>
                    </a:lnB>
                    <a:solidFill>
                      <a:srgbClr val="FFFFFF"/>
                    </a:solidFill>
                  </a:tcPr>
                </a:tc>
                <a:tc>
                  <a:txBody>
                    <a:bodyPr/>
                    <a:lstStyle/>
                    <a:p>
                      <a:r>
                        <a:rPr lang="en-US" sz="1000">
                          <a:effectLst/>
                        </a:rPr>
                        <a:t>Roaming5G</a:t>
                      </a:r>
                    </a:p>
                  </a:txBody>
                  <a:tcPr marL="0" marR="0" marT="0" marB="0" anchor="ctr">
                    <a:lnL w="7620" cap="flat" cmpd="sng" algn="ctr">
                      <a:solidFill>
                        <a:srgbClr val="C05B3B"/>
                      </a:solidFill>
                      <a:prstDash val="solid"/>
                      <a:round/>
                      <a:headEnd type="none" w="med" len="med"/>
                      <a:tailEnd type="none" w="med" len="med"/>
                    </a:lnL>
                    <a:lnR w="7620" cap="flat" cmpd="sng" algn="ctr">
                      <a:solidFill>
                        <a:srgbClr val="805C3B"/>
                      </a:solidFill>
                      <a:prstDash val="solid"/>
                      <a:round/>
                      <a:headEnd type="none" w="med" len="med"/>
                      <a:tailEnd type="none" w="med" len="med"/>
                    </a:lnR>
                    <a:lnT w="7620" cap="flat" cmpd="sng" algn="ctr">
                      <a:solidFill>
                        <a:srgbClr val="C05B3B"/>
                      </a:solidFill>
                      <a:prstDash val="solid"/>
                      <a:round/>
                      <a:headEnd type="none" w="med" len="med"/>
                      <a:tailEnd type="none" w="med" len="med"/>
                    </a:lnT>
                    <a:lnB w="7620" cap="flat" cmpd="sng" algn="ctr">
                      <a:solidFill>
                        <a:srgbClr val="C0613B"/>
                      </a:solidFill>
                      <a:prstDash val="solid"/>
                      <a:round/>
                      <a:headEnd type="none" w="med" len="med"/>
                      <a:tailEnd type="none" w="med" len="med"/>
                    </a:lnB>
                    <a:solidFill>
                      <a:srgbClr val="FFFFFF"/>
                    </a:solidFill>
                  </a:tcPr>
                </a:tc>
                <a:extLst>
                  <a:ext uri="{0D108BD9-81ED-4DB2-BD59-A6C34878D82A}">
                    <a16:rowId xmlns:a16="http://schemas.microsoft.com/office/drawing/2014/main" val="3270117782"/>
                  </a:ext>
                </a:extLst>
              </a:tr>
              <a:tr h="144000">
                <a:tc>
                  <a:txBody>
                    <a:bodyPr/>
                    <a:lstStyle/>
                    <a:p>
                      <a:r>
                        <a:rPr lang="en-US" sz="1000" u="none" strike="noStrike">
                          <a:solidFill>
                            <a:srgbClr val="4B900E"/>
                          </a:solidFill>
                          <a:effectLst/>
                          <a:hlinkClick r:id="rId39"/>
                        </a:rPr>
                        <a:t>Building Block: Stage 1 of Roaming5G</a:t>
                      </a:r>
                      <a:endParaRPr lang="en-US" sz="1000">
                        <a:effectLst/>
                      </a:endParaRPr>
                    </a:p>
                  </a:txBody>
                  <a:tcPr marL="0" marR="0" marT="0" marB="0" anchor="ctr">
                    <a:lnL w="7620" cap="flat" cmpd="sng" algn="ctr">
                      <a:solidFill>
                        <a:srgbClr val="C05B3B"/>
                      </a:solidFill>
                      <a:prstDash val="solid"/>
                      <a:round/>
                      <a:headEnd type="none" w="med" len="med"/>
                      <a:tailEnd type="none" w="med" len="med"/>
                    </a:lnL>
                    <a:lnR w="7620" cap="flat" cmpd="sng" algn="ctr">
                      <a:solidFill>
                        <a:srgbClr val="C0613B"/>
                      </a:solidFill>
                      <a:prstDash val="solid"/>
                      <a:round/>
                      <a:headEnd type="none" w="med" len="med"/>
                      <a:tailEnd type="none" w="med" len="med"/>
                    </a:lnR>
                    <a:lnT w="7620" cap="flat" cmpd="sng" algn="ctr">
                      <a:solidFill>
                        <a:srgbClr val="C05B3B"/>
                      </a:solidFill>
                      <a:prstDash val="solid"/>
                      <a:round/>
                      <a:headEnd type="none" w="med" len="med"/>
                      <a:tailEnd type="none" w="med" len="med"/>
                    </a:lnT>
                    <a:lnB w="7620" cap="flat" cmpd="sng" algn="ctr">
                      <a:solidFill>
                        <a:srgbClr val="60653B"/>
                      </a:solidFill>
                      <a:prstDash val="solid"/>
                      <a:round/>
                      <a:headEnd type="none" w="med" len="med"/>
                      <a:tailEnd type="none" w="med" len="med"/>
                    </a:lnB>
                    <a:solidFill>
                      <a:srgbClr val="FFFFFF"/>
                    </a:solidFill>
                  </a:tcPr>
                </a:tc>
                <a:tc>
                  <a:txBody>
                    <a:bodyPr/>
                    <a:lstStyle/>
                    <a:p>
                      <a:r>
                        <a:rPr lang="en-US" sz="1000">
                          <a:effectLst/>
                        </a:rPr>
                        <a:t>Roaming5G</a:t>
                      </a:r>
                    </a:p>
                  </a:txBody>
                  <a:tcPr marL="0" marR="0" marT="0" marB="0" anchor="ctr">
                    <a:lnL w="7620" cap="flat" cmpd="sng" algn="ctr">
                      <a:solidFill>
                        <a:srgbClr val="C0613B"/>
                      </a:solidFill>
                      <a:prstDash val="solid"/>
                      <a:round/>
                      <a:headEnd type="none" w="med" len="med"/>
                      <a:tailEnd type="none" w="med" len="med"/>
                    </a:lnL>
                    <a:lnR w="7620" cap="flat" cmpd="sng" algn="ctr">
                      <a:solidFill>
                        <a:srgbClr val="805D3B"/>
                      </a:solidFill>
                      <a:prstDash val="solid"/>
                      <a:round/>
                      <a:headEnd type="none" w="med" len="med"/>
                      <a:tailEnd type="none" w="med" len="med"/>
                    </a:lnR>
                    <a:lnT w="7620" cap="flat" cmpd="sng" algn="ctr">
                      <a:solidFill>
                        <a:srgbClr val="C0613B"/>
                      </a:solidFill>
                      <a:prstDash val="solid"/>
                      <a:round/>
                      <a:headEnd type="none" w="med" len="med"/>
                      <a:tailEnd type="none" w="med" len="med"/>
                    </a:lnT>
                    <a:lnB w="7620" cap="flat" cmpd="sng" algn="ctr">
                      <a:solidFill>
                        <a:srgbClr val="60663B"/>
                      </a:solidFill>
                      <a:prstDash val="solid"/>
                      <a:round/>
                      <a:headEnd type="none" w="med" len="med"/>
                      <a:tailEnd type="none" w="med" len="med"/>
                    </a:lnB>
                    <a:solidFill>
                      <a:srgbClr val="FFFFFF"/>
                    </a:solidFill>
                  </a:tcPr>
                </a:tc>
                <a:extLst>
                  <a:ext uri="{0D108BD9-81ED-4DB2-BD59-A6C34878D82A}">
                    <a16:rowId xmlns:a16="http://schemas.microsoft.com/office/drawing/2014/main" val="3860338448"/>
                  </a:ext>
                </a:extLst>
              </a:tr>
              <a:tr h="144000">
                <a:tc>
                  <a:txBody>
                    <a:bodyPr/>
                    <a:lstStyle/>
                    <a:p>
                      <a:r>
                        <a:rPr lang="en-US" sz="1000" u="none" strike="noStrike">
                          <a:solidFill>
                            <a:srgbClr val="4B900E"/>
                          </a:solidFill>
                          <a:effectLst/>
                          <a:hlinkClick r:id="rId40"/>
                        </a:rPr>
                        <a:t>Feature or Study Item: SMS over IMS to emergency centre</a:t>
                      </a:r>
                      <a:endParaRPr lang="en-US" sz="1000">
                        <a:effectLst/>
                      </a:endParaRPr>
                    </a:p>
                  </a:txBody>
                  <a:tcPr marL="0" marR="0" marT="0" marB="0" anchor="ctr">
                    <a:lnL w="7620" cap="flat" cmpd="sng" algn="ctr">
                      <a:solidFill>
                        <a:srgbClr val="60653B"/>
                      </a:solidFill>
                      <a:prstDash val="solid"/>
                      <a:round/>
                      <a:headEnd type="none" w="med" len="med"/>
                      <a:tailEnd type="none" w="med" len="med"/>
                    </a:lnL>
                    <a:lnR w="7620" cap="flat" cmpd="sng" algn="ctr">
                      <a:solidFill>
                        <a:srgbClr val="60663B"/>
                      </a:solidFill>
                      <a:prstDash val="solid"/>
                      <a:round/>
                      <a:headEnd type="none" w="med" len="med"/>
                      <a:tailEnd type="none" w="med" len="med"/>
                    </a:lnR>
                    <a:lnT w="7620" cap="flat" cmpd="sng" algn="ctr">
                      <a:solidFill>
                        <a:srgbClr val="60653B"/>
                      </a:solidFill>
                      <a:prstDash val="solid"/>
                      <a:round/>
                      <a:headEnd type="none" w="med" len="med"/>
                      <a:tailEnd type="none" w="med" len="med"/>
                    </a:lnT>
                    <a:lnB w="7620" cap="flat" cmpd="sng" algn="ctr">
                      <a:solidFill>
                        <a:srgbClr val="60653B"/>
                      </a:solidFill>
                      <a:prstDash val="solid"/>
                      <a:round/>
                      <a:headEnd type="none" w="med" len="med"/>
                      <a:tailEnd type="none" w="med" len="med"/>
                    </a:lnB>
                    <a:solidFill>
                      <a:srgbClr val="FFFFFF"/>
                    </a:solidFill>
                  </a:tcPr>
                </a:tc>
                <a:tc>
                  <a:txBody>
                    <a:bodyPr/>
                    <a:lstStyle/>
                    <a:p>
                      <a:r>
                        <a:rPr lang="en-US" sz="1000" dirty="0">
                          <a:effectLst/>
                        </a:rPr>
                        <a:t>SMS2EC</a:t>
                      </a:r>
                    </a:p>
                  </a:txBody>
                  <a:tcPr marL="0" marR="0" marT="0" marB="0" anchor="ctr">
                    <a:lnL w="7620" cap="flat" cmpd="sng" algn="ctr">
                      <a:solidFill>
                        <a:srgbClr val="60663B"/>
                      </a:solidFill>
                      <a:prstDash val="solid"/>
                      <a:round/>
                      <a:headEnd type="none" w="med" len="med"/>
                      <a:tailEnd type="none" w="med" len="med"/>
                    </a:lnL>
                    <a:lnR w="7620" cap="flat" cmpd="sng" algn="ctr">
                      <a:solidFill>
                        <a:srgbClr val="206B3B"/>
                      </a:solidFill>
                      <a:prstDash val="solid"/>
                      <a:round/>
                      <a:headEnd type="none" w="med" len="med"/>
                      <a:tailEnd type="none" w="med" len="med"/>
                    </a:lnR>
                    <a:lnT w="7620" cap="flat" cmpd="sng" algn="ctr">
                      <a:solidFill>
                        <a:srgbClr val="60663B"/>
                      </a:solidFill>
                      <a:prstDash val="solid"/>
                      <a:round/>
                      <a:headEnd type="none" w="med" len="med"/>
                      <a:tailEnd type="none" w="med" len="med"/>
                    </a:lnT>
                    <a:lnB w="7620" cap="flat" cmpd="sng" algn="ctr">
                      <a:solidFill>
                        <a:srgbClr val="60663B"/>
                      </a:solidFill>
                      <a:prstDash val="solid"/>
                      <a:round/>
                      <a:headEnd type="none" w="med" len="med"/>
                      <a:tailEnd type="none" w="med" len="med"/>
                    </a:lnB>
                    <a:solidFill>
                      <a:srgbClr val="FFFFFF"/>
                    </a:solidFill>
                  </a:tcPr>
                </a:tc>
                <a:extLst>
                  <a:ext uri="{0D108BD9-81ED-4DB2-BD59-A6C34878D82A}">
                    <a16:rowId xmlns:a16="http://schemas.microsoft.com/office/drawing/2014/main" val="1624372072"/>
                  </a:ext>
                </a:extLst>
              </a:tr>
            </a:tbl>
          </a:graphicData>
        </a:graphic>
      </p:graphicFrame>
      <p:sp>
        <p:nvSpPr>
          <p:cNvPr id="5" name="文字方塊 4">
            <a:extLst>
              <a:ext uri="{FF2B5EF4-FFF2-40B4-BE49-F238E27FC236}">
                <a16:creationId xmlns:a16="http://schemas.microsoft.com/office/drawing/2014/main" id="{2B5FC317-A600-D2C8-4B06-0C7E5A01F243}"/>
              </a:ext>
            </a:extLst>
          </p:cNvPr>
          <p:cNvSpPr txBox="1"/>
          <p:nvPr/>
        </p:nvSpPr>
        <p:spPr>
          <a:xfrm>
            <a:off x="4280920" y="6120000"/>
            <a:ext cx="3630161" cy="369332"/>
          </a:xfrm>
          <a:prstGeom prst="rect">
            <a:avLst/>
          </a:prstGeom>
          <a:noFill/>
        </p:spPr>
        <p:txBody>
          <a:bodyPr wrap="none" rtlCol="0">
            <a:spAutoFit/>
          </a:bodyPr>
          <a:lstStyle/>
          <a:p>
            <a:pPr algn="ctr"/>
            <a:r>
              <a:rPr lang="en-US" altLang="zh-TW" dirty="0"/>
              <a:t>Source: </a:t>
            </a:r>
            <a:r>
              <a:rPr lang="en-US" altLang="zh-TW" dirty="0">
                <a:hlinkClick r:id="rId41"/>
              </a:rPr>
              <a:t>3GPP work items for: S1</a:t>
            </a:r>
            <a:r>
              <a:rPr lang="en-US" altLang="zh-TW" dirty="0"/>
              <a:t> </a:t>
            </a:r>
            <a:endParaRPr lang="zh-TW" altLang="en-US" dirty="0"/>
          </a:p>
        </p:txBody>
      </p:sp>
    </p:spTree>
    <p:extLst>
      <p:ext uri="{BB962C8B-B14F-4D97-AF65-F5344CB8AC3E}">
        <p14:creationId xmlns:p14="http://schemas.microsoft.com/office/powerpoint/2010/main" val="391332212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8CE4823-14E9-40AA-8E3F-3554ABC515B2}"/>
              </a:ext>
            </a:extLst>
          </p:cNvPr>
          <p:cNvSpPr>
            <a:spLocks noGrp="1"/>
          </p:cNvSpPr>
          <p:nvPr>
            <p:ph type="title"/>
          </p:nvPr>
        </p:nvSpPr>
        <p:spPr/>
        <p:txBody>
          <a:bodyPr/>
          <a:lstStyle/>
          <a:p>
            <a:r>
              <a:rPr lang="en-US" altLang="zh-TW" dirty="0"/>
              <a:t>Release 19</a:t>
            </a:r>
            <a:endParaRPr lang="zh-TW" altLang="en-US" dirty="0"/>
          </a:p>
        </p:txBody>
      </p:sp>
      <p:sp>
        <p:nvSpPr>
          <p:cNvPr id="3" name="投影片編號版面配置區 2">
            <a:extLst>
              <a:ext uri="{FF2B5EF4-FFF2-40B4-BE49-F238E27FC236}">
                <a16:creationId xmlns:a16="http://schemas.microsoft.com/office/drawing/2014/main" id="{EA2F209B-D64F-EFA3-20C3-AF07BB6C64A1}"/>
              </a:ext>
            </a:extLst>
          </p:cNvPr>
          <p:cNvSpPr>
            <a:spLocks noGrp="1"/>
          </p:cNvSpPr>
          <p:nvPr>
            <p:ph type="sldNum" sz="quarter" idx="12"/>
          </p:nvPr>
        </p:nvSpPr>
        <p:spPr/>
        <p:txBody>
          <a:bodyPr/>
          <a:lstStyle/>
          <a:p>
            <a:fld id="{EC42CC9F-AC0C-475C-86EC-8BEEEDCDB379}" type="slidenum">
              <a:rPr lang="zh-TW" altLang="en-US" smtClean="0"/>
              <a:t>76</a:t>
            </a:fld>
            <a:endParaRPr lang="zh-TW" altLang="en-US"/>
          </a:p>
        </p:txBody>
      </p:sp>
      <p:graphicFrame>
        <p:nvGraphicFramePr>
          <p:cNvPr id="4" name="表格 3">
            <a:extLst>
              <a:ext uri="{FF2B5EF4-FFF2-40B4-BE49-F238E27FC236}">
                <a16:creationId xmlns:a16="http://schemas.microsoft.com/office/drawing/2014/main" id="{72BB1E8A-2FBF-2399-C02F-B52FB1A90531}"/>
              </a:ext>
            </a:extLst>
          </p:cNvPr>
          <p:cNvGraphicFramePr>
            <a:graphicFrameLocks noGrp="1"/>
          </p:cNvGraphicFramePr>
          <p:nvPr/>
        </p:nvGraphicFramePr>
        <p:xfrm>
          <a:off x="3600000" y="0"/>
          <a:ext cx="7560000" cy="6172200"/>
        </p:xfrm>
        <a:graphic>
          <a:graphicData uri="http://schemas.openxmlformats.org/drawingml/2006/table">
            <a:tbl>
              <a:tblPr/>
              <a:tblGrid>
                <a:gridCol w="6480000">
                  <a:extLst>
                    <a:ext uri="{9D8B030D-6E8A-4147-A177-3AD203B41FA5}">
                      <a16:colId xmlns:a16="http://schemas.microsoft.com/office/drawing/2014/main" val="2259358875"/>
                    </a:ext>
                  </a:extLst>
                </a:gridCol>
                <a:gridCol w="1080000">
                  <a:extLst>
                    <a:ext uri="{9D8B030D-6E8A-4147-A177-3AD203B41FA5}">
                      <a16:colId xmlns:a16="http://schemas.microsoft.com/office/drawing/2014/main" val="4254755830"/>
                    </a:ext>
                  </a:extLst>
                </a:gridCol>
              </a:tblGrid>
              <a:tr h="0">
                <a:tc>
                  <a:txBody>
                    <a:bodyPr/>
                    <a:lstStyle/>
                    <a:p>
                      <a:pPr algn="l"/>
                      <a:r>
                        <a:rPr lang="en-US" sz="900" u="none" strike="noStrike" dirty="0">
                          <a:solidFill>
                            <a:srgbClr val="4B900E"/>
                          </a:solidFill>
                          <a:effectLst/>
                          <a:hlinkClick r:id="rId2"/>
                        </a:rPr>
                        <a:t>Feature or Study Item: Measurement Data Collection</a:t>
                      </a:r>
                      <a:endParaRPr lang="en-US" sz="900" dirty="0">
                        <a:effectLst/>
                      </a:endParaRPr>
                    </a:p>
                  </a:txBody>
                  <a:tcPr marL="0" marR="0" marT="0" marB="0" anchor="ctr">
                    <a:lnL w="7620" cap="flat" cmpd="sng" algn="ctr">
                      <a:solidFill>
                        <a:srgbClr val="D01C4F"/>
                      </a:solidFill>
                      <a:prstDash val="solid"/>
                      <a:round/>
                      <a:headEnd type="none" w="med" len="med"/>
                      <a:tailEnd type="none" w="med" len="med"/>
                    </a:lnL>
                    <a:lnR w="7620" cap="flat" cmpd="sng" algn="ctr">
                      <a:solidFill>
                        <a:srgbClr val="F01A4F"/>
                      </a:solidFill>
                      <a:prstDash val="solid"/>
                      <a:round/>
                      <a:headEnd type="none" w="med" len="med"/>
                      <a:tailEnd type="none" w="med" len="med"/>
                    </a:lnR>
                    <a:lnT w="7620" cap="flat" cmpd="sng" algn="ctr">
                      <a:solidFill>
                        <a:srgbClr val="D01C4F"/>
                      </a:solidFill>
                      <a:prstDash val="solid"/>
                      <a:round/>
                      <a:headEnd type="none" w="med" len="med"/>
                      <a:tailEnd type="none" w="med" len="med"/>
                    </a:lnT>
                    <a:lnB w="7620" cap="flat" cmpd="sng" algn="ctr">
                      <a:solidFill>
                        <a:srgbClr val="F01C4F"/>
                      </a:solidFill>
                      <a:prstDash val="solid"/>
                      <a:round/>
                      <a:headEnd type="none" w="med" len="med"/>
                      <a:tailEnd type="none" w="med" len="med"/>
                    </a:lnB>
                    <a:solidFill>
                      <a:srgbClr val="FFFFFF"/>
                    </a:solidFill>
                  </a:tcPr>
                </a:tc>
                <a:tc>
                  <a:txBody>
                    <a:bodyPr/>
                    <a:lstStyle/>
                    <a:p>
                      <a:pPr algn="l"/>
                      <a:r>
                        <a:rPr lang="en-US" sz="900">
                          <a:effectLst/>
                        </a:rPr>
                        <a:t>MeasureData</a:t>
                      </a:r>
                    </a:p>
                  </a:txBody>
                  <a:tcPr marL="0" marR="0" marT="0" marB="0" anchor="ctr">
                    <a:lnL w="7620" cap="flat" cmpd="sng" algn="ctr">
                      <a:solidFill>
                        <a:srgbClr val="F01A4F"/>
                      </a:solidFill>
                      <a:prstDash val="solid"/>
                      <a:round/>
                      <a:headEnd type="none" w="med" len="med"/>
                      <a:tailEnd type="none" w="med" len="med"/>
                    </a:lnL>
                    <a:lnR w="7620" cap="flat" cmpd="sng" algn="ctr">
                      <a:solidFill>
                        <a:srgbClr val="B01F4F"/>
                      </a:solidFill>
                      <a:prstDash val="solid"/>
                      <a:round/>
                      <a:headEnd type="none" w="med" len="med"/>
                      <a:tailEnd type="none" w="med" len="med"/>
                    </a:lnR>
                    <a:lnT w="7620" cap="flat" cmpd="sng" algn="ctr">
                      <a:solidFill>
                        <a:srgbClr val="F01A4F"/>
                      </a:solidFill>
                      <a:prstDash val="solid"/>
                      <a:round/>
                      <a:headEnd type="none" w="med" len="med"/>
                      <a:tailEnd type="none" w="med" len="med"/>
                    </a:lnT>
                    <a:lnB w="7620" cap="flat" cmpd="sng" algn="ctr">
                      <a:solidFill>
                        <a:srgbClr val="10314F"/>
                      </a:solidFill>
                      <a:prstDash val="solid"/>
                      <a:round/>
                      <a:headEnd type="none" w="med" len="med"/>
                      <a:tailEnd type="none" w="med" len="med"/>
                    </a:lnB>
                    <a:solidFill>
                      <a:srgbClr val="FFFFFF"/>
                    </a:solidFill>
                  </a:tcPr>
                </a:tc>
                <a:extLst>
                  <a:ext uri="{0D108BD9-81ED-4DB2-BD59-A6C34878D82A}">
                    <a16:rowId xmlns:a16="http://schemas.microsoft.com/office/drawing/2014/main" val="2901088303"/>
                  </a:ext>
                </a:extLst>
              </a:tr>
              <a:tr h="0">
                <a:tc>
                  <a:txBody>
                    <a:bodyPr/>
                    <a:lstStyle/>
                    <a:p>
                      <a:pPr algn="l"/>
                      <a:r>
                        <a:rPr lang="en-US" sz="900" u="none" strike="noStrike">
                          <a:solidFill>
                            <a:srgbClr val="4B900E"/>
                          </a:solidFill>
                          <a:effectLst/>
                          <a:hlinkClick r:id="rId3"/>
                        </a:rPr>
                        <a:t>Feature or Study Item: PS Data Off for IMS Data Channel Service</a:t>
                      </a:r>
                      <a:endParaRPr lang="en-US" sz="900">
                        <a:effectLst/>
                      </a:endParaRPr>
                    </a:p>
                  </a:txBody>
                  <a:tcPr marL="0" marR="0" marT="0" marB="0" anchor="ctr">
                    <a:lnL w="7620" cap="flat" cmpd="sng" algn="ctr">
                      <a:solidFill>
                        <a:srgbClr val="F01C4F"/>
                      </a:solidFill>
                      <a:prstDash val="solid"/>
                      <a:round/>
                      <a:headEnd type="none" w="med" len="med"/>
                      <a:tailEnd type="none" w="med" len="med"/>
                    </a:lnL>
                    <a:lnR w="7620" cap="flat" cmpd="sng" algn="ctr">
                      <a:solidFill>
                        <a:srgbClr val="10314F"/>
                      </a:solidFill>
                      <a:prstDash val="solid"/>
                      <a:round/>
                      <a:headEnd type="none" w="med" len="med"/>
                      <a:tailEnd type="none" w="med" len="med"/>
                    </a:lnR>
                    <a:lnT w="7620" cap="flat" cmpd="sng" algn="ctr">
                      <a:solidFill>
                        <a:srgbClr val="F01C4F"/>
                      </a:solidFill>
                      <a:prstDash val="solid"/>
                      <a:round/>
                      <a:headEnd type="none" w="med" len="med"/>
                      <a:tailEnd type="none" w="med" len="med"/>
                    </a:lnT>
                    <a:lnB w="7620" cap="flat" cmpd="sng" algn="ctr">
                      <a:solidFill>
                        <a:srgbClr val="F0294F"/>
                      </a:solidFill>
                      <a:prstDash val="solid"/>
                      <a:round/>
                      <a:headEnd type="none" w="med" len="med"/>
                      <a:tailEnd type="none" w="med" len="med"/>
                    </a:lnB>
                    <a:solidFill>
                      <a:srgbClr val="FFFFFF"/>
                    </a:solidFill>
                  </a:tcPr>
                </a:tc>
                <a:tc>
                  <a:txBody>
                    <a:bodyPr/>
                    <a:lstStyle/>
                    <a:p>
                      <a:pPr algn="l"/>
                      <a:r>
                        <a:rPr lang="en-US" sz="900">
                          <a:effectLst/>
                        </a:rPr>
                        <a:t>IMSDCDataOff</a:t>
                      </a:r>
                    </a:p>
                  </a:txBody>
                  <a:tcPr marL="0" marR="0" marT="0" marB="0" anchor="ctr">
                    <a:lnL w="7620" cap="flat" cmpd="sng" algn="ctr">
                      <a:solidFill>
                        <a:srgbClr val="10314F"/>
                      </a:solidFill>
                      <a:prstDash val="solid"/>
                      <a:round/>
                      <a:headEnd type="none" w="med" len="med"/>
                      <a:tailEnd type="none" w="med" len="med"/>
                    </a:lnL>
                    <a:lnR w="7620" cap="flat" cmpd="sng" algn="ctr">
                      <a:solidFill>
                        <a:srgbClr val="902B4F"/>
                      </a:solidFill>
                      <a:prstDash val="solid"/>
                      <a:round/>
                      <a:headEnd type="none" w="med" len="med"/>
                      <a:tailEnd type="none" w="med" len="med"/>
                    </a:lnR>
                    <a:lnT w="7620" cap="flat" cmpd="sng" algn="ctr">
                      <a:solidFill>
                        <a:srgbClr val="10314F"/>
                      </a:solidFill>
                      <a:prstDash val="solid"/>
                      <a:round/>
                      <a:headEnd type="none" w="med" len="med"/>
                      <a:tailEnd type="none" w="med" len="med"/>
                    </a:lnT>
                    <a:lnB w="7620" cap="flat" cmpd="sng" algn="ctr">
                      <a:solidFill>
                        <a:srgbClr val="F02F4F"/>
                      </a:solidFill>
                      <a:prstDash val="solid"/>
                      <a:round/>
                      <a:headEnd type="none" w="med" len="med"/>
                      <a:tailEnd type="none" w="med" len="med"/>
                    </a:lnB>
                    <a:solidFill>
                      <a:srgbClr val="FFFFFF"/>
                    </a:solidFill>
                  </a:tcPr>
                </a:tc>
                <a:extLst>
                  <a:ext uri="{0D108BD9-81ED-4DB2-BD59-A6C34878D82A}">
                    <a16:rowId xmlns:a16="http://schemas.microsoft.com/office/drawing/2014/main" val="3707737447"/>
                  </a:ext>
                </a:extLst>
              </a:tr>
              <a:tr h="0">
                <a:tc>
                  <a:txBody>
                    <a:bodyPr/>
                    <a:lstStyle/>
                    <a:p>
                      <a:pPr algn="l"/>
                      <a:r>
                        <a:rPr lang="en-US" sz="900" u="none" strike="noStrike">
                          <a:solidFill>
                            <a:srgbClr val="4B900E"/>
                          </a:solidFill>
                          <a:effectLst/>
                          <a:hlinkClick r:id="rId4"/>
                        </a:rPr>
                        <a:t>Feature or Study Item: Edge Computing for Industrial Scenarios</a:t>
                      </a:r>
                      <a:endParaRPr lang="en-US" sz="900">
                        <a:effectLst/>
                      </a:endParaRPr>
                    </a:p>
                  </a:txBody>
                  <a:tcPr marL="0" marR="0" marT="0" marB="0" anchor="ctr">
                    <a:lnL w="7620" cap="flat" cmpd="sng" algn="ctr">
                      <a:solidFill>
                        <a:srgbClr val="F0294F"/>
                      </a:solidFill>
                      <a:prstDash val="solid"/>
                      <a:round/>
                      <a:headEnd type="none" w="med" len="med"/>
                      <a:tailEnd type="none" w="med" len="med"/>
                    </a:lnL>
                    <a:lnR w="7620" cap="flat" cmpd="sng" algn="ctr">
                      <a:solidFill>
                        <a:srgbClr val="F02F4F"/>
                      </a:solidFill>
                      <a:prstDash val="solid"/>
                      <a:round/>
                      <a:headEnd type="none" w="med" len="med"/>
                      <a:tailEnd type="none" w="med" len="med"/>
                    </a:lnR>
                    <a:lnT w="7620" cap="flat" cmpd="sng" algn="ctr">
                      <a:solidFill>
                        <a:srgbClr val="F0294F"/>
                      </a:solidFill>
                      <a:prstDash val="solid"/>
                      <a:round/>
                      <a:headEnd type="none" w="med" len="med"/>
                      <a:tailEnd type="none" w="med" len="med"/>
                    </a:lnT>
                    <a:lnB w="7620" cap="flat" cmpd="sng" algn="ctr">
                      <a:solidFill>
                        <a:srgbClr val="904B4F"/>
                      </a:solidFill>
                      <a:prstDash val="solid"/>
                      <a:round/>
                      <a:headEnd type="none" w="med" len="med"/>
                      <a:tailEnd type="none" w="med" len="med"/>
                    </a:lnB>
                    <a:solidFill>
                      <a:srgbClr val="FFFFFF"/>
                    </a:solidFill>
                  </a:tcPr>
                </a:tc>
                <a:tc>
                  <a:txBody>
                    <a:bodyPr/>
                    <a:lstStyle/>
                    <a:p>
                      <a:pPr algn="l"/>
                      <a:r>
                        <a:rPr lang="en-US" sz="900">
                          <a:effectLst/>
                        </a:rPr>
                        <a:t>EDGINDUS</a:t>
                      </a:r>
                    </a:p>
                  </a:txBody>
                  <a:tcPr marL="0" marR="0" marT="0" marB="0" anchor="ctr">
                    <a:lnL w="7620" cap="flat" cmpd="sng" algn="ctr">
                      <a:solidFill>
                        <a:srgbClr val="F02F4F"/>
                      </a:solidFill>
                      <a:prstDash val="solid"/>
                      <a:round/>
                      <a:headEnd type="none" w="med" len="med"/>
                      <a:tailEnd type="none" w="med" len="med"/>
                    </a:lnL>
                    <a:lnR w="7620" cap="flat" cmpd="sng" algn="ctr">
                      <a:solidFill>
                        <a:srgbClr val="502C4F"/>
                      </a:solidFill>
                      <a:prstDash val="solid"/>
                      <a:round/>
                      <a:headEnd type="none" w="med" len="med"/>
                      <a:tailEnd type="none" w="med" len="med"/>
                    </a:lnR>
                    <a:lnT w="7620" cap="flat" cmpd="sng" algn="ctr">
                      <a:solidFill>
                        <a:srgbClr val="F02F4F"/>
                      </a:solidFill>
                      <a:prstDash val="solid"/>
                      <a:round/>
                      <a:headEnd type="none" w="med" len="med"/>
                      <a:tailEnd type="none" w="med" len="med"/>
                    </a:lnT>
                    <a:lnB w="7620" cap="flat" cmpd="sng" algn="ctr">
                      <a:solidFill>
                        <a:srgbClr val="A06FF6"/>
                      </a:solidFill>
                      <a:prstDash val="solid"/>
                      <a:round/>
                      <a:headEnd type="none" w="med" len="med"/>
                      <a:tailEnd type="none" w="med" len="med"/>
                    </a:lnB>
                    <a:solidFill>
                      <a:srgbClr val="FFFFFF"/>
                    </a:solidFill>
                  </a:tcPr>
                </a:tc>
                <a:extLst>
                  <a:ext uri="{0D108BD9-81ED-4DB2-BD59-A6C34878D82A}">
                    <a16:rowId xmlns:a16="http://schemas.microsoft.com/office/drawing/2014/main" val="534001347"/>
                  </a:ext>
                </a:extLst>
              </a:tr>
              <a:tr h="0">
                <a:tc>
                  <a:txBody>
                    <a:bodyPr/>
                    <a:lstStyle/>
                    <a:p>
                      <a:pPr algn="l"/>
                      <a:r>
                        <a:rPr lang="en-US" sz="900" u="none" strike="noStrike">
                          <a:solidFill>
                            <a:srgbClr val="4B900E"/>
                          </a:solidFill>
                          <a:effectLst/>
                          <a:hlinkClick r:id="rId5"/>
                        </a:rPr>
                        <a:t>Building Block: Roaming Value-Added Services</a:t>
                      </a:r>
                      <a:endParaRPr lang="en-US" sz="900">
                        <a:effectLst/>
                      </a:endParaRPr>
                    </a:p>
                  </a:txBody>
                  <a:tcPr marL="0" marR="0" marT="0" marB="0" anchor="ctr">
                    <a:lnL w="7620" cap="flat" cmpd="sng" algn="ctr">
                      <a:solidFill>
                        <a:srgbClr val="904B4F"/>
                      </a:solidFill>
                      <a:prstDash val="solid"/>
                      <a:round/>
                      <a:headEnd type="none" w="med" len="med"/>
                      <a:tailEnd type="none" w="med" len="med"/>
                    </a:lnL>
                    <a:lnR w="7620" cap="flat" cmpd="sng" algn="ctr">
                      <a:solidFill>
                        <a:srgbClr val="A06FF6"/>
                      </a:solidFill>
                      <a:prstDash val="solid"/>
                      <a:round/>
                      <a:headEnd type="none" w="med" len="med"/>
                      <a:tailEnd type="none" w="med" len="med"/>
                    </a:lnR>
                    <a:lnT w="7620" cap="flat" cmpd="sng" algn="ctr">
                      <a:solidFill>
                        <a:srgbClr val="904B4F"/>
                      </a:solidFill>
                      <a:prstDash val="solid"/>
                      <a:round/>
                      <a:headEnd type="none" w="med" len="med"/>
                      <a:tailEnd type="none" w="med" len="med"/>
                    </a:lnT>
                    <a:lnB w="7620" cap="flat" cmpd="sng" algn="ctr">
                      <a:solidFill>
                        <a:srgbClr val="C071F6"/>
                      </a:solidFill>
                      <a:prstDash val="solid"/>
                      <a:round/>
                      <a:headEnd type="none" w="med" len="med"/>
                      <a:tailEnd type="none" w="med" len="med"/>
                    </a:lnB>
                    <a:solidFill>
                      <a:srgbClr val="FFFFFF"/>
                    </a:solidFill>
                  </a:tcPr>
                </a:tc>
                <a:tc>
                  <a:txBody>
                    <a:bodyPr/>
                    <a:lstStyle/>
                    <a:p>
                      <a:pPr algn="l"/>
                      <a:r>
                        <a:rPr lang="en-US" sz="900">
                          <a:effectLst/>
                        </a:rPr>
                        <a:t>RVAS</a:t>
                      </a:r>
                    </a:p>
                  </a:txBody>
                  <a:tcPr marL="0" marR="0" marT="0" marB="0" anchor="ctr">
                    <a:lnL w="7620" cap="flat" cmpd="sng" algn="ctr">
                      <a:solidFill>
                        <a:srgbClr val="A06FF6"/>
                      </a:solidFill>
                      <a:prstDash val="solid"/>
                      <a:round/>
                      <a:headEnd type="none" w="med" len="med"/>
                      <a:tailEnd type="none" w="med" len="med"/>
                    </a:lnL>
                    <a:lnR w="7620" cap="flat" cmpd="sng" algn="ctr">
                      <a:solidFill>
                        <a:srgbClr val="006FF6"/>
                      </a:solidFill>
                      <a:prstDash val="solid"/>
                      <a:round/>
                      <a:headEnd type="none" w="med" len="med"/>
                      <a:tailEnd type="none" w="med" len="med"/>
                    </a:lnR>
                    <a:lnT w="7620" cap="flat" cmpd="sng" algn="ctr">
                      <a:solidFill>
                        <a:srgbClr val="A06FF6"/>
                      </a:solidFill>
                      <a:prstDash val="solid"/>
                      <a:round/>
                      <a:headEnd type="none" w="med" len="med"/>
                      <a:tailEnd type="none" w="med" len="med"/>
                    </a:lnT>
                    <a:lnB w="7620" cap="flat" cmpd="sng" algn="ctr">
                      <a:solidFill>
                        <a:srgbClr val="606FF6"/>
                      </a:solidFill>
                      <a:prstDash val="solid"/>
                      <a:round/>
                      <a:headEnd type="none" w="med" len="med"/>
                      <a:tailEnd type="none" w="med" len="med"/>
                    </a:lnB>
                    <a:solidFill>
                      <a:srgbClr val="FFFFFF"/>
                    </a:solidFill>
                  </a:tcPr>
                </a:tc>
                <a:extLst>
                  <a:ext uri="{0D108BD9-81ED-4DB2-BD59-A6C34878D82A}">
                    <a16:rowId xmlns:a16="http://schemas.microsoft.com/office/drawing/2014/main" val="414084099"/>
                  </a:ext>
                </a:extLst>
              </a:tr>
              <a:tr h="0">
                <a:tc>
                  <a:txBody>
                    <a:bodyPr/>
                    <a:lstStyle/>
                    <a:p>
                      <a:pPr algn="l"/>
                      <a:r>
                        <a:rPr lang="en-US" sz="900" u="none" strike="noStrike">
                          <a:solidFill>
                            <a:srgbClr val="4B900E"/>
                          </a:solidFill>
                          <a:effectLst/>
                          <a:hlinkClick r:id="rId6"/>
                        </a:rPr>
                        <a:t>Feature or Study Item: Supporting UE Mobility for XR Services</a:t>
                      </a:r>
                      <a:endParaRPr lang="en-US" sz="900">
                        <a:effectLst/>
                      </a:endParaRPr>
                    </a:p>
                  </a:txBody>
                  <a:tcPr marL="0" marR="0" marT="0" marB="0" anchor="ctr">
                    <a:lnL w="7620" cap="flat" cmpd="sng" algn="ctr">
                      <a:solidFill>
                        <a:srgbClr val="C071F6"/>
                      </a:solidFill>
                      <a:prstDash val="solid"/>
                      <a:round/>
                      <a:headEnd type="none" w="med" len="med"/>
                      <a:tailEnd type="none" w="med" len="med"/>
                    </a:lnL>
                    <a:lnR w="7620" cap="flat" cmpd="sng" algn="ctr">
                      <a:solidFill>
                        <a:srgbClr val="606FF6"/>
                      </a:solidFill>
                      <a:prstDash val="solid"/>
                      <a:round/>
                      <a:headEnd type="none" w="med" len="med"/>
                      <a:tailEnd type="none" w="med" len="med"/>
                    </a:lnR>
                    <a:lnT w="7620" cap="flat" cmpd="sng" algn="ctr">
                      <a:solidFill>
                        <a:srgbClr val="C071F6"/>
                      </a:solidFill>
                      <a:prstDash val="solid"/>
                      <a:round/>
                      <a:headEnd type="none" w="med" len="med"/>
                      <a:tailEnd type="none" w="med" len="med"/>
                    </a:lnT>
                    <a:lnB w="7620" cap="flat" cmpd="sng" algn="ctr">
                      <a:solidFill>
                        <a:srgbClr val="406CF6"/>
                      </a:solidFill>
                      <a:prstDash val="solid"/>
                      <a:round/>
                      <a:headEnd type="none" w="med" len="med"/>
                      <a:tailEnd type="none" w="med" len="med"/>
                    </a:lnB>
                    <a:solidFill>
                      <a:srgbClr val="FFFFFF"/>
                    </a:solidFill>
                  </a:tcPr>
                </a:tc>
                <a:tc>
                  <a:txBody>
                    <a:bodyPr/>
                    <a:lstStyle/>
                    <a:p>
                      <a:pPr algn="l"/>
                      <a:r>
                        <a:rPr lang="en-US" sz="900">
                          <a:effectLst/>
                        </a:rPr>
                        <a:t>XRMobility</a:t>
                      </a:r>
                    </a:p>
                  </a:txBody>
                  <a:tcPr marL="0" marR="0" marT="0" marB="0" anchor="ctr">
                    <a:lnL w="7620" cap="flat" cmpd="sng" algn="ctr">
                      <a:solidFill>
                        <a:srgbClr val="606FF6"/>
                      </a:solidFill>
                      <a:prstDash val="solid"/>
                      <a:round/>
                      <a:headEnd type="none" w="med" len="med"/>
                      <a:tailEnd type="none" w="med" len="med"/>
                    </a:lnL>
                    <a:lnR w="7620" cap="flat" cmpd="sng" algn="ctr">
                      <a:solidFill>
                        <a:srgbClr val="806FF6"/>
                      </a:solidFill>
                      <a:prstDash val="solid"/>
                      <a:round/>
                      <a:headEnd type="none" w="med" len="med"/>
                      <a:tailEnd type="none" w="med" len="med"/>
                    </a:lnR>
                    <a:lnT w="7620" cap="flat" cmpd="sng" algn="ctr">
                      <a:solidFill>
                        <a:srgbClr val="606FF6"/>
                      </a:solidFill>
                      <a:prstDash val="solid"/>
                      <a:round/>
                      <a:headEnd type="none" w="med" len="med"/>
                      <a:tailEnd type="none" w="med" len="med"/>
                    </a:lnT>
                    <a:lnB w="7620" cap="flat" cmpd="sng" algn="ctr">
                      <a:solidFill>
                        <a:srgbClr val="E077F6"/>
                      </a:solidFill>
                      <a:prstDash val="solid"/>
                      <a:round/>
                      <a:headEnd type="none" w="med" len="med"/>
                      <a:tailEnd type="none" w="med" len="med"/>
                    </a:lnB>
                    <a:solidFill>
                      <a:srgbClr val="FFFFFF"/>
                    </a:solidFill>
                  </a:tcPr>
                </a:tc>
                <a:extLst>
                  <a:ext uri="{0D108BD9-81ED-4DB2-BD59-A6C34878D82A}">
                    <a16:rowId xmlns:a16="http://schemas.microsoft.com/office/drawing/2014/main" val="3636235865"/>
                  </a:ext>
                </a:extLst>
              </a:tr>
              <a:tr h="0">
                <a:tc>
                  <a:txBody>
                    <a:bodyPr/>
                    <a:lstStyle/>
                    <a:p>
                      <a:pPr algn="l"/>
                      <a:r>
                        <a:rPr lang="en-US" sz="900" u="none" strike="noStrike">
                          <a:solidFill>
                            <a:srgbClr val="4B900E"/>
                          </a:solidFill>
                          <a:effectLst/>
                          <a:hlinkClick r:id="rId7"/>
                        </a:rPr>
                        <a:t>Feature or Study Item: Study on Interconnect of SNPN</a:t>
                      </a:r>
                      <a:endParaRPr lang="en-US" sz="900">
                        <a:effectLst/>
                      </a:endParaRPr>
                    </a:p>
                  </a:txBody>
                  <a:tcPr marL="0" marR="0" marT="0" marB="0" anchor="ctr">
                    <a:lnL w="7620" cap="flat" cmpd="sng" algn="ctr">
                      <a:solidFill>
                        <a:srgbClr val="406CF6"/>
                      </a:solidFill>
                      <a:prstDash val="solid"/>
                      <a:round/>
                      <a:headEnd type="none" w="med" len="med"/>
                      <a:tailEnd type="none" w="med" len="med"/>
                    </a:lnL>
                    <a:lnR w="7620" cap="flat" cmpd="sng" algn="ctr">
                      <a:solidFill>
                        <a:srgbClr val="E077F6"/>
                      </a:solidFill>
                      <a:prstDash val="solid"/>
                      <a:round/>
                      <a:headEnd type="none" w="med" len="med"/>
                      <a:tailEnd type="none" w="med" len="med"/>
                    </a:lnR>
                    <a:lnT w="7620" cap="flat" cmpd="sng" algn="ctr">
                      <a:solidFill>
                        <a:srgbClr val="406CF6"/>
                      </a:solidFill>
                      <a:prstDash val="solid"/>
                      <a:round/>
                      <a:headEnd type="none" w="med" len="med"/>
                      <a:tailEnd type="none" w="med" len="med"/>
                    </a:lnT>
                    <a:lnB w="7620" cap="flat" cmpd="sng" algn="ctr">
                      <a:solidFill>
                        <a:srgbClr val="8074F6"/>
                      </a:solidFill>
                      <a:prstDash val="solid"/>
                      <a:round/>
                      <a:headEnd type="none" w="med" len="med"/>
                      <a:tailEnd type="none" w="med" len="med"/>
                    </a:lnB>
                    <a:solidFill>
                      <a:srgbClr val="FFFFFF"/>
                    </a:solidFill>
                  </a:tcPr>
                </a:tc>
                <a:tc>
                  <a:txBody>
                    <a:bodyPr/>
                    <a:lstStyle/>
                    <a:p>
                      <a:pPr algn="l"/>
                      <a:r>
                        <a:rPr lang="en-US" sz="900">
                          <a:effectLst/>
                        </a:rPr>
                        <a:t>FS_ISN</a:t>
                      </a:r>
                    </a:p>
                  </a:txBody>
                  <a:tcPr marL="0" marR="0" marT="0" marB="0" anchor="ctr">
                    <a:lnL w="7620" cap="flat" cmpd="sng" algn="ctr">
                      <a:solidFill>
                        <a:srgbClr val="E077F6"/>
                      </a:solidFill>
                      <a:prstDash val="solid"/>
                      <a:round/>
                      <a:headEnd type="none" w="med" len="med"/>
                      <a:tailEnd type="none" w="med" len="med"/>
                    </a:lnL>
                    <a:lnR w="7620" cap="flat" cmpd="sng" algn="ctr">
                      <a:solidFill>
                        <a:srgbClr val="8074F6"/>
                      </a:solidFill>
                      <a:prstDash val="solid"/>
                      <a:round/>
                      <a:headEnd type="none" w="med" len="med"/>
                      <a:tailEnd type="none" w="med" len="med"/>
                    </a:lnR>
                    <a:lnT w="7620" cap="flat" cmpd="sng" algn="ctr">
                      <a:solidFill>
                        <a:srgbClr val="E077F6"/>
                      </a:solidFill>
                      <a:prstDash val="solid"/>
                      <a:round/>
                      <a:headEnd type="none" w="med" len="med"/>
                      <a:tailEnd type="none" w="med" len="med"/>
                    </a:lnT>
                    <a:lnB w="7620" cap="flat" cmpd="sng" algn="ctr">
                      <a:solidFill>
                        <a:srgbClr val="6078F6"/>
                      </a:solidFill>
                      <a:prstDash val="solid"/>
                      <a:round/>
                      <a:headEnd type="none" w="med" len="med"/>
                      <a:tailEnd type="none" w="med" len="med"/>
                    </a:lnB>
                    <a:solidFill>
                      <a:srgbClr val="FFFFFF"/>
                    </a:solidFill>
                  </a:tcPr>
                </a:tc>
                <a:extLst>
                  <a:ext uri="{0D108BD9-81ED-4DB2-BD59-A6C34878D82A}">
                    <a16:rowId xmlns:a16="http://schemas.microsoft.com/office/drawing/2014/main" val="752681361"/>
                  </a:ext>
                </a:extLst>
              </a:tr>
              <a:tr h="0">
                <a:tc>
                  <a:txBody>
                    <a:bodyPr/>
                    <a:lstStyle/>
                    <a:p>
                      <a:pPr algn="l"/>
                      <a:r>
                        <a:rPr lang="en-US" sz="900" u="none" strike="noStrike">
                          <a:solidFill>
                            <a:srgbClr val="4B900E"/>
                          </a:solidFill>
                          <a:effectLst/>
                          <a:hlinkClick r:id="rId8"/>
                        </a:rPr>
                        <a:t>Building Block: Study on roaming value added services</a:t>
                      </a:r>
                      <a:endParaRPr lang="en-US" sz="900">
                        <a:effectLst/>
                      </a:endParaRPr>
                    </a:p>
                  </a:txBody>
                  <a:tcPr marL="0" marR="0" marT="0" marB="0" anchor="ctr">
                    <a:lnL w="7620" cap="flat" cmpd="sng" algn="ctr">
                      <a:solidFill>
                        <a:srgbClr val="8074F6"/>
                      </a:solidFill>
                      <a:prstDash val="solid"/>
                      <a:round/>
                      <a:headEnd type="none" w="med" len="med"/>
                      <a:tailEnd type="none" w="med" len="med"/>
                    </a:lnL>
                    <a:lnR w="7620" cap="flat" cmpd="sng" algn="ctr">
                      <a:solidFill>
                        <a:srgbClr val="6078F6"/>
                      </a:solidFill>
                      <a:prstDash val="solid"/>
                      <a:round/>
                      <a:headEnd type="none" w="med" len="med"/>
                      <a:tailEnd type="none" w="med" len="med"/>
                    </a:lnR>
                    <a:lnT w="7620" cap="flat" cmpd="sng" algn="ctr">
                      <a:solidFill>
                        <a:srgbClr val="8074F6"/>
                      </a:solidFill>
                      <a:prstDash val="solid"/>
                      <a:round/>
                      <a:headEnd type="none" w="med" len="med"/>
                      <a:tailEnd type="none" w="med" len="med"/>
                    </a:lnT>
                    <a:lnB w="7620" cap="flat" cmpd="sng" algn="ctr">
                      <a:solidFill>
                        <a:srgbClr val="6078F6"/>
                      </a:solidFill>
                      <a:prstDash val="solid"/>
                      <a:round/>
                      <a:headEnd type="none" w="med" len="med"/>
                      <a:tailEnd type="none" w="med" len="med"/>
                    </a:lnB>
                    <a:solidFill>
                      <a:srgbClr val="FFFFFF"/>
                    </a:solidFill>
                  </a:tcPr>
                </a:tc>
                <a:tc>
                  <a:txBody>
                    <a:bodyPr/>
                    <a:lstStyle/>
                    <a:p>
                      <a:pPr algn="l"/>
                      <a:r>
                        <a:rPr lang="en-US" sz="900">
                          <a:effectLst/>
                        </a:rPr>
                        <a:t>FS_RVAS</a:t>
                      </a:r>
                    </a:p>
                  </a:txBody>
                  <a:tcPr marL="0" marR="0" marT="0" marB="0" anchor="ctr">
                    <a:lnL w="7620" cap="flat" cmpd="sng" algn="ctr">
                      <a:solidFill>
                        <a:srgbClr val="6078F6"/>
                      </a:solidFill>
                      <a:prstDash val="solid"/>
                      <a:round/>
                      <a:headEnd type="none" w="med" len="med"/>
                      <a:tailEnd type="none" w="med" len="med"/>
                    </a:lnL>
                    <a:lnR w="7620" cap="flat" cmpd="sng" algn="ctr">
                      <a:solidFill>
                        <a:srgbClr val="8078F6"/>
                      </a:solidFill>
                      <a:prstDash val="solid"/>
                      <a:round/>
                      <a:headEnd type="none" w="med" len="med"/>
                      <a:tailEnd type="none" w="med" len="med"/>
                    </a:lnR>
                    <a:lnT w="7620" cap="flat" cmpd="sng" algn="ctr">
                      <a:solidFill>
                        <a:srgbClr val="6078F6"/>
                      </a:solidFill>
                      <a:prstDash val="solid"/>
                      <a:round/>
                      <a:headEnd type="none" w="med" len="med"/>
                      <a:tailEnd type="none" w="med" len="med"/>
                    </a:lnT>
                    <a:lnB w="7620" cap="flat" cmpd="sng" algn="ctr">
                      <a:solidFill>
                        <a:srgbClr val="2081F6"/>
                      </a:solidFill>
                      <a:prstDash val="solid"/>
                      <a:round/>
                      <a:headEnd type="none" w="med" len="med"/>
                      <a:tailEnd type="none" w="med" len="med"/>
                    </a:lnB>
                    <a:solidFill>
                      <a:srgbClr val="FFFFFF"/>
                    </a:solidFill>
                  </a:tcPr>
                </a:tc>
                <a:extLst>
                  <a:ext uri="{0D108BD9-81ED-4DB2-BD59-A6C34878D82A}">
                    <a16:rowId xmlns:a16="http://schemas.microsoft.com/office/drawing/2014/main" val="2705396207"/>
                  </a:ext>
                </a:extLst>
              </a:tr>
              <a:tr h="0">
                <a:tc>
                  <a:txBody>
                    <a:bodyPr/>
                    <a:lstStyle/>
                    <a:p>
                      <a:pPr algn="l"/>
                      <a:r>
                        <a:rPr lang="en-US" sz="900" u="none" strike="noStrike">
                          <a:solidFill>
                            <a:srgbClr val="4B900E"/>
                          </a:solidFill>
                          <a:effectLst/>
                          <a:hlinkClick r:id="rId9"/>
                        </a:rPr>
                        <a:t>Building Block: Study on satellite access - Phase 3</a:t>
                      </a:r>
                      <a:endParaRPr lang="en-US" sz="900">
                        <a:effectLst/>
                      </a:endParaRPr>
                    </a:p>
                  </a:txBody>
                  <a:tcPr marL="0" marR="0" marT="0" marB="0" anchor="ctr">
                    <a:lnL w="7620" cap="flat" cmpd="sng" algn="ctr">
                      <a:solidFill>
                        <a:srgbClr val="6078F6"/>
                      </a:solidFill>
                      <a:prstDash val="solid"/>
                      <a:round/>
                      <a:headEnd type="none" w="med" len="med"/>
                      <a:tailEnd type="none" w="med" len="med"/>
                    </a:lnL>
                    <a:lnR w="7620" cap="flat" cmpd="sng" algn="ctr">
                      <a:solidFill>
                        <a:srgbClr val="2081F6"/>
                      </a:solidFill>
                      <a:prstDash val="solid"/>
                      <a:round/>
                      <a:headEnd type="none" w="med" len="med"/>
                      <a:tailEnd type="none" w="med" len="med"/>
                    </a:lnR>
                    <a:lnT w="7620" cap="flat" cmpd="sng" algn="ctr">
                      <a:solidFill>
                        <a:srgbClr val="6078F6"/>
                      </a:solidFill>
                      <a:prstDash val="solid"/>
                      <a:round/>
                      <a:headEnd type="none" w="med" len="med"/>
                      <a:tailEnd type="none" w="med" len="med"/>
                    </a:lnT>
                    <a:lnB w="7620" cap="flat" cmpd="sng" algn="ctr">
                      <a:solidFill>
                        <a:srgbClr val="807DF6"/>
                      </a:solidFill>
                      <a:prstDash val="solid"/>
                      <a:round/>
                      <a:headEnd type="none" w="med" len="med"/>
                      <a:tailEnd type="none" w="med" len="med"/>
                    </a:lnB>
                    <a:solidFill>
                      <a:srgbClr val="FFFFFF"/>
                    </a:solidFill>
                  </a:tcPr>
                </a:tc>
                <a:tc>
                  <a:txBody>
                    <a:bodyPr/>
                    <a:lstStyle/>
                    <a:p>
                      <a:pPr algn="l"/>
                      <a:r>
                        <a:rPr lang="en-US" sz="900">
                          <a:effectLst/>
                        </a:rPr>
                        <a:t>FS_5GSAT_Ph3</a:t>
                      </a:r>
                    </a:p>
                  </a:txBody>
                  <a:tcPr marL="0" marR="0" marT="0" marB="0" anchor="ctr">
                    <a:lnL w="7620" cap="flat" cmpd="sng" algn="ctr">
                      <a:solidFill>
                        <a:srgbClr val="2081F6"/>
                      </a:solidFill>
                      <a:prstDash val="solid"/>
                      <a:round/>
                      <a:headEnd type="none" w="med" len="med"/>
                      <a:tailEnd type="none" w="med" len="med"/>
                    </a:lnL>
                    <a:lnR w="7620" cap="flat" cmpd="sng" algn="ctr">
                      <a:solidFill>
                        <a:srgbClr val="C07FF6"/>
                      </a:solidFill>
                      <a:prstDash val="solid"/>
                      <a:round/>
                      <a:headEnd type="none" w="med" len="med"/>
                      <a:tailEnd type="none" w="med" len="med"/>
                    </a:lnR>
                    <a:lnT w="7620" cap="flat" cmpd="sng" algn="ctr">
                      <a:solidFill>
                        <a:srgbClr val="2081F6"/>
                      </a:solidFill>
                      <a:prstDash val="solid"/>
                      <a:round/>
                      <a:headEnd type="none" w="med" len="med"/>
                      <a:tailEnd type="none" w="med" len="med"/>
                    </a:lnT>
                    <a:lnB w="7620" cap="flat" cmpd="sng" algn="ctr">
                      <a:solidFill>
                        <a:srgbClr val="2082F6"/>
                      </a:solidFill>
                      <a:prstDash val="solid"/>
                      <a:round/>
                      <a:headEnd type="none" w="med" len="med"/>
                      <a:tailEnd type="none" w="med" len="med"/>
                    </a:lnB>
                    <a:solidFill>
                      <a:srgbClr val="FFFFFF"/>
                    </a:solidFill>
                  </a:tcPr>
                </a:tc>
                <a:extLst>
                  <a:ext uri="{0D108BD9-81ED-4DB2-BD59-A6C34878D82A}">
                    <a16:rowId xmlns:a16="http://schemas.microsoft.com/office/drawing/2014/main" val="648853192"/>
                  </a:ext>
                </a:extLst>
              </a:tr>
              <a:tr h="0">
                <a:tc>
                  <a:txBody>
                    <a:bodyPr/>
                    <a:lstStyle/>
                    <a:p>
                      <a:pPr algn="l"/>
                      <a:r>
                        <a:rPr lang="en-US" sz="900" u="none" strike="noStrike" dirty="0">
                          <a:solidFill>
                            <a:srgbClr val="4B900E"/>
                          </a:solidFill>
                          <a:effectLst/>
                          <a:hlinkClick r:id="rId10"/>
                        </a:rPr>
                        <a:t>Building Block: Study on (Stage 1 of) UAV Phase 3</a:t>
                      </a:r>
                      <a:endParaRPr lang="en-US" sz="900" dirty="0">
                        <a:effectLst/>
                      </a:endParaRPr>
                    </a:p>
                  </a:txBody>
                  <a:tcPr marL="0" marR="0" marT="0" marB="0" anchor="ctr">
                    <a:lnL w="7620" cap="flat" cmpd="sng" algn="ctr">
                      <a:solidFill>
                        <a:srgbClr val="807DF6"/>
                      </a:solidFill>
                      <a:prstDash val="solid"/>
                      <a:round/>
                      <a:headEnd type="none" w="med" len="med"/>
                      <a:tailEnd type="none" w="med" len="med"/>
                    </a:lnL>
                    <a:lnR w="7620" cap="flat" cmpd="sng" algn="ctr">
                      <a:solidFill>
                        <a:srgbClr val="2082F6"/>
                      </a:solidFill>
                      <a:prstDash val="solid"/>
                      <a:round/>
                      <a:headEnd type="none" w="med" len="med"/>
                      <a:tailEnd type="none" w="med" len="med"/>
                    </a:lnR>
                    <a:lnT w="7620" cap="flat" cmpd="sng" algn="ctr">
                      <a:solidFill>
                        <a:srgbClr val="807DF6"/>
                      </a:solidFill>
                      <a:prstDash val="solid"/>
                      <a:round/>
                      <a:headEnd type="none" w="med" len="med"/>
                      <a:tailEnd type="none" w="med" len="med"/>
                    </a:lnT>
                    <a:lnB w="7620" cap="flat" cmpd="sng" algn="ctr">
                      <a:solidFill>
                        <a:srgbClr val="E07BF6"/>
                      </a:solidFill>
                      <a:prstDash val="solid"/>
                      <a:round/>
                      <a:headEnd type="none" w="med" len="med"/>
                      <a:tailEnd type="none" w="med" len="med"/>
                    </a:lnB>
                    <a:solidFill>
                      <a:srgbClr val="FFFFFF"/>
                    </a:solidFill>
                  </a:tcPr>
                </a:tc>
                <a:tc>
                  <a:txBody>
                    <a:bodyPr/>
                    <a:lstStyle/>
                    <a:p>
                      <a:pPr algn="l"/>
                      <a:r>
                        <a:rPr lang="en-US" sz="900">
                          <a:effectLst/>
                        </a:rPr>
                        <a:t>FS_UAV_Ph3</a:t>
                      </a:r>
                    </a:p>
                  </a:txBody>
                  <a:tcPr marL="0" marR="0" marT="0" marB="0" anchor="ctr">
                    <a:lnL w="7620" cap="flat" cmpd="sng" algn="ctr">
                      <a:solidFill>
                        <a:srgbClr val="2082F6"/>
                      </a:solidFill>
                      <a:prstDash val="solid"/>
                      <a:round/>
                      <a:headEnd type="none" w="med" len="med"/>
                      <a:tailEnd type="none" w="med" len="med"/>
                    </a:lnL>
                    <a:lnR w="7620" cap="flat" cmpd="sng" algn="ctr">
                      <a:solidFill>
                        <a:srgbClr val="6080F6"/>
                      </a:solidFill>
                      <a:prstDash val="solid"/>
                      <a:round/>
                      <a:headEnd type="none" w="med" len="med"/>
                      <a:tailEnd type="none" w="med" len="med"/>
                    </a:lnR>
                    <a:lnT w="7620" cap="flat" cmpd="sng" algn="ctr">
                      <a:solidFill>
                        <a:srgbClr val="2082F6"/>
                      </a:solidFill>
                      <a:prstDash val="solid"/>
                      <a:round/>
                      <a:headEnd type="none" w="med" len="med"/>
                      <a:tailEnd type="none" w="med" len="med"/>
                    </a:lnT>
                    <a:lnB w="7620" cap="flat" cmpd="sng" algn="ctr">
                      <a:solidFill>
                        <a:srgbClr val="4083F6"/>
                      </a:solidFill>
                      <a:prstDash val="solid"/>
                      <a:round/>
                      <a:headEnd type="none" w="med" len="med"/>
                      <a:tailEnd type="none" w="med" len="med"/>
                    </a:lnB>
                    <a:solidFill>
                      <a:srgbClr val="FFFFFF"/>
                    </a:solidFill>
                  </a:tcPr>
                </a:tc>
                <a:extLst>
                  <a:ext uri="{0D108BD9-81ED-4DB2-BD59-A6C34878D82A}">
                    <a16:rowId xmlns:a16="http://schemas.microsoft.com/office/drawing/2014/main" val="2626744250"/>
                  </a:ext>
                </a:extLst>
              </a:tr>
              <a:tr h="0">
                <a:tc>
                  <a:txBody>
                    <a:bodyPr/>
                    <a:lstStyle/>
                    <a:p>
                      <a:pPr algn="l"/>
                      <a:r>
                        <a:rPr lang="en-US" sz="900" u="none" strike="noStrike" dirty="0">
                          <a:solidFill>
                            <a:srgbClr val="4B900E"/>
                          </a:solidFill>
                          <a:effectLst/>
                          <a:hlinkClick r:id="rId11"/>
                        </a:rPr>
                        <a:t>Feature or Study Item: Study on Upper layer traffic steering, switching and split over dual 3GPP access</a:t>
                      </a:r>
                      <a:endParaRPr lang="en-US" sz="900" dirty="0">
                        <a:effectLst/>
                      </a:endParaRPr>
                    </a:p>
                  </a:txBody>
                  <a:tcPr marL="0" marR="0" marT="0" marB="0" anchor="ctr">
                    <a:lnL w="7620" cap="flat" cmpd="sng" algn="ctr">
                      <a:solidFill>
                        <a:srgbClr val="E07BF6"/>
                      </a:solidFill>
                      <a:prstDash val="solid"/>
                      <a:round/>
                      <a:headEnd type="none" w="med" len="med"/>
                      <a:tailEnd type="none" w="med" len="med"/>
                    </a:lnL>
                    <a:lnR w="7620" cap="flat" cmpd="sng" algn="ctr">
                      <a:solidFill>
                        <a:srgbClr val="4083F6"/>
                      </a:solidFill>
                      <a:prstDash val="solid"/>
                      <a:round/>
                      <a:headEnd type="none" w="med" len="med"/>
                      <a:tailEnd type="none" w="med" len="med"/>
                    </a:lnR>
                    <a:lnT w="7620" cap="flat" cmpd="sng" algn="ctr">
                      <a:solidFill>
                        <a:srgbClr val="E07BF6"/>
                      </a:solidFill>
                      <a:prstDash val="solid"/>
                      <a:round/>
                      <a:headEnd type="none" w="med" len="med"/>
                      <a:tailEnd type="none" w="med" len="med"/>
                    </a:lnT>
                    <a:lnB w="7620" cap="flat" cmpd="sng" algn="ctr">
                      <a:solidFill>
                        <a:srgbClr val="2084F6"/>
                      </a:solidFill>
                      <a:prstDash val="solid"/>
                      <a:round/>
                      <a:headEnd type="none" w="med" len="med"/>
                      <a:tailEnd type="none" w="med" len="med"/>
                    </a:lnB>
                    <a:solidFill>
                      <a:srgbClr val="FFFFFF"/>
                    </a:solidFill>
                  </a:tcPr>
                </a:tc>
                <a:tc>
                  <a:txBody>
                    <a:bodyPr/>
                    <a:lstStyle/>
                    <a:p>
                      <a:pPr algn="l"/>
                      <a:r>
                        <a:rPr lang="en-US" sz="900" dirty="0" err="1">
                          <a:effectLst/>
                        </a:rPr>
                        <a:t>FS_DualSteer</a:t>
                      </a:r>
                      <a:endParaRPr lang="en-US" sz="900" dirty="0">
                        <a:effectLst/>
                      </a:endParaRPr>
                    </a:p>
                  </a:txBody>
                  <a:tcPr marL="0" marR="0" marT="0" marB="0" anchor="ctr">
                    <a:lnL w="7620" cap="flat" cmpd="sng" algn="ctr">
                      <a:solidFill>
                        <a:srgbClr val="4083F6"/>
                      </a:solidFill>
                      <a:prstDash val="solid"/>
                      <a:round/>
                      <a:headEnd type="none" w="med" len="med"/>
                      <a:tailEnd type="none" w="med" len="med"/>
                    </a:lnL>
                    <a:lnR w="7620" cap="flat" cmpd="sng" algn="ctr">
                      <a:solidFill>
                        <a:srgbClr val="007CF6"/>
                      </a:solidFill>
                      <a:prstDash val="solid"/>
                      <a:round/>
                      <a:headEnd type="none" w="med" len="med"/>
                      <a:tailEnd type="none" w="med" len="med"/>
                    </a:lnR>
                    <a:lnT w="7620" cap="flat" cmpd="sng" algn="ctr">
                      <a:solidFill>
                        <a:srgbClr val="4083F6"/>
                      </a:solidFill>
                      <a:prstDash val="solid"/>
                      <a:round/>
                      <a:headEnd type="none" w="med" len="med"/>
                      <a:tailEnd type="none" w="med" len="med"/>
                    </a:lnT>
                    <a:lnB w="7620" cap="flat" cmpd="sng" algn="ctr">
                      <a:solidFill>
                        <a:srgbClr val="0089F6"/>
                      </a:solidFill>
                      <a:prstDash val="solid"/>
                      <a:round/>
                      <a:headEnd type="none" w="med" len="med"/>
                      <a:tailEnd type="none" w="med" len="med"/>
                    </a:lnB>
                    <a:solidFill>
                      <a:srgbClr val="FFFFFF"/>
                    </a:solidFill>
                  </a:tcPr>
                </a:tc>
                <a:extLst>
                  <a:ext uri="{0D108BD9-81ED-4DB2-BD59-A6C34878D82A}">
                    <a16:rowId xmlns:a16="http://schemas.microsoft.com/office/drawing/2014/main" val="3621430843"/>
                  </a:ext>
                </a:extLst>
              </a:tr>
              <a:tr h="0">
                <a:tc>
                  <a:txBody>
                    <a:bodyPr/>
                    <a:lstStyle/>
                    <a:p>
                      <a:pPr algn="l"/>
                      <a:r>
                        <a:rPr lang="en-US" sz="900" u="none" strike="noStrike">
                          <a:solidFill>
                            <a:srgbClr val="4B900E"/>
                          </a:solidFill>
                          <a:effectLst/>
                          <a:hlinkClick r:id="rId12"/>
                        </a:rPr>
                        <a:t>Building Block: Study on Energy Efficiency as service criteria</a:t>
                      </a:r>
                      <a:endParaRPr lang="en-US" sz="900">
                        <a:effectLst/>
                      </a:endParaRPr>
                    </a:p>
                  </a:txBody>
                  <a:tcPr marL="0" marR="0" marT="0" marB="0" anchor="ctr">
                    <a:lnL w="7620" cap="flat" cmpd="sng" algn="ctr">
                      <a:solidFill>
                        <a:srgbClr val="2084F6"/>
                      </a:solidFill>
                      <a:prstDash val="solid"/>
                      <a:round/>
                      <a:headEnd type="none" w="med" len="med"/>
                      <a:tailEnd type="none" w="med" len="med"/>
                    </a:lnL>
                    <a:lnR w="7620" cap="flat" cmpd="sng" algn="ctr">
                      <a:solidFill>
                        <a:srgbClr val="0089F6"/>
                      </a:solidFill>
                      <a:prstDash val="solid"/>
                      <a:round/>
                      <a:headEnd type="none" w="med" len="med"/>
                      <a:tailEnd type="none" w="med" len="med"/>
                    </a:lnR>
                    <a:lnT w="7620" cap="flat" cmpd="sng" algn="ctr">
                      <a:solidFill>
                        <a:srgbClr val="2084F6"/>
                      </a:solidFill>
                      <a:prstDash val="solid"/>
                      <a:round/>
                      <a:headEnd type="none" w="med" len="med"/>
                      <a:tailEnd type="none" w="med" len="med"/>
                    </a:lnT>
                    <a:lnB w="7620" cap="flat" cmpd="sng" algn="ctr">
                      <a:solidFill>
                        <a:srgbClr val="808BF6"/>
                      </a:solidFill>
                      <a:prstDash val="solid"/>
                      <a:round/>
                      <a:headEnd type="none" w="med" len="med"/>
                      <a:tailEnd type="none" w="med" len="med"/>
                    </a:lnB>
                    <a:solidFill>
                      <a:srgbClr val="FFFFFF"/>
                    </a:solidFill>
                  </a:tcPr>
                </a:tc>
                <a:tc>
                  <a:txBody>
                    <a:bodyPr/>
                    <a:lstStyle/>
                    <a:p>
                      <a:pPr algn="l"/>
                      <a:r>
                        <a:rPr lang="en-US" sz="900">
                          <a:effectLst/>
                        </a:rPr>
                        <a:t>FS_EnergyServ</a:t>
                      </a:r>
                    </a:p>
                  </a:txBody>
                  <a:tcPr marL="0" marR="0" marT="0" marB="0" anchor="ctr">
                    <a:lnL w="7620" cap="flat" cmpd="sng" algn="ctr">
                      <a:solidFill>
                        <a:srgbClr val="0089F6"/>
                      </a:solidFill>
                      <a:prstDash val="solid"/>
                      <a:round/>
                      <a:headEnd type="none" w="med" len="med"/>
                      <a:tailEnd type="none" w="med" len="med"/>
                    </a:lnL>
                    <a:lnR w="7620" cap="flat" cmpd="sng" algn="ctr">
                      <a:solidFill>
                        <a:srgbClr val="6087F6"/>
                      </a:solidFill>
                      <a:prstDash val="solid"/>
                      <a:round/>
                      <a:headEnd type="none" w="med" len="med"/>
                      <a:tailEnd type="none" w="med" len="med"/>
                    </a:lnR>
                    <a:lnT w="7620" cap="flat" cmpd="sng" algn="ctr">
                      <a:solidFill>
                        <a:srgbClr val="0089F6"/>
                      </a:solidFill>
                      <a:prstDash val="solid"/>
                      <a:round/>
                      <a:headEnd type="none" w="med" len="med"/>
                      <a:tailEnd type="none" w="med" len="med"/>
                    </a:lnT>
                    <a:lnB w="7620" cap="flat" cmpd="sng" algn="ctr">
                      <a:solidFill>
                        <a:srgbClr val="2089F6"/>
                      </a:solidFill>
                      <a:prstDash val="solid"/>
                      <a:round/>
                      <a:headEnd type="none" w="med" len="med"/>
                      <a:tailEnd type="none" w="med" len="med"/>
                    </a:lnB>
                    <a:solidFill>
                      <a:srgbClr val="FFFFFF"/>
                    </a:solidFill>
                  </a:tcPr>
                </a:tc>
                <a:extLst>
                  <a:ext uri="{0D108BD9-81ED-4DB2-BD59-A6C34878D82A}">
                    <a16:rowId xmlns:a16="http://schemas.microsoft.com/office/drawing/2014/main" val="3252210937"/>
                  </a:ext>
                </a:extLst>
              </a:tr>
              <a:tr h="0">
                <a:tc>
                  <a:txBody>
                    <a:bodyPr/>
                    <a:lstStyle/>
                    <a:p>
                      <a:pPr algn="l"/>
                      <a:r>
                        <a:rPr lang="en-US" sz="900" u="none" strike="noStrike">
                          <a:solidFill>
                            <a:srgbClr val="4B900E"/>
                          </a:solidFill>
                          <a:effectLst/>
                          <a:hlinkClick r:id="rId13"/>
                        </a:rPr>
                        <a:t>Feature or Study Item: Study on Network of Service Robots with Ambient Intelligence</a:t>
                      </a:r>
                      <a:endParaRPr lang="en-US" sz="900">
                        <a:effectLst/>
                      </a:endParaRPr>
                    </a:p>
                  </a:txBody>
                  <a:tcPr marL="0" marR="0" marT="0" marB="0" anchor="ctr">
                    <a:lnL w="7620" cap="flat" cmpd="sng" algn="ctr">
                      <a:solidFill>
                        <a:srgbClr val="808BF6"/>
                      </a:solidFill>
                      <a:prstDash val="solid"/>
                      <a:round/>
                      <a:headEnd type="none" w="med" len="med"/>
                      <a:tailEnd type="none" w="med" len="med"/>
                    </a:lnL>
                    <a:lnR w="7620" cap="flat" cmpd="sng" algn="ctr">
                      <a:solidFill>
                        <a:srgbClr val="2089F6"/>
                      </a:solidFill>
                      <a:prstDash val="solid"/>
                      <a:round/>
                      <a:headEnd type="none" w="med" len="med"/>
                      <a:tailEnd type="none" w="med" len="med"/>
                    </a:lnR>
                    <a:lnT w="7620" cap="flat" cmpd="sng" algn="ctr">
                      <a:solidFill>
                        <a:srgbClr val="808BF6"/>
                      </a:solidFill>
                      <a:prstDash val="solid"/>
                      <a:round/>
                      <a:headEnd type="none" w="med" len="med"/>
                      <a:tailEnd type="none" w="med" len="med"/>
                    </a:lnT>
                    <a:lnB w="7620" cap="flat" cmpd="sng" algn="ctr">
                      <a:solidFill>
                        <a:srgbClr val="6089F6"/>
                      </a:solidFill>
                      <a:prstDash val="solid"/>
                      <a:round/>
                      <a:headEnd type="none" w="med" len="med"/>
                      <a:tailEnd type="none" w="med" len="med"/>
                    </a:lnB>
                    <a:solidFill>
                      <a:srgbClr val="FFFFFF"/>
                    </a:solidFill>
                  </a:tcPr>
                </a:tc>
                <a:tc>
                  <a:txBody>
                    <a:bodyPr/>
                    <a:lstStyle/>
                    <a:p>
                      <a:pPr algn="l"/>
                      <a:r>
                        <a:rPr lang="en-US" sz="900">
                          <a:effectLst/>
                        </a:rPr>
                        <a:t>FS_SOBOT</a:t>
                      </a:r>
                    </a:p>
                  </a:txBody>
                  <a:tcPr marL="0" marR="0" marT="0" marB="0" anchor="ctr">
                    <a:lnL w="7620" cap="flat" cmpd="sng" algn="ctr">
                      <a:solidFill>
                        <a:srgbClr val="2089F6"/>
                      </a:solidFill>
                      <a:prstDash val="solid"/>
                      <a:round/>
                      <a:headEnd type="none" w="med" len="med"/>
                      <a:tailEnd type="none" w="med" len="med"/>
                    </a:lnL>
                    <a:lnR w="7620" cap="flat" cmpd="sng" algn="ctr">
                      <a:solidFill>
                        <a:srgbClr val="0088F6"/>
                      </a:solidFill>
                      <a:prstDash val="solid"/>
                      <a:round/>
                      <a:headEnd type="none" w="med" len="med"/>
                      <a:tailEnd type="none" w="med" len="med"/>
                    </a:lnR>
                    <a:lnT w="7620" cap="flat" cmpd="sng" algn="ctr">
                      <a:solidFill>
                        <a:srgbClr val="2089F6"/>
                      </a:solidFill>
                      <a:prstDash val="solid"/>
                      <a:round/>
                      <a:headEnd type="none" w="med" len="med"/>
                      <a:tailEnd type="none" w="med" len="med"/>
                    </a:lnT>
                    <a:lnB w="7620" cap="flat" cmpd="sng" algn="ctr">
                      <a:solidFill>
                        <a:srgbClr val="6091F6"/>
                      </a:solidFill>
                      <a:prstDash val="solid"/>
                      <a:round/>
                      <a:headEnd type="none" w="med" len="med"/>
                      <a:tailEnd type="none" w="med" len="med"/>
                    </a:lnB>
                    <a:solidFill>
                      <a:srgbClr val="FFFFFF"/>
                    </a:solidFill>
                  </a:tcPr>
                </a:tc>
                <a:extLst>
                  <a:ext uri="{0D108BD9-81ED-4DB2-BD59-A6C34878D82A}">
                    <a16:rowId xmlns:a16="http://schemas.microsoft.com/office/drawing/2014/main" val="3967805735"/>
                  </a:ext>
                </a:extLst>
              </a:tr>
              <a:tr h="0">
                <a:tc>
                  <a:txBody>
                    <a:bodyPr/>
                    <a:lstStyle/>
                    <a:p>
                      <a:pPr algn="l"/>
                      <a:r>
                        <a:rPr lang="en-US" sz="900" u="none" strike="noStrike">
                          <a:solidFill>
                            <a:srgbClr val="4B900E"/>
                          </a:solidFill>
                          <a:effectLst/>
                          <a:hlinkClick r:id="rId14"/>
                        </a:rPr>
                        <a:t>Building Block: Stage 2 of Minimization of Service Interruption During Core Network Failure Phase 2</a:t>
                      </a:r>
                      <a:endParaRPr lang="en-US" sz="900">
                        <a:effectLst/>
                      </a:endParaRPr>
                    </a:p>
                  </a:txBody>
                  <a:tcPr marL="0" marR="0" marT="0" marB="0" anchor="ctr">
                    <a:lnL w="7620" cap="flat" cmpd="sng" algn="ctr">
                      <a:solidFill>
                        <a:srgbClr val="6089F6"/>
                      </a:solidFill>
                      <a:prstDash val="solid"/>
                      <a:round/>
                      <a:headEnd type="none" w="med" len="med"/>
                      <a:tailEnd type="none" w="med" len="med"/>
                    </a:lnL>
                    <a:lnR w="7620" cap="flat" cmpd="sng" algn="ctr">
                      <a:solidFill>
                        <a:srgbClr val="6091F6"/>
                      </a:solidFill>
                      <a:prstDash val="solid"/>
                      <a:round/>
                      <a:headEnd type="none" w="med" len="med"/>
                      <a:tailEnd type="none" w="med" len="med"/>
                    </a:lnR>
                    <a:lnT w="7620" cap="flat" cmpd="sng" algn="ctr">
                      <a:solidFill>
                        <a:srgbClr val="6089F6"/>
                      </a:solidFill>
                      <a:prstDash val="solid"/>
                      <a:round/>
                      <a:headEnd type="none" w="med" len="med"/>
                      <a:tailEnd type="none" w="med" len="med"/>
                    </a:lnT>
                    <a:lnB w="7620" cap="flat" cmpd="sng" algn="ctr">
                      <a:solidFill>
                        <a:srgbClr val="408DF6"/>
                      </a:solidFill>
                      <a:prstDash val="solid"/>
                      <a:round/>
                      <a:headEnd type="none" w="med" len="med"/>
                      <a:tailEnd type="none" w="med" len="med"/>
                    </a:lnB>
                    <a:solidFill>
                      <a:srgbClr val="FFFFFF"/>
                    </a:solidFill>
                  </a:tcPr>
                </a:tc>
                <a:tc>
                  <a:txBody>
                    <a:bodyPr/>
                    <a:lstStyle/>
                    <a:p>
                      <a:pPr algn="l"/>
                      <a:r>
                        <a:rPr lang="en-US" sz="900">
                          <a:effectLst/>
                        </a:rPr>
                        <a:t>MINT_Ph2</a:t>
                      </a:r>
                    </a:p>
                  </a:txBody>
                  <a:tcPr marL="0" marR="0" marT="0" marB="0" anchor="ctr">
                    <a:lnL w="7620" cap="flat" cmpd="sng" algn="ctr">
                      <a:solidFill>
                        <a:srgbClr val="6091F6"/>
                      </a:solidFill>
                      <a:prstDash val="solid"/>
                      <a:round/>
                      <a:headEnd type="none" w="med" len="med"/>
                      <a:tailEnd type="none" w="med" len="med"/>
                    </a:lnL>
                    <a:lnR w="7620" cap="flat" cmpd="sng" algn="ctr">
                      <a:solidFill>
                        <a:srgbClr val="208CF6"/>
                      </a:solidFill>
                      <a:prstDash val="solid"/>
                      <a:round/>
                      <a:headEnd type="none" w="med" len="med"/>
                      <a:tailEnd type="none" w="med" len="med"/>
                    </a:lnR>
                    <a:lnT w="7620" cap="flat" cmpd="sng" algn="ctr">
                      <a:solidFill>
                        <a:srgbClr val="6091F6"/>
                      </a:solidFill>
                      <a:prstDash val="solid"/>
                      <a:round/>
                      <a:headEnd type="none" w="med" len="med"/>
                      <a:tailEnd type="none" w="med" len="med"/>
                    </a:lnT>
                    <a:lnB w="7620" cap="flat" cmpd="sng" algn="ctr">
                      <a:solidFill>
                        <a:srgbClr val="608DF6"/>
                      </a:solidFill>
                      <a:prstDash val="solid"/>
                      <a:round/>
                      <a:headEnd type="none" w="med" len="med"/>
                      <a:tailEnd type="none" w="med" len="med"/>
                    </a:lnB>
                    <a:solidFill>
                      <a:srgbClr val="FFFFFF"/>
                    </a:solidFill>
                  </a:tcPr>
                </a:tc>
                <a:extLst>
                  <a:ext uri="{0D108BD9-81ED-4DB2-BD59-A6C34878D82A}">
                    <a16:rowId xmlns:a16="http://schemas.microsoft.com/office/drawing/2014/main" val="3005629102"/>
                  </a:ext>
                </a:extLst>
              </a:tr>
              <a:tr h="0">
                <a:tc>
                  <a:txBody>
                    <a:bodyPr/>
                    <a:lstStyle/>
                    <a:p>
                      <a:pPr algn="l"/>
                      <a:r>
                        <a:rPr lang="en-US" sz="900" u="none" strike="noStrike">
                          <a:solidFill>
                            <a:srgbClr val="4B900E"/>
                          </a:solidFill>
                          <a:effectLst/>
                          <a:hlinkClick r:id="rId15"/>
                        </a:rPr>
                        <a:t>Building Block: (stage 1 of) MPS for Messaging services</a:t>
                      </a:r>
                      <a:endParaRPr lang="en-US" sz="900">
                        <a:effectLst/>
                      </a:endParaRPr>
                    </a:p>
                  </a:txBody>
                  <a:tcPr marL="0" marR="0" marT="0" marB="0" anchor="ctr">
                    <a:lnL w="7620" cap="flat" cmpd="sng" algn="ctr">
                      <a:solidFill>
                        <a:srgbClr val="408DF6"/>
                      </a:solidFill>
                      <a:prstDash val="solid"/>
                      <a:round/>
                      <a:headEnd type="none" w="med" len="med"/>
                      <a:tailEnd type="none" w="med" len="med"/>
                    </a:lnL>
                    <a:lnR w="7620" cap="flat" cmpd="sng" algn="ctr">
                      <a:solidFill>
                        <a:srgbClr val="608DF6"/>
                      </a:solidFill>
                      <a:prstDash val="solid"/>
                      <a:round/>
                      <a:headEnd type="none" w="med" len="med"/>
                      <a:tailEnd type="none" w="med" len="med"/>
                    </a:lnR>
                    <a:lnT w="7620" cap="flat" cmpd="sng" algn="ctr">
                      <a:solidFill>
                        <a:srgbClr val="408DF6"/>
                      </a:solidFill>
                      <a:prstDash val="solid"/>
                      <a:round/>
                      <a:headEnd type="none" w="med" len="med"/>
                      <a:tailEnd type="none" w="med" len="med"/>
                    </a:lnT>
                    <a:lnB w="7620" cap="flat" cmpd="sng" algn="ctr">
                      <a:solidFill>
                        <a:srgbClr val="A08CF6"/>
                      </a:solidFill>
                      <a:prstDash val="solid"/>
                      <a:round/>
                      <a:headEnd type="none" w="med" len="med"/>
                      <a:tailEnd type="none" w="med" len="med"/>
                    </a:lnB>
                    <a:solidFill>
                      <a:srgbClr val="FFFFFF"/>
                    </a:solidFill>
                  </a:tcPr>
                </a:tc>
                <a:tc>
                  <a:txBody>
                    <a:bodyPr/>
                    <a:lstStyle/>
                    <a:p>
                      <a:pPr algn="l"/>
                      <a:r>
                        <a:rPr lang="en-US" sz="900">
                          <a:effectLst/>
                        </a:rPr>
                        <a:t>MPS4msg</a:t>
                      </a:r>
                    </a:p>
                  </a:txBody>
                  <a:tcPr marL="0" marR="0" marT="0" marB="0" anchor="ctr">
                    <a:lnL w="7620" cap="flat" cmpd="sng" algn="ctr">
                      <a:solidFill>
                        <a:srgbClr val="608DF6"/>
                      </a:solidFill>
                      <a:prstDash val="solid"/>
                      <a:round/>
                      <a:headEnd type="none" w="med" len="med"/>
                      <a:tailEnd type="none" w="med" len="med"/>
                    </a:lnL>
                    <a:lnR w="7620" cap="flat" cmpd="sng" algn="ctr">
                      <a:solidFill>
                        <a:srgbClr val="8091F6"/>
                      </a:solidFill>
                      <a:prstDash val="solid"/>
                      <a:round/>
                      <a:headEnd type="none" w="med" len="med"/>
                      <a:tailEnd type="none" w="med" len="med"/>
                    </a:lnR>
                    <a:lnT w="7620" cap="flat" cmpd="sng" algn="ctr">
                      <a:solidFill>
                        <a:srgbClr val="608DF6"/>
                      </a:solidFill>
                      <a:prstDash val="solid"/>
                      <a:round/>
                      <a:headEnd type="none" w="med" len="med"/>
                      <a:tailEnd type="none" w="med" len="med"/>
                    </a:lnT>
                    <a:lnB w="7620" cap="flat" cmpd="sng" algn="ctr">
                      <a:solidFill>
                        <a:srgbClr val="6095F6"/>
                      </a:solidFill>
                      <a:prstDash val="solid"/>
                      <a:round/>
                      <a:headEnd type="none" w="med" len="med"/>
                      <a:tailEnd type="none" w="med" len="med"/>
                    </a:lnB>
                    <a:solidFill>
                      <a:srgbClr val="FFFFFF"/>
                    </a:solidFill>
                  </a:tcPr>
                </a:tc>
                <a:extLst>
                  <a:ext uri="{0D108BD9-81ED-4DB2-BD59-A6C34878D82A}">
                    <a16:rowId xmlns:a16="http://schemas.microsoft.com/office/drawing/2014/main" val="1536185794"/>
                  </a:ext>
                </a:extLst>
              </a:tr>
              <a:tr h="0">
                <a:tc>
                  <a:txBody>
                    <a:bodyPr/>
                    <a:lstStyle/>
                    <a:p>
                      <a:pPr algn="l"/>
                      <a:r>
                        <a:rPr lang="en-US" sz="900" u="none" strike="noStrike" dirty="0">
                          <a:solidFill>
                            <a:srgbClr val="4B900E"/>
                          </a:solidFill>
                          <a:effectLst/>
                          <a:hlinkClick r:id="rId16"/>
                        </a:rPr>
                        <a:t>Feature or Study Item: Interworking of Non-3GPP Digital Terrestrial Broadcast Networks with 5GS Multicast Broadcast Services</a:t>
                      </a:r>
                      <a:endParaRPr lang="en-US" sz="900" dirty="0">
                        <a:effectLst/>
                      </a:endParaRPr>
                    </a:p>
                  </a:txBody>
                  <a:tcPr marL="0" marR="0" marT="0" marB="0" anchor="ctr">
                    <a:lnL w="7620" cap="flat" cmpd="sng" algn="ctr">
                      <a:solidFill>
                        <a:srgbClr val="A08CF6"/>
                      </a:solidFill>
                      <a:prstDash val="solid"/>
                      <a:round/>
                      <a:headEnd type="none" w="med" len="med"/>
                      <a:tailEnd type="none" w="med" len="med"/>
                    </a:lnL>
                    <a:lnR w="7620" cap="flat" cmpd="sng" algn="ctr">
                      <a:solidFill>
                        <a:srgbClr val="6095F6"/>
                      </a:solidFill>
                      <a:prstDash val="solid"/>
                      <a:round/>
                      <a:headEnd type="none" w="med" len="med"/>
                      <a:tailEnd type="none" w="med" len="med"/>
                    </a:lnR>
                    <a:lnT w="7620" cap="flat" cmpd="sng" algn="ctr">
                      <a:solidFill>
                        <a:srgbClr val="A08CF6"/>
                      </a:solidFill>
                      <a:prstDash val="solid"/>
                      <a:round/>
                      <a:headEnd type="none" w="med" len="med"/>
                      <a:tailEnd type="none" w="med" len="med"/>
                    </a:lnT>
                    <a:lnB w="7620" cap="flat" cmpd="sng" algn="ctr">
                      <a:solidFill>
                        <a:srgbClr val="609BF6"/>
                      </a:solidFill>
                      <a:prstDash val="solid"/>
                      <a:round/>
                      <a:headEnd type="none" w="med" len="med"/>
                      <a:tailEnd type="none" w="med" len="med"/>
                    </a:lnB>
                    <a:solidFill>
                      <a:srgbClr val="FFFFFF"/>
                    </a:solidFill>
                  </a:tcPr>
                </a:tc>
                <a:tc>
                  <a:txBody>
                    <a:bodyPr/>
                    <a:lstStyle/>
                    <a:p>
                      <a:pPr algn="l"/>
                      <a:r>
                        <a:rPr lang="en-US" sz="900">
                          <a:effectLst/>
                        </a:rPr>
                        <a:t>DTT4MBS</a:t>
                      </a:r>
                    </a:p>
                  </a:txBody>
                  <a:tcPr marL="0" marR="0" marT="0" marB="0" anchor="ctr">
                    <a:lnL w="7620" cap="flat" cmpd="sng" algn="ctr">
                      <a:solidFill>
                        <a:srgbClr val="6095F6"/>
                      </a:solidFill>
                      <a:prstDash val="solid"/>
                      <a:round/>
                      <a:headEnd type="none" w="med" len="med"/>
                      <a:tailEnd type="none" w="med" len="med"/>
                    </a:lnL>
                    <a:lnR w="7620" cap="flat" cmpd="sng" algn="ctr">
                      <a:solidFill>
                        <a:srgbClr val="C099F6"/>
                      </a:solidFill>
                      <a:prstDash val="solid"/>
                      <a:round/>
                      <a:headEnd type="none" w="med" len="med"/>
                      <a:tailEnd type="none" w="med" len="med"/>
                    </a:lnR>
                    <a:lnT w="7620" cap="flat" cmpd="sng" algn="ctr">
                      <a:solidFill>
                        <a:srgbClr val="6095F6"/>
                      </a:solidFill>
                      <a:prstDash val="solid"/>
                      <a:round/>
                      <a:headEnd type="none" w="med" len="med"/>
                      <a:tailEnd type="none" w="med" len="med"/>
                    </a:lnT>
                    <a:lnB w="7620" cap="flat" cmpd="sng" algn="ctr">
                      <a:solidFill>
                        <a:srgbClr val="E0A1F6"/>
                      </a:solidFill>
                      <a:prstDash val="solid"/>
                      <a:round/>
                      <a:headEnd type="none" w="med" len="med"/>
                      <a:tailEnd type="none" w="med" len="med"/>
                    </a:lnB>
                    <a:solidFill>
                      <a:srgbClr val="FFFFFF"/>
                    </a:solidFill>
                  </a:tcPr>
                </a:tc>
                <a:extLst>
                  <a:ext uri="{0D108BD9-81ED-4DB2-BD59-A6C34878D82A}">
                    <a16:rowId xmlns:a16="http://schemas.microsoft.com/office/drawing/2014/main" val="73033624"/>
                  </a:ext>
                </a:extLst>
              </a:tr>
              <a:tr h="0">
                <a:tc>
                  <a:txBody>
                    <a:bodyPr/>
                    <a:lstStyle/>
                    <a:p>
                      <a:pPr algn="l"/>
                      <a:r>
                        <a:rPr lang="en-US" sz="900" u="none" strike="noStrike" dirty="0">
                          <a:solidFill>
                            <a:srgbClr val="4B900E"/>
                          </a:solidFill>
                          <a:effectLst/>
                          <a:hlinkClick r:id="rId17"/>
                        </a:rPr>
                        <a:t>Feature or Study Item: Multi-path relay</a:t>
                      </a:r>
                      <a:endParaRPr lang="en-US" sz="900" dirty="0">
                        <a:effectLst/>
                      </a:endParaRPr>
                    </a:p>
                  </a:txBody>
                  <a:tcPr marL="0" marR="0" marT="0" marB="0" anchor="ctr">
                    <a:lnL w="7620" cap="flat" cmpd="sng" algn="ctr">
                      <a:solidFill>
                        <a:srgbClr val="609BF6"/>
                      </a:solidFill>
                      <a:prstDash val="solid"/>
                      <a:round/>
                      <a:headEnd type="none" w="med" len="med"/>
                      <a:tailEnd type="none" w="med" len="med"/>
                    </a:lnL>
                    <a:lnR w="7620" cap="flat" cmpd="sng" algn="ctr">
                      <a:solidFill>
                        <a:srgbClr val="E0A1F6"/>
                      </a:solidFill>
                      <a:prstDash val="solid"/>
                      <a:round/>
                      <a:headEnd type="none" w="med" len="med"/>
                      <a:tailEnd type="none" w="med" len="med"/>
                    </a:lnR>
                    <a:lnT w="7620" cap="flat" cmpd="sng" algn="ctr">
                      <a:solidFill>
                        <a:srgbClr val="609BF6"/>
                      </a:solidFill>
                      <a:prstDash val="solid"/>
                      <a:round/>
                      <a:headEnd type="none" w="med" len="med"/>
                      <a:tailEnd type="none" w="med" len="med"/>
                    </a:lnT>
                    <a:lnB w="7620" cap="flat" cmpd="sng" algn="ctr">
                      <a:solidFill>
                        <a:srgbClr val="80A3F6"/>
                      </a:solidFill>
                      <a:prstDash val="solid"/>
                      <a:round/>
                      <a:headEnd type="none" w="med" len="med"/>
                      <a:tailEnd type="none" w="med" len="med"/>
                    </a:lnB>
                    <a:solidFill>
                      <a:srgbClr val="FFFFFF"/>
                    </a:solidFill>
                  </a:tcPr>
                </a:tc>
                <a:tc>
                  <a:txBody>
                    <a:bodyPr/>
                    <a:lstStyle/>
                    <a:p>
                      <a:pPr algn="l"/>
                      <a:r>
                        <a:rPr lang="en-US" sz="900">
                          <a:effectLst/>
                        </a:rPr>
                        <a:t>MultiRelay</a:t>
                      </a:r>
                    </a:p>
                  </a:txBody>
                  <a:tcPr marL="0" marR="0" marT="0" marB="0" anchor="ctr">
                    <a:lnL w="7620" cap="flat" cmpd="sng" algn="ctr">
                      <a:solidFill>
                        <a:srgbClr val="E0A1F6"/>
                      </a:solidFill>
                      <a:prstDash val="solid"/>
                      <a:round/>
                      <a:headEnd type="none" w="med" len="med"/>
                      <a:tailEnd type="none" w="med" len="med"/>
                    </a:lnL>
                    <a:lnR w="7620" cap="flat" cmpd="sng" algn="ctr">
                      <a:solidFill>
                        <a:srgbClr val="20A1F6"/>
                      </a:solidFill>
                      <a:prstDash val="solid"/>
                      <a:round/>
                      <a:headEnd type="none" w="med" len="med"/>
                      <a:tailEnd type="none" w="med" len="med"/>
                    </a:lnR>
                    <a:lnT w="7620" cap="flat" cmpd="sng" algn="ctr">
                      <a:solidFill>
                        <a:srgbClr val="E0A1F6"/>
                      </a:solidFill>
                      <a:prstDash val="solid"/>
                      <a:round/>
                      <a:headEnd type="none" w="med" len="med"/>
                      <a:tailEnd type="none" w="med" len="med"/>
                    </a:lnT>
                    <a:lnB w="7620" cap="flat" cmpd="sng" algn="ctr">
                      <a:solidFill>
                        <a:srgbClr val="609CF6"/>
                      </a:solidFill>
                      <a:prstDash val="solid"/>
                      <a:round/>
                      <a:headEnd type="none" w="med" len="med"/>
                      <a:tailEnd type="none" w="med" len="med"/>
                    </a:lnB>
                    <a:solidFill>
                      <a:srgbClr val="FFFFFF"/>
                    </a:solidFill>
                  </a:tcPr>
                </a:tc>
                <a:extLst>
                  <a:ext uri="{0D108BD9-81ED-4DB2-BD59-A6C34878D82A}">
                    <a16:rowId xmlns:a16="http://schemas.microsoft.com/office/drawing/2014/main" val="1400641500"/>
                  </a:ext>
                </a:extLst>
              </a:tr>
              <a:tr h="0">
                <a:tc>
                  <a:txBody>
                    <a:bodyPr/>
                    <a:lstStyle/>
                    <a:p>
                      <a:pPr algn="l"/>
                      <a:r>
                        <a:rPr lang="en-US" sz="900" u="none" strike="noStrike">
                          <a:solidFill>
                            <a:srgbClr val="4B900E"/>
                          </a:solidFill>
                          <a:effectLst/>
                          <a:hlinkClick r:id="rId18"/>
                        </a:rPr>
                        <a:t>Building Block: Stage 1 of Satellite access Phase 3</a:t>
                      </a:r>
                      <a:endParaRPr lang="en-US" sz="900">
                        <a:effectLst/>
                      </a:endParaRPr>
                    </a:p>
                  </a:txBody>
                  <a:tcPr marL="0" marR="0" marT="0" marB="0" anchor="ctr">
                    <a:lnL w="7620" cap="flat" cmpd="sng" algn="ctr">
                      <a:solidFill>
                        <a:srgbClr val="80A3F6"/>
                      </a:solidFill>
                      <a:prstDash val="solid"/>
                      <a:round/>
                      <a:headEnd type="none" w="med" len="med"/>
                      <a:tailEnd type="none" w="med" len="med"/>
                    </a:lnL>
                    <a:lnR w="7620" cap="flat" cmpd="sng" algn="ctr">
                      <a:solidFill>
                        <a:srgbClr val="609CF6"/>
                      </a:solidFill>
                      <a:prstDash val="solid"/>
                      <a:round/>
                      <a:headEnd type="none" w="med" len="med"/>
                      <a:tailEnd type="none" w="med" len="med"/>
                    </a:lnR>
                    <a:lnT w="7620" cap="flat" cmpd="sng" algn="ctr">
                      <a:solidFill>
                        <a:srgbClr val="80A3F6"/>
                      </a:solidFill>
                      <a:prstDash val="solid"/>
                      <a:round/>
                      <a:headEnd type="none" w="med" len="med"/>
                      <a:tailEnd type="none" w="med" len="med"/>
                    </a:lnT>
                    <a:lnB w="7620" cap="flat" cmpd="sng" algn="ctr">
                      <a:solidFill>
                        <a:srgbClr val="20A0F6"/>
                      </a:solidFill>
                      <a:prstDash val="solid"/>
                      <a:round/>
                      <a:headEnd type="none" w="med" len="med"/>
                      <a:tailEnd type="none" w="med" len="med"/>
                    </a:lnB>
                    <a:solidFill>
                      <a:srgbClr val="FFFFFF"/>
                    </a:solidFill>
                  </a:tcPr>
                </a:tc>
                <a:tc>
                  <a:txBody>
                    <a:bodyPr/>
                    <a:lstStyle/>
                    <a:p>
                      <a:pPr algn="l"/>
                      <a:r>
                        <a:rPr lang="en-US" sz="900">
                          <a:effectLst/>
                        </a:rPr>
                        <a:t>5GSAT_Ph3</a:t>
                      </a:r>
                    </a:p>
                  </a:txBody>
                  <a:tcPr marL="0" marR="0" marT="0" marB="0" anchor="ctr">
                    <a:lnL w="7620" cap="flat" cmpd="sng" algn="ctr">
                      <a:solidFill>
                        <a:srgbClr val="609CF6"/>
                      </a:solidFill>
                      <a:prstDash val="solid"/>
                      <a:round/>
                      <a:headEnd type="none" w="med" len="med"/>
                      <a:tailEnd type="none" w="med" len="med"/>
                    </a:lnL>
                    <a:lnR w="7620" cap="flat" cmpd="sng" algn="ctr">
                      <a:solidFill>
                        <a:srgbClr val="20A0F6"/>
                      </a:solidFill>
                      <a:prstDash val="solid"/>
                      <a:round/>
                      <a:headEnd type="none" w="med" len="med"/>
                      <a:tailEnd type="none" w="med" len="med"/>
                    </a:lnR>
                    <a:lnT w="7620" cap="flat" cmpd="sng" algn="ctr">
                      <a:solidFill>
                        <a:srgbClr val="609CF6"/>
                      </a:solidFill>
                      <a:prstDash val="solid"/>
                      <a:round/>
                      <a:headEnd type="none" w="med" len="med"/>
                      <a:tailEnd type="none" w="med" len="med"/>
                    </a:lnT>
                    <a:lnB w="7620" cap="flat" cmpd="sng" algn="ctr">
                      <a:solidFill>
                        <a:srgbClr val="00A4F6"/>
                      </a:solidFill>
                      <a:prstDash val="solid"/>
                      <a:round/>
                      <a:headEnd type="none" w="med" len="med"/>
                      <a:tailEnd type="none" w="med" len="med"/>
                    </a:lnB>
                    <a:solidFill>
                      <a:srgbClr val="FFFFFF"/>
                    </a:solidFill>
                  </a:tcPr>
                </a:tc>
                <a:extLst>
                  <a:ext uri="{0D108BD9-81ED-4DB2-BD59-A6C34878D82A}">
                    <a16:rowId xmlns:a16="http://schemas.microsoft.com/office/drawing/2014/main" val="2879363006"/>
                  </a:ext>
                </a:extLst>
              </a:tr>
              <a:tr h="0">
                <a:tc>
                  <a:txBody>
                    <a:bodyPr/>
                    <a:lstStyle/>
                    <a:p>
                      <a:pPr algn="l"/>
                      <a:r>
                        <a:rPr lang="en-US" sz="900" u="none" strike="noStrike">
                          <a:solidFill>
                            <a:srgbClr val="4B900E"/>
                          </a:solidFill>
                          <a:effectLst/>
                          <a:hlinkClick r:id="rId19"/>
                        </a:rPr>
                        <a:t>Feature or Study Item: UE-to-UE multi-hop relay</a:t>
                      </a:r>
                      <a:endParaRPr lang="en-US" sz="900">
                        <a:effectLst/>
                      </a:endParaRPr>
                    </a:p>
                  </a:txBody>
                  <a:tcPr marL="0" marR="0" marT="0" marB="0" anchor="ctr">
                    <a:lnL w="7620" cap="flat" cmpd="sng" algn="ctr">
                      <a:solidFill>
                        <a:srgbClr val="20A0F6"/>
                      </a:solidFill>
                      <a:prstDash val="solid"/>
                      <a:round/>
                      <a:headEnd type="none" w="med" len="med"/>
                      <a:tailEnd type="none" w="med" len="med"/>
                    </a:lnL>
                    <a:lnR w="7620" cap="flat" cmpd="sng" algn="ctr">
                      <a:solidFill>
                        <a:srgbClr val="00A4F6"/>
                      </a:solidFill>
                      <a:prstDash val="solid"/>
                      <a:round/>
                      <a:headEnd type="none" w="med" len="med"/>
                      <a:tailEnd type="none" w="med" len="med"/>
                    </a:lnR>
                    <a:lnT w="7620" cap="flat" cmpd="sng" algn="ctr">
                      <a:solidFill>
                        <a:srgbClr val="20A0F6"/>
                      </a:solidFill>
                      <a:prstDash val="solid"/>
                      <a:round/>
                      <a:headEnd type="none" w="med" len="med"/>
                      <a:tailEnd type="none" w="med" len="med"/>
                    </a:lnT>
                    <a:lnB w="7620" cap="flat" cmpd="sng" algn="ctr">
                      <a:solidFill>
                        <a:srgbClr val="20AAF6"/>
                      </a:solidFill>
                      <a:prstDash val="solid"/>
                      <a:round/>
                      <a:headEnd type="none" w="med" len="med"/>
                      <a:tailEnd type="none" w="med" len="med"/>
                    </a:lnB>
                    <a:solidFill>
                      <a:srgbClr val="FFFFFF"/>
                    </a:solidFill>
                  </a:tcPr>
                </a:tc>
                <a:tc>
                  <a:txBody>
                    <a:bodyPr/>
                    <a:lstStyle/>
                    <a:p>
                      <a:pPr algn="l"/>
                      <a:r>
                        <a:rPr lang="en-US" sz="900">
                          <a:effectLst/>
                        </a:rPr>
                        <a:t>UEMHopRelay</a:t>
                      </a:r>
                    </a:p>
                  </a:txBody>
                  <a:tcPr marL="0" marR="0" marT="0" marB="0" anchor="ctr">
                    <a:lnL w="7620" cap="flat" cmpd="sng" algn="ctr">
                      <a:solidFill>
                        <a:srgbClr val="00A4F6"/>
                      </a:solidFill>
                      <a:prstDash val="solid"/>
                      <a:round/>
                      <a:headEnd type="none" w="med" len="med"/>
                      <a:tailEnd type="none" w="med" len="med"/>
                    </a:lnL>
                    <a:lnR w="7620" cap="flat" cmpd="sng" algn="ctr">
                      <a:solidFill>
                        <a:srgbClr val="80A6F6"/>
                      </a:solidFill>
                      <a:prstDash val="solid"/>
                      <a:round/>
                      <a:headEnd type="none" w="med" len="med"/>
                      <a:tailEnd type="none" w="med" len="med"/>
                    </a:lnR>
                    <a:lnT w="7620" cap="flat" cmpd="sng" algn="ctr">
                      <a:solidFill>
                        <a:srgbClr val="00A4F6"/>
                      </a:solidFill>
                      <a:prstDash val="solid"/>
                      <a:round/>
                      <a:headEnd type="none" w="med" len="med"/>
                      <a:tailEnd type="none" w="med" len="med"/>
                    </a:lnT>
                    <a:lnB w="7620" cap="flat" cmpd="sng" algn="ctr">
                      <a:solidFill>
                        <a:srgbClr val="80A8F6"/>
                      </a:solidFill>
                      <a:prstDash val="solid"/>
                      <a:round/>
                      <a:headEnd type="none" w="med" len="med"/>
                      <a:tailEnd type="none" w="med" len="med"/>
                    </a:lnB>
                    <a:solidFill>
                      <a:srgbClr val="FFFFFF"/>
                    </a:solidFill>
                  </a:tcPr>
                </a:tc>
                <a:extLst>
                  <a:ext uri="{0D108BD9-81ED-4DB2-BD59-A6C34878D82A}">
                    <a16:rowId xmlns:a16="http://schemas.microsoft.com/office/drawing/2014/main" val="1132968707"/>
                  </a:ext>
                </a:extLst>
              </a:tr>
              <a:tr h="0">
                <a:tc>
                  <a:txBody>
                    <a:bodyPr/>
                    <a:lstStyle/>
                    <a:p>
                      <a:pPr algn="l"/>
                      <a:r>
                        <a:rPr lang="en-US" sz="900" u="none" strike="noStrike">
                          <a:solidFill>
                            <a:srgbClr val="4B900E"/>
                          </a:solidFill>
                          <a:effectLst/>
                          <a:hlinkClick r:id="rId20"/>
                        </a:rPr>
                        <a:t>Building Block: Stage 1 of Integrated Sensing and Communication</a:t>
                      </a:r>
                      <a:endParaRPr lang="en-US" sz="900">
                        <a:effectLst/>
                      </a:endParaRPr>
                    </a:p>
                  </a:txBody>
                  <a:tcPr marL="0" marR="0" marT="0" marB="0" anchor="ctr">
                    <a:lnL w="7620" cap="flat" cmpd="sng" algn="ctr">
                      <a:solidFill>
                        <a:srgbClr val="20AAF6"/>
                      </a:solidFill>
                      <a:prstDash val="solid"/>
                      <a:round/>
                      <a:headEnd type="none" w="med" len="med"/>
                      <a:tailEnd type="none" w="med" len="med"/>
                    </a:lnL>
                    <a:lnR w="7620" cap="flat" cmpd="sng" algn="ctr">
                      <a:solidFill>
                        <a:srgbClr val="80A8F6"/>
                      </a:solidFill>
                      <a:prstDash val="solid"/>
                      <a:round/>
                      <a:headEnd type="none" w="med" len="med"/>
                      <a:tailEnd type="none" w="med" len="med"/>
                    </a:lnR>
                    <a:lnT w="7620" cap="flat" cmpd="sng" algn="ctr">
                      <a:solidFill>
                        <a:srgbClr val="20AAF6"/>
                      </a:solidFill>
                      <a:prstDash val="solid"/>
                      <a:round/>
                      <a:headEnd type="none" w="med" len="med"/>
                      <a:tailEnd type="none" w="med" len="med"/>
                    </a:lnT>
                    <a:lnB w="7620" cap="flat" cmpd="sng" algn="ctr">
                      <a:solidFill>
                        <a:srgbClr val="00A4F6"/>
                      </a:solidFill>
                      <a:prstDash val="solid"/>
                      <a:round/>
                      <a:headEnd type="none" w="med" len="med"/>
                      <a:tailEnd type="none" w="med" len="med"/>
                    </a:lnB>
                    <a:solidFill>
                      <a:srgbClr val="FFFFFF"/>
                    </a:solidFill>
                  </a:tcPr>
                </a:tc>
                <a:tc>
                  <a:txBody>
                    <a:bodyPr/>
                    <a:lstStyle/>
                    <a:p>
                      <a:pPr algn="l"/>
                      <a:r>
                        <a:rPr lang="en-US" sz="900">
                          <a:effectLst/>
                        </a:rPr>
                        <a:t>Sensing</a:t>
                      </a:r>
                    </a:p>
                  </a:txBody>
                  <a:tcPr marL="0" marR="0" marT="0" marB="0" anchor="ctr">
                    <a:lnL w="7620" cap="flat" cmpd="sng" algn="ctr">
                      <a:solidFill>
                        <a:srgbClr val="80A8F6"/>
                      </a:solidFill>
                      <a:prstDash val="solid"/>
                      <a:round/>
                      <a:headEnd type="none" w="med" len="med"/>
                      <a:tailEnd type="none" w="med" len="med"/>
                    </a:lnL>
                    <a:lnR w="7620" cap="flat" cmpd="sng" algn="ctr">
                      <a:solidFill>
                        <a:srgbClr val="E0A8F6"/>
                      </a:solidFill>
                      <a:prstDash val="solid"/>
                      <a:round/>
                      <a:headEnd type="none" w="med" len="med"/>
                      <a:tailEnd type="none" w="med" len="med"/>
                    </a:lnR>
                    <a:lnT w="7620" cap="flat" cmpd="sng" algn="ctr">
                      <a:solidFill>
                        <a:srgbClr val="80A8F6"/>
                      </a:solidFill>
                      <a:prstDash val="solid"/>
                      <a:round/>
                      <a:headEnd type="none" w="med" len="med"/>
                      <a:tailEnd type="none" w="med" len="med"/>
                    </a:lnT>
                    <a:lnB w="7620" cap="flat" cmpd="sng" algn="ctr">
                      <a:solidFill>
                        <a:srgbClr val="C0ACF6"/>
                      </a:solidFill>
                      <a:prstDash val="solid"/>
                      <a:round/>
                      <a:headEnd type="none" w="med" len="med"/>
                      <a:tailEnd type="none" w="med" len="med"/>
                    </a:lnB>
                    <a:solidFill>
                      <a:srgbClr val="FFFFFF"/>
                    </a:solidFill>
                  </a:tcPr>
                </a:tc>
                <a:extLst>
                  <a:ext uri="{0D108BD9-81ED-4DB2-BD59-A6C34878D82A}">
                    <a16:rowId xmlns:a16="http://schemas.microsoft.com/office/drawing/2014/main" val="4255985358"/>
                  </a:ext>
                </a:extLst>
              </a:tr>
              <a:tr h="0">
                <a:tc>
                  <a:txBody>
                    <a:bodyPr/>
                    <a:lstStyle/>
                    <a:p>
                      <a:pPr algn="l"/>
                      <a:r>
                        <a:rPr lang="en-US" sz="900" u="none" strike="noStrike">
                          <a:solidFill>
                            <a:srgbClr val="4B900E"/>
                          </a:solidFill>
                          <a:effectLst/>
                          <a:hlinkClick r:id="rId21"/>
                        </a:rPr>
                        <a:t>Feature or Study Item: Non-Public Network (NPN) security considerations</a:t>
                      </a:r>
                      <a:endParaRPr lang="en-US" sz="900">
                        <a:effectLst/>
                      </a:endParaRPr>
                    </a:p>
                  </a:txBody>
                  <a:tcPr marL="0" marR="0" marT="0" marB="0" anchor="ctr">
                    <a:lnL w="7620" cap="flat" cmpd="sng" algn="ctr">
                      <a:solidFill>
                        <a:srgbClr val="00A4F6"/>
                      </a:solidFill>
                      <a:prstDash val="solid"/>
                      <a:round/>
                      <a:headEnd type="none" w="med" len="med"/>
                      <a:tailEnd type="none" w="med" len="med"/>
                    </a:lnL>
                    <a:lnR w="7620" cap="flat" cmpd="sng" algn="ctr">
                      <a:solidFill>
                        <a:srgbClr val="C0ACF6"/>
                      </a:solidFill>
                      <a:prstDash val="solid"/>
                      <a:round/>
                      <a:headEnd type="none" w="med" len="med"/>
                      <a:tailEnd type="none" w="med" len="med"/>
                    </a:lnR>
                    <a:lnT w="7620" cap="flat" cmpd="sng" algn="ctr">
                      <a:solidFill>
                        <a:srgbClr val="00A4F6"/>
                      </a:solidFill>
                      <a:prstDash val="solid"/>
                      <a:round/>
                      <a:headEnd type="none" w="med" len="med"/>
                      <a:tailEnd type="none" w="med" len="med"/>
                    </a:lnT>
                    <a:lnB w="7620" cap="flat" cmpd="sng" algn="ctr">
                      <a:solidFill>
                        <a:srgbClr val="00AEF6"/>
                      </a:solidFill>
                      <a:prstDash val="solid"/>
                      <a:round/>
                      <a:headEnd type="none" w="med" len="med"/>
                      <a:tailEnd type="none" w="med" len="med"/>
                    </a:lnB>
                    <a:solidFill>
                      <a:srgbClr val="FFFFFF"/>
                    </a:solidFill>
                  </a:tcPr>
                </a:tc>
                <a:tc>
                  <a:txBody>
                    <a:bodyPr/>
                    <a:lstStyle/>
                    <a:p>
                      <a:pPr algn="l"/>
                      <a:r>
                        <a:rPr lang="en-US" sz="900">
                          <a:effectLst/>
                        </a:rPr>
                        <a:t>SecNPN</a:t>
                      </a:r>
                    </a:p>
                  </a:txBody>
                  <a:tcPr marL="0" marR="0" marT="0" marB="0" anchor="ctr">
                    <a:lnL w="7620" cap="flat" cmpd="sng" algn="ctr">
                      <a:solidFill>
                        <a:srgbClr val="C0ACF6"/>
                      </a:solidFill>
                      <a:prstDash val="solid"/>
                      <a:round/>
                      <a:headEnd type="none" w="med" len="med"/>
                      <a:tailEnd type="none" w="med" len="med"/>
                    </a:lnL>
                    <a:lnR w="7620" cap="flat" cmpd="sng" algn="ctr">
                      <a:solidFill>
                        <a:srgbClr val="C0ACF6"/>
                      </a:solidFill>
                      <a:prstDash val="solid"/>
                      <a:round/>
                      <a:headEnd type="none" w="med" len="med"/>
                      <a:tailEnd type="none" w="med" len="med"/>
                    </a:lnR>
                    <a:lnT w="7620" cap="flat" cmpd="sng" algn="ctr">
                      <a:solidFill>
                        <a:srgbClr val="C0ACF6"/>
                      </a:solidFill>
                      <a:prstDash val="solid"/>
                      <a:round/>
                      <a:headEnd type="none" w="med" len="med"/>
                      <a:tailEnd type="none" w="med" len="med"/>
                    </a:lnT>
                    <a:lnB w="7620" cap="flat" cmpd="sng" algn="ctr">
                      <a:solidFill>
                        <a:srgbClr val="E0AFF6"/>
                      </a:solidFill>
                      <a:prstDash val="solid"/>
                      <a:round/>
                      <a:headEnd type="none" w="med" len="med"/>
                      <a:tailEnd type="none" w="med" len="med"/>
                    </a:lnB>
                    <a:solidFill>
                      <a:srgbClr val="FFFFFF"/>
                    </a:solidFill>
                  </a:tcPr>
                </a:tc>
                <a:extLst>
                  <a:ext uri="{0D108BD9-81ED-4DB2-BD59-A6C34878D82A}">
                    <a16:rowId xmlns:a16="http://schemas.microsoft.com/office/drawing/2014/main" val="3706240062"/>
                  </a:ext>
                </a:extLst>
              </a:tr>
              <a:tr h="0">
                <a:tc>
                  <a:txBody>
                    <a:bodyPr/>
                    <a:lstStyle/>
                    <a:p>
                      <a:pPr algn="l"/>
                      <a:r>
                        <a:rPr lang="en-US" sz="900" u="none" strike="noStrike" dirty="0">
                          <a:solidFill>
                            <a:srgbClr val="4B900E"/>
                          </a:solidFill>
                          <a:effectLst/>
                          <a:hlinkClick r:id="rId22"/>
                        </a:rPr>
                        <a:t>Building Block: Stage 1 of Localized Mobile Metaverse Services</a:t>
                      </a:r>
                      <a:endParaRPr lang="en-US" sz="900" dirty="0">
                        <a:effectLst/>
                      </a:endParaRPr>
                    </a:p>
                  </a:txBody>
                  <a:tcPr marL="0" marR="0" marT="0" marB="0" anchor="ctr">
                    <a:lnL w="7620" cap="flat" cmpd="sng" algn="ctr">
                      <a:solidFill>
                        <a:srgbClr val="00AEF6"/>
                      </a:solidFill>
                      <a:prstDash val="solid"/>
                      <a:round/>
                      <a:headEnd type="none" w="med" len="med"/>
                      <a:tailEnd type="none" w="med" len="med"/>
                    </a:lnL>
                    <a:lnR w="7620" cap="flat" cmpd="sng" algn="ctr">
                      <a:solidFill>
                        <a:srgbClr val="E0AFF6"/>
                      </a:solidFill>
                      <a:prstDash val="solid"/>
                      <a:round/>
                      <a:headEnd type="none" w="med" len="med"/>
                      <a:tailEnd type="none" w="med" len="med"/>
                    </a:lnR>
                    <a:lnT w="7620" cap="flat" cmpd="sng" algn="ctr">
                      <a:solidFill>
                        <a:srgbClr val="00AEF6"/>
                      </a:solidFill>
                      <a:prstDash val="solid"/>
                      <a:round/>
                      <a:headEnd type="none" w="med" len="med"/>
                      <a:tailEnd type="none" w="med" len="med"/>
                    </a:lnT>
                    <a:lnB w="7620" cap="flat" cmpd="sng" algn="ctr">
                      <a:solidFill>
                        <a:srgbClr val="00B2F6"/>
                      </a:solidFill>
                      <a:prstDash val="solid"/>
                      <a:round/>
                      <a:headEnd type="none" w="med" len="med"/>
                      <a:tailEnd type="none" w="med" len="med"/>
                    </a:lnB>
                    <a:solidFill>
                      <a:srgbClr val="FFFFFF"/>
                    </a:solidFill>
                  </a:tcPr>
                </a:tc>
                <a:tc>
                  <a:txBody>
                    <a:bodyPr/>
                    <a:lstStyle/>
                    <a:p>
                      <a:pPr algn="l"/>
                      <a:r>
                        <a:rPr lang="en-US" sz="900">
                          <a:effectLst/>
                        </a:rPr>
                        <a:t>Metaverse</a:t>
                      </a:r>
                    </a:p>
                  </a:txBody>
                  <a:tcPr marL="0" marR="0" marT="0" marB="0" anchor="ctr">
                    <a:lnL w="7620" cap="flat" cmpd="sng" algn="ctr">
                      <a:solidFill>
                        <a:srgbClr val="E0AFF6"/>
                      </a:solidFill>
                      <a:prstDash val="solid"/>
                      <a:round/>
                      <a:headEnd type="none" w="med" len="med"/>
                      <a:tailEnd type="none" w="med" len="med"/>
                    </a:lnL>
                    <a:lnR w="7620" cap="flat" cmpd="sng" algn="ctr">
                      <a:solidFill>
                        <a:srgbClr val="40ADF6"/>
                      </a:solidFill>
                      <a:prstDash val="solid"/>
                      <a:round/>
                      <a:headEnd type="none" w="med" len="med"/>
                      <a:tailEnd type="none" w="med" len="med"/>
                    </a:lnR>
                    <a:lnT w="7620" cap="flat" cmpd="sng" algn="ctr">
                      <a:solidFill>
                        <a:srgbClr val="E0AFF6"/>
                      </a:solidFill>
                      <a:prstDash val="solid"/>
                      <a:round/>
                      <a:headEnd type="none" w="med" len="med"/>
                      <a:tailEnd type="none" w="med" len="med"/>
                    </a:lnT>
                    <a:lnB w="7620" cap="flat" cmpd="sng" algn="ctr">
                      <a:solidFill>
                        <a:srgbClr val="40B9F6"/>
                      </a:solidFill>
                      <a:prstDash val="solid"/>
                      <a:round/>
                      <a:headEnd type="none" w="med" len="med"/>
                      <a:tailEnd type="none" w="med" len="med"/>
                    </a:lnB>
                    <a:solidFill>
                      <a:srgbClr val="FFFFFF"/>
                    </a:solidFill>
                  </a:tcPr>
                </a:tc>
                <a:extLst>
                  <a:ext uri="{0D108BD9-81ED-4DB2-BD59-A6C34878D82A}">
                    <a16:rowId xmlns:a16="http://schemas.microsoft.com/office/drawing/2014/main" val="3358405282"/>
                  </a:ext>
                </a:extLst>
              </a:tr>
              <a:tr h="0">
                <a:tc>
                  <a:txBody>
                    <a:bodyPr/>
                    <a:lstStyle/>
                    <a:p>
                      <a:pPr algn="l"/>
                      <a:r>
                        <a:rPr lang="en-US" sz="900" u="none" strike="noStrike">
                          <a:solidFill>
                            <a:srgbClr val="4B900E"/>
                          </a:solidFill>
                          <a:effectLst/>
                          <a:hlinkClick r:id="rId23"/>
                        </a:rPr>
                        <a:t>Building Block: (Stage 1 of) Indirect Network Sharing</a:t>
                      </a:r>
                      <a:endParaRPr lang="en-US" sz="900">
                        <a:effectLst/>
                      </a:endParaRPr>
                    </a:p>
                  </a:txBody>
                  <a:tcPr marL="0" marR="0" marT="0" marB="0" anchor="ctr">
                    <a:lnL w="7620" cap="flat" cmpd="sng" algn="ctr">
                      <a:solidFill>
                        <a:srgbClr val="00B2F6"/>
                      </a:solidFill>
                      <a:prstDash val="solid"/>
                      <a:round/>
                      <a:headEnd type="none" w="med" len="med"/>
                      <a:tailEnd type="none" w="med" len="med"/>
                    </a:lnL>
                    <a:lnR w="7620" cap="flat" cmpd="sng" algn="ctr">
                      <a:solidFill>
                        <a:srgbClr val="40B9F6"/>
                      </a:solidFill>
                      <a:prstDash val="solid"/>
                      <a:round/>
                      <a:headEnd type="none" w="med" len="med"/>
                      <a:tailEnd type="none" w="med" len="med"/>
                    </a:lnR>
                    <a:lnT w="7620" cap="flat" cmpd="sng" algn="ctr">
                      <a:solidFill>
                        <a:srgbClr val="00B2F6"/>
                      </a:solidFill>
                      <a:prstDash val="solid"/>
                      <a:round/>
                      <a:headEnd type="none" w="med" len="med"/>
                      <a:tailEnd type="none" w="med" len="med"/>
                    </a:lnT>
                    <a:lnB w="7620" cap="flat" cmpd="sng" algn="ctr">
                      <a:solidFill>
                        <a:srgbClr val="40B5F6"/>
                      </a:solidFill>
                      <a:prstDash val="solid"/>
                      <a:round/>
                      <a:headEnd type="none" w="med" len="med"/>
                      <a:tailEnd type="none" w="med" len="med"/>
                    </a:lnB>
                    <a:solidFill>
                      <a:srgbClr val="FFFFFF"/>
                    </a:solidFill>
                  </a:tcPr>
                </a:tc>
                <a:tc>
                  <a:txBody>
                    <a:bodyPr/>
                    <a:lstStyle/>
                    <a:p>
                      <a:pPr algn="l"/>
                      <a:r>
                        <a:rPr lang="en-US" sz="900">
                          <a:effectLst/>
                        </a:rPr>
                        <a:t>NetShare</a:t>
                      </a:r>
                    </a:p>
                  </a:txBody>
                  <a:tcPr marL="0" marR="0" marT="0" marB="0" anchor="ctr">
                    <a:lnL w="7620" cap="flat" cmpd="sng" algn="ctr">
                      <a:solidFill>
                        <a:srgbClr val="40B9F6"/>
                      </a:solidFill>
                      <a:prstDash val="solid"/>
                      <a:round/>
                      <a:headEnd type="none" w="med" len="med"/>
                      <a:tailEnd type="none" w="med" len="med"/>
                    </a:lnL>
                    <a:lnR w="7620" cap="flat" cmpd="sng" algn="ctr">
                      <a:solidFill>
                        <a:srgbClr val="40B7F6"/>
                      </a:solidFill>
                      <a:prstDash val="solid"/>
                      <a:round/>
                      <a:headEnd type="none" w="med" len="med"/>
                      <a:tailEnd type="none" w="med" len="med"/>
                    </a:lnR>
                    <a:lnT w="7620" cap="flat" cmpd="sng" algn="ctr">
                      <a:solidFill>
                        <a:srgbClr val="40B9F6"/>
                      </a:solidFill>
                      <a:prstDash val="solid"/>
                      <a:round/>
                      <a:headEnd type="none" w="med" len="med"/>
                      <a:tailEnd type="none" w="med" len="med"/>
                    </a:lnT>
                    <a:lnB w="7620" cap="flat" cmpd="sng" algn="ctr">
                      <a:solidFill>
                        <a:srgbClr val="40BBF6"/>
                      </a:solidFill>
                      <a:prstDash val="solid"/>
                      <a:round/>
                      <a:headEnd type="none" w="med" len="med"/>
                      <a:tailEnd type="none" w="med" len="med"/>
                    </a:lnB>
                    <a:solidFill>
                      <a:srgbClr val="FFFFFF"/>
                    </a:solidFill>
                  </a:tcPr>
                </a:tc>
                <a:extLst>
                  <a:ext uri="{0D108BD9-81ED-4DB2-BD59-A6C34878D82A}">
                    <a16:rowId xmlns:a16="http://schemas.microsoft.com/office/drawing/2014/main" val="2011628136"/>
                  </a:ext>
                </a:extLst>
              </a:tr>
              <a:tr h="0">
                <a:tc>
                  <a:txBody>
                    <a:bodyPr/>
                    <a:lstStyle/>
                    <a:p>
                      <a:pPr algn="l"/>
                      <a:r>
                        <a:rPr lang="en-US" sz="900" u="none" strike="noStrike">
                          <a:solidFill>
                            <a:srgbClr val="4B900E"/>
                          </a:solidFill>
                          <a:effectLst/>
                          <a:hlinkClick r:id="rId24"/>
                        </a:rPr>
                        <a:t>Feature or Study Item: AI/ML Model Transfer Phase 2</a:t>
                      </a:r>
                      <a:endParaRPr lang="en-US" sz="900">
                        <a:effectLst/>
                      </a:endParaRPr>
                    </a:p>
                  </a:txBody>
                  <a:tcPr marL="0" marR="0" marT="0" marB="0" anchor="ctr">
                    <a:lnL w="7620" cap="flat" cmpd="sng" algn="ctr">
                      <a:solidFill>
                        <a:srgbClr val="40B5F6"/>
                      </a:solidFill>
                      <a:prstDash val="solid"/>
                      <a:round/>
                      <a:headEnd type="none" w="med" len="med"/>
                      <a:tailEnd type="none" w="med" len="med"/>
                    </a:lnL>
                    <a:lnR w="7620" cap="flat" cmpd="sng" algn="ctr">
                      <a:solidFill>
                        <a:srgbClr val="40BBF6"/>
                      </a:solidFill>
                      <a:prstDash val="solid"/>
                      <a:round/>
                      <a:headEnd type="none" w="med" len="med"/>
                      <a:tailEnd type="none" w="med" len="med"/>
                    </a:lnR>
                    <a:lnT w="7620" cap="flat" cmpd="sng" algn="ctr">
                      <a:solidFill>
                        <a:srgbClr val="40B5F6"/>
                      </a:solidFill>
                      <a:prstDash val="solid"/>
                      <a:round/>
                      <a:headEnd type="none" w="med" len="med"/>
                      <a:tailEnd type="none" w="med" len="med"/>
                    </a:lnT>
                    <a:lnB w="7620" cap="flat" cmpd="sng" algn="ctr">
                      <a:solidFill>
                        <a:srgbClr val="80BBF6"/>
                      </a:solidFill>
                      <a:prstDash val="solid"/>
                      <a:round/>
                      <a:headEnd type="none" w="med" len="med"/>
                      <a:tailEnd type="none" w="med" len="med"/>
                    </a:lnB>
                    <a:solidFill>
                      <a:srgbClr val="FFFFFF"/>
                    </a:solidFill>
                  </a:tcPr>
                </a:tc>
                <a:tc>
                  <a:txBody>
                    <a:bodyPr/>
                    <a:lstStyle/>
                    <a:p>
                      <a:pPr algn="l"/>
                      <a:r>
                        <a:rPr lang="en-US" sz="900" dirty="0">
                          <a:effectLst/>
                        </a:rPr>
                        <a:t>AIML_MT_Ph2</a:t>
                      </a:r>
                    </a:p>
                  </a:txBody>
                  <a:tcPr marL="0" marR="0" marT="0" marB="0" anchor="ctr">
                    <a:lnL w="7620" cap="flat" cmpd="sng" algn="ctr">
                      <a:solidFill>
                        <a:srgbClr val="40BBF6"/>
                      </a:solidFill>
                      <a:prstDash val="solid"/>
                      <a:round/>
                      <a:headEnd type="none" w="med" len="med"/>
                      <a:tailEnd type="none" w="med" len="med"/>
                    </a:lnL>
                    <a:lnR w="7620" cap="flat" cmpd="sng" algn="ctr">
                      <a:solidFill>
                        <a:srgbClr val="C0B7F6"/>
                      </a:solidFill>
                      <a:prstDash val="solid"/>
                      <a:round/>
                      <a:headEnd type="none" w="med" len="med"/>
                      <a:tailEnd type="none" w="med" len="med"/>
                    </a:lnR>
                    <a:lnT w="7620" cap="flat" cmpd="sng" algn="ctr">
                      <a:solidFill>
                        <a:srgbClr val="40BBF6"/>
                      </a:solidFill>
                      <a:prstDash val="solid"/>
                      <a:round/>
                      <a:headEnd type="none" w="med" len="med"/>
                      <a:tailEnd type="none" w="med" len="med"/>
                    </a:lnT>
                    <a:lnB w="7620" cap="flat" cmpd="sng" algn="ctr">
                      <a:solidFill>
                        <a:srgbClr val="20BAF6"/>
                      </a:solidFill>
                      <a:prstDash val="solid"/>
                      <a:round/>
                      <a:headEnd type="none" w="med" len="med"/>
                      <a:tailEnd type="none" w="med" len="med"/>
                    </a:lnB>
                    <a:solidFill>
                      <a:srgbClr val="FFFFFF"/>
                    </a:solidFill>
                  </a:tcPr>
                </a:tc>
                <a:extLst>
                  <a:ext uri="{0D108BD9-81ED-4DB2-BD59-A6C34878D82A}">
                    <a16:rowId xmlns:a16="http://schemas.microsoft.com/office/drawing/2014/main" val="1714443058"/>
                  </a:ext>
                </a:extLst>
              </a:tr>
              <a:tr h="0">
                <a:tc>
                  <a:txBody>
                    <a:bodyPr/>
                    <a:lstStyle/>
                    <a:p>
                      <a:pPr algn="l"/>
                      <a:r>
                        <a:rPr lang="en-US" sz="900" u="none" strike="noStrike">
                          <a:solidFill>
                            <a:srgbClr val="4B900E"/>
                          </a:solidFill>
                          <a:effectLst/>
                          <a:hlinkClick r:id="rId25"/>
                        </a:rPr>
                        <a:t>Feature or Study Item: FRMCS Phase 5</a:t>
                      </a:r>
                      <a:endParaRPr lang="en-US" sz="900">
                        <a:effectLst/>
                      </a:endParaRPr>
                    </a:p>
                  </a:txBody>
                  <a:tcPr marL="0" marR="0" marT="0" marB="0" anchor="ctr">
                    <a:lnL w="7620" cap="flat" cmpd="sng" algn="ctr">
                      <a:solidFill>
                        <a:srgbClr val="80BBF6"/>
                      </a:solidFill>
                      <a:prstDash val="solid"/>
                      <a:round/>
                      <a:headEnd type="none" w="med" len="med"/>
                      <a:tailEnd type="none" w="med" len="med"/>
                    </a:lnL>
                    <a:lnR w="7620" cap="flat" cmpd="sng" algn="ctr">
                      <a:solidFill>
                        <a:srgbClr val="20BAF6"/>
                      </a:solidFill>
                      <a:prstDash val="solid"/>
                      <a:round/>
                      <a:headEnd type="none" w="med" len="med"/>
                      <a:tailEnd type="none" w="med" len="med"/>
                    </a:lnR>
                    <a:lnT w="7620" cap="flat" cmpd="sng" algn="ctr">
                      <a:solidFill>
                        <a:srgbClr val="80BBF6"/>
                      </a:solidFill>
                      <a:prstDash val="solid"/>
                      <a:round/>
                      <a:headEnd type="none" w="med" len="med"/>
                      <a:tailEnd type="none" w="med" len="med"/>
                    </a:lnT>
                    <a:lnB w="7620" cap="flat" cmpd="sng" algn="ctr">
                      <a:solidFill>
                        <a:srgbClr val="A0BFF6"/>
                      </a:solidFill>
                      <a:prstDash val="solid"/>
                      <a:round/>
                      <a:headEnd type="none" w="med" len="med"/>
                      <a:tailEnd type="none" w="med" len="med"/>
                    </a:lnB>
                    <a:solidFill>
                      <a:srgbClr val="FFFFFF"/>
                    </a:solidFill>
                  </a:tcPr>
                </a:tc>
                <a:tc>
                  <a:txBody>
                    <a:bodyPr/>
                    <a:lstStyle/>
                    <a:p>
                      <a:pPr algn="l"/>
                      <a:r>
                        <a:rPr lang="en-US" sz="900">
                          <a:effectLst/>
                        </a:rPr>
                        <a:t>FRMCS_Ph5</a:t>
                      </a:r>
                    </a:p>
                  </a:txBody>
                  <a:tcPr marL="0" marR="0" marT="0" marB="0" anchor="ctr">
                    <a:lnL w="7620" cap="flat" cmpd="sng" algn="ctr">
                      <a:solidFill>
                        <a:srgbClr val="20BAF6"/>
                      </a:solidFill>
                      <a:prstDash val="solid"/>
                      <a:round/>
                      <a:headEnd type="none" w="med" len="med"/>
                      <a:tailEnd type="none" w="med" len="med"/>
                    </a:lnL>
                    <a:lnR w="7620" cap="flat" cmpd="sng" algn="ctr">
                      <a:solidFill>
                        <a:srgbClr val="C0B4F6"/>
                      </a:solidFill>
                      <a:prstDash val="solid"/>
                      <a:round/>
                      <a:headEnd type="none" w="med" len="med"/>
                      <a:tailEnd type="none" w="med" len="med"/>
                    </a:lnR>
                    <a:lnT w="7620" cap="flat" cmpd="sng" algn="ctr">
                      <a:solidFill>
                        <a:srgbClr val="20BAF6"/>
                      </a:solidFill>
                      <a:prstDash val="solid"/>
                      <a:round/>
                      <a:headEnd type="none" w="med" len="med"/>
                      <a:tailEnd type="none" w="med" len="med"/>
                    </a:lnT>
                    <a:lnB w="7620" cap="flat" cmpd="sng" algn="ctr">
                      <a:solidFill>
                        <a:srgbClr val="20BEF6"/>
                      </a:solidFill>
                      <a:prstDash val="solid"/>
                      <a:round/>
                      <a:headEnd type="none" w="med" len="med"/>
                      <a:tailEnd type="none" w="med" len="med"/>
                    </a:lnB>
                    <a:solidFill>
                      <a:srgbClr val="FFFFFF"/>
                    </a:solidFill>
                  </a:tcPr>
                </a:tc>
                <a:extLst>
                  <a:ext uri="{0D108BD9-81ED-4DB2-BD59-A6C34878D82A}">
                    <a16:rowId xmlns:a16="http://schemas.microsoft.com/office/drawing/2014/main" val="2946844323"/>
                  </a:ext>
                </a:extLst>
              </a:tr>
              <a:tr h="0">
                <a:tc>
                  <a:txBody>
                    <a:bodyPr/>
                    <a:lstStyle/>
                    <a:p>
                      <a:pPr algn="l"/>
                      <a:r>
                        <a:rPr lang="en-US" sz="900" u="none" strike="noStrike" dirty="0">
                          <a:solidFill>
                            <a:srgbClr val="4B900E"/>
                          </a:solidFill>
                          <a:effectLst/>
                          <a:hlinkClick r:id="rId26"/>
                        </a:rPr>
                        <a:t>Building Block: Stage 1 of Uncrewed Aerial System Phase 3</a:t>
                      </a:r>
                      <a:endParaRPr lang="en-US" sz="900" dirty="0">
                        <a:effectLst/>
                      </a:endParaRPr>
                    </a:p>
                  </a:txBody>
                  <a:tcPr marL="0" marR="0" marT="0" marB="0" anchor="ctr">
                    <a:lnL w="7620" cap="flat" cmpd="sng" algn="ctr">
                      <a:solidFill>
                        <a:srgbClr val="A0BFF6"/>
                      </a:solidFill>
                      <a:prstDash val="solid"/>
                      <a:round/>
                      <a:headEnd type="none" w="med" len="med"/>
                      <a:tailEnd type="none" w="med" len="med"/>
                    </a:lnL>
                    <a:lnR w="7620" cap="flat" cmpd="sng" algn="ctr">
                      <a:solidFill>
                        <a:srgbClr val="20BEF6"/>
                      </a:solidFill>
                      <a:prstDash val="solid"/>
                      <a:round/>
                      <a:headEnd type="none" w="med" len="med"/>
                      <a:tailEnd type="none" w="med" len="med"/>
                    </a:lnR>
                    <a:lnT w="7620" cap="flat" cmpd="sng" algn="ctr">
                      <a:solidFill>
                        <a:srgbClr val="A0BFF6"/>
                      </a:solidFill>
                      <a:prstDash val="solid"/>
                      <a:round/>
                      <a:headEnd type="none" w="med" len="med"/>
                      <a:tailEnd type="none" w="med" len="med"/>
                    </a:lnT>
                    <a:lnB w="7620" cap="flat" cmpd="sng" algn="ctr">
                      <a:solidFill>
                        <a:srgbClr val="40C0F6"/>
                      </a:solidFill>
                      <a:prstDash val="solid"/>
                      <a:round/>
                      <a:headEnd type="none" w="med" len="med"/>
                      <a:tailEnd type="none" w="med" len="med"/>
                    </a:lnB>
                    <a:solidFill>
                      <a:srgbClr val="FFFFFF"/>
                    </a:solidFill>
                  </a:tcPr>
                </a:tc>
                <a:tc>
                  <a:txBody>
                    <a:bodyPr/>
                    <a:lstStyle/>
                    <a:p>
                      <a:pPr algn="l"/>
                      <a:r>
                        <a:rPr lang="en-US" sz="900">
                          <a:effectLst/>
                        </a:rPr>
                        <a:t>UAS_Ph3</a:t>
                      </a:r>
                    </a:p>
                  </a:txBody>
                  <a:tcPr marL="0" marR="0" marT="0" marB="0" anchor="ctr">
                    <a:lnL w="7620" cap="flat" cmpd="sng" algn="ctr">
                      <a:solidFill>
                        <a:srgbClr val="20BEF6"/>
                      </a:solidFill>
                      <a:prstDash val="solid"/>
                      <a:round/>
                      <a:headEnd type="none" w="med" len="med"/>
                      <a:tailEnd type="none" w="med" len="med"/>
                    </a:lnL>
                    <a:lnR w="7620" cap="flat" cmpd="sng" algn="ctr">
                      <a:solidFill>
                        <a:srgbClr val="20C0F6"/>
                      </a:solidFill>
                      <a:prstDash val="solid"/>
                      <a:round/>
                      <a:headEnd type="none" w="med" len="med"/>
                      <a:tailEnd type="none" w="med" len="med"/>
                    </a:lnR>
                    <a:lnT w="7620" cap="flat" cmpd="sng" algn="ctr">
                      <a:solidFill>
                        <a:srgbClr val="20BEF6"/>
                      </a:solidFill>
                      <a:prstDash val="solid"/>
                      <a:round/>
                      <a:headEnd type="none" w="med" len="med"/>
                      <a:tailEnd type="none" w="med" len="med"/>
                    </a:lnT>
                    <a:lnB w="7620" cap="flat" cmpd="sng" algn="ctr">
                      <a:solidFill>
                        <a:srgbClr val="60BDF6"/>
                      </a:solidFill>
                      <a:prstDash val="solid"/>
                      <a:round/>
                      <a:headEnd type="none" w="med" len="med"/>
                      <a:tailEnd type="none" w="med" len="med"/>
                    </a:lnB>
                    <a:solidFill>
                      <a:srgbClr val="FFFFFF"/>
                    </a:solidFill>
                  </a:tcPr>
                </a:tc>
                <a:extLst>
                  <a:ext uri="{0D108BD9-81ED-4DB2-BD59-A6C34878D82A}">
                    <a16:rowId xmlns:a16="http://schemas.microsoft.com/office/drawing/2014/main" val="1002973630"/>
                  </a:ext>
                </a:extLst>
              </a:tr>
              <a:tr h="0">
                <a:tc>
                  <a:txBody>
                    <a:bodyPr/>
                    <a:lstStyle/>
                    <a:p>
                      <a:pPr algn="l"/>
                      <a:r>
                        <a:rPr lang="en-US" sz="900" u="none" strike="noStrike">
                          <a:solidFill>
                            <a:srgbClr val="4B900E"/>
                          </a:solidFill>
                          <a:effectLst/>
                          <a:hlinkClick r:id="rId27"/>
                        </a:rPr>
                        <a:t>Building Block: Stage 1 of Energy Efficiency as Service Criteria</a:t>
                      </a:r>
                      <a:endParaRPr lang="en-US" sz="900">
                        <a:effectLst/>
                      </a:endParaRPr>
                    </a:p>
                  </a:txBody>
                  <a:tcPr marL="0" marR="0" marT="0" marB="0" anchor="ctr">
                    <a:lnL w="7620" cap="flat" cmpd="sng" algn="ctr">
                      <a:solidFill>
                        <a:srgbClr val="40C0F6"/>
                      </a:solidFill>
                      <a:prstDash val="solid"/>
                      <a:round/>
                      <a:headEnd type="none" w="med" len="med"/>
                      <a:tailEnd type="none" w="med" len="med"/>
                    </a:lnL>
                    <a:lnR w="7620" cap="flat" cmpd="sng" algn="ctr">
                      <a:solidFill>
                        <a:srgbClr val="60BDF6"/>
                      </a:solidFill>
                      <a:prstDash val="solid"/>
                      <a:round/>
                      <a:headEnd type="none" w="med" len="med"/>
                      <a:tailEnd type="none" w="med" len="med"/>
                    </a:lnR>
                    <a:lnT w="7620" cap="flat" cmpd="sng" algn="ctr">
                      <a:solidFill>
                        <a:srgbClr val="40C0F6"/>
                      </a:solidFill>
                      <a:prstDash val="solid"/>
                      <a:round/>
                      <a:headEnd type="none" w="med" len="med"/>
                      <a:tailEnd type="none" w="med" len="med"/>
                    </a:lnT>
                    <a:lnB w="7620" cap="flat" cmpd="sng" algn="ctr">
                      <a:solidFill>
                        <a:srgbClr val="C0C5F6"/>
                      </a:solidFill>
                      <a:prstDash val="solid"/>
                      <a:round/>
                      <a:headEnd type="none" w="med" len="med"/>
                      <a:tailEnd type="none" w="med" len="med"/>
                    </a:lnB>
                    <a:solidFill>
                      <a:srgbClr val="FFFFFF"/>
                    </a:solidFill>
                  </a:tcPr>
                </a:tc>
                <a:tc>
                  <a:txBody>
                    <a:bodyPr/>
                    <a:lstStyle/>
                    <a:p>
                      <a:pPr algn="l"/>
                      <a:r>
                        <a:rPr lang="en-US" sz="900">
                          <a:effectLst/>
                        </a:rPr>
                        <a:t>EnergyServ</a:t>
                      </a:r>
                    </a:p>
                  </a:txBody>
                  <a:tcPr marL="0" marR="0" marT="0" marB="0" anchor="ctr">
                    <a:lnL w="7620" cap="flat" cmpd="sng" algn="ctr">
                      <a:solidFill>
                        <a:srgbClr val="60BDF6"/>
                      </a:solidFill>
                      <a:prstDash val="solid"/>
                      <a:round/>
                      <a:headEnd type="none" w="med" len="med"/>
                      <a:tailEnd type="none" w="med" len="med"/>
                    </a:lnL>
                    <a:lnR w="7620" cap="flat" cmpd="sng" algn="ctr">
                      <a:solidFill>
                        <a:srgbClr val="A0BDF6"/>
                      </a:solidFill>
                      <a:prstDash val="solid"/>
                      <a:round/>
                      <a:headEnd type="none" w="med" len="med"/>
                      <a:tailEnd type="none" w="med" len="med"/>
                    </a:lnR>
                    <a:lnT w="7620" cap="flat" cmpd="sng" algn="ctr">
                      <a:solidFill>
                        <a:srgbClr val="60BDF6"/>
                      </a:solidFill>
                      <a:prstDash val="solid"/>
                      <a:round/>
                      <a:headEnd type="none" w="med" len="med"/>
                      <a:tailEnd type="none" w="med" len="med"/>
                    </a:lnT>
                    <a:lnB w="7620" cap="flat" cmpd="sng" algn="ctr">
                      <a:solidFill>
                        <a:srgbClr val="20CAF6"/>
                      </a:solidFill>
                      <a:prstDash val="solid"/>
                      <a:round/>
                      <a:headEnd type="none" w="med" len="med"/>
                      <a:tailEnd type="none" w="med" len="med"/>
                    </a:lnB>
                    <a:solidFill>
                      <a:srgbClr val="FFFFFF"/>
                    </a:solidFill>
                  </a:tcPr>
                </a:tc>
                <a:extLst>
                  <a:ext uri="{0D108BD9-81ED-4DB2-BD59-A6C34878D82A}">
                    <a16:rowId xmlns:a16="http://schemas.microsoft.com/office/drawing/2014/main" val="2742773977"/>
                  </a:ext>
                </a:extLst>
              </a:tr>
              <a:tr h="0">
                <a:tc>
                  <a:txBody>
                    <a:bodyPr/>
                    <a:lstStyle/>
                    <a:p>
                      <a:pPr algn="l"/>
                      <a:r>
                        <a:rPr lang="en-US" sz="900" u="none" strike="noStrike">
                          <a:solidFill>
                            <a:srgbClr val="4B900E"/>
                          </a:solidFill>
                          <a:effectLst/>
                          <a:hlinkClick r:id="rId28"/>
                        </a:rPr>
                        <a:t>Feature or Study Item: Edge Computing Considering the Operational Needs of Service Hosting Environment</a:t>
                      </a:r>
                      <a:endParaRPr lang="en-US" sz="900">
                        <a:effectLst/>
                      </a:endParaRPr>
                    </a:p>
                  </a:txBody>
                  <a:tcPr marL="0" marR="0" marT="0" marB="0" anchor="ctr">
                    <a:lnL w="7620" cap="flat" cmpd="sng" algn="ctr">
                      <a:solidFill>
                        <a:srgbClr val="C0C5F6"/>
                      </a:solidFill>
                      <a:prstDash val="solid"/>
                      <a:round/>
                      <a:headEnd type="none" w="med" len="med"/>
                      <a:tailEnd type="none" w="med" len="med"/>
                    </a:lnL>
                    <a:lnR w="7620" cap="flat" cmpd="sng" algn="ctr">
                      <a:solidFill>
                        <a:srgbClr val="20CAF6"/>
                      </a:solidFill>
                      <a:prstDash val="solid"/>
                      <a:round/>
                      <a:headEnd type="none" w="med" len="med"/>
                      <a:tailEnd type="none" w="med" len="med"/>
                    </a:lnR>
                    <a:lnT w="7620" cap="flat" cmpd="sng" algn="ctr">
                      <a:solidFill>
                        <a:srgbClr val="C0C5F6"/>
                      </a:solidFill>
                      <a:prstDash val="solid"/>
                      <a:round/>
                      <a:headEnd type="none" w="med" len="med"/>
                      <a:tailEnd type="none" w="med" len="med"/>
                    </a:lnT>
                    <a:lnB w="7620" cap="flat" cmpd="sng" algn="ctr">
                      <a:solidFill>
                        <a:srgbClr val="40CBF6"/>
                      </a:solidFill>
                      <a:prstDash val="solid"/>
                      <a:round/>
                      <a:headEnd type="none" w="med" len="med"/>
                      <a:tailEnd type="none" w="med" len="med"/>
                    </a:lnB>
                    <a:solidFill>
                      <a:srgbClr val="FFFFFF"/>
                    </a:solidFill>
                  </a:tcPr>
                </a:tc>
                <a:tc>
                  <a:txBody>
                    <a:bodyPr/>
                    <a:lstStyle/>
                    <a:p>
                      <a:pPr algn="l"/>
                      <a:r>
                        <a:rPr lang="en-US" sz="900">
                          <a:effectLst/>
                        </a:rPr>
                        <a:t>EdgeOpNeeds</a:t>
                      </a:r>
                    </a:p>
                  </a:txBody>
                  <a:tcPr marL="0" marR="0" marT="0" marB="0" anchor="ctr">
                    <a:lnL w="7620" cap="flat" cmpd="sng" algn="ctr">
                      <a:solidFill>
                        <a:srgbClr val="20CAF6"/>
                      </a:solidFill>
                      <a:prstDash val="solid"/>
                      <a:round/>
                      <a:headEnd type="none" w="med" len="med"/>
                      <a:tailEnd type="none" w="med" len="med"/>
                    </a:lnL>
                    <a:lnR w="7620" cap="flat" cmpd="sng" algn="ctr">
                      <a:solidFill>
                        <a:srgbClr val="20C6F6"/>
                      </a:solidFill>
                      <a:prstDash val="solid"/>
                      <a:round/>
                      <a:headEnd type="none" w="med" len="med"/>
                      <a:tailEnd type="none" w="med" len="med"/>
                    </a:lnR>
                    <a:lnT w="7620" cap="flat" cmpd="sng" algn="ctr">
                      <a:solidFill>
                        <a:srgbClr val="20CAF6"/>
                      </a:solidFill>
                      <a:prstDash val="solid"/>
                      <a:round/>
                      <a:headEnd type="none" w="med" len="med"/>
                      <a:tailEnd type="none" w="med" len="med"/>
                    </a:lnT>
                    <a:lnB w="7620" cap="flat" cmpd="sng" algn="ctr">
                      <a:solidFill>
                        <a:srgbClr val="C0C9F6"/>
                      </a:solidFill>
                      <a:prstDash val="solid"/>
                      <a:round/>
                      <a:headEnd type="none" w="med" len="med"/>
                      <a:tailEnd type="none" w="med" len="med"/>
                    </a:lnB>
                    <a:solidFill>
                      <a:srgbClr val="FFFFFF"/>
                    </a:solidFill>
                  </a:tcPr>
                </a:tc>
                <a:extLst>
                  <a:ext uri="{0D108BD9-81ED-4DB2-BD59-A6C34878D82A}">
                    <a16:rowId xmlns:a16="http://schemas.microsoft.com/office/drawing/2014/main" val="495150448"/>
                  </a:ext>
                </a:extLst>
              </a:tr>
              <a:tr h="0">
                <a:tc>
                  <a:txBody>
                    <a:bodyPr/>
                    <a:lstStyle/>
                    <a:p>
                      <a:pPr algn="l"/>
                      <a:r>
                        <a:rPr lang="en-US" sz="900" u="none" strike="noStrike">
                          <a:solidFill>
                            <a:srgbClr val="4B900E"/>
                          </a:solidFill>
                          <a:effectLst/>
                          <a:hlinkClick r:id="rId29"/>
                        </a:rPr>
                        <a:t>Feature or Study Item: Upper layer traffic steering, switching and splitting over dual 3GPP access</a:t>
                      </a:r>
                      <a:endParaRPr lang="en-US" sz="900">
                        <a:effectLst/>
                      </a:endParaRPr>
                    </a:p>
                  </a:txBody>
                  <a:tcPr marL="0" marR="0" marT="0" marB="0" anchor="ctr">
                    <a:lnL w="7620" cap="flat" cmpd="sng" algn="ctr">
                      <a:solidFill>
                        <a:srgbClr val="40CBF6"/>
                      </a:solidFill>
                      <a:prstDash val="solid"/>
                      <a:round/>
                      <a:headEnd type="none" w="med" len="med"/>
                      <a:tailEnd type="none" w="med" len="med"/>
                    </a:lnL>
                    <a:lnR w="7620" cap="flat" cmpd="sng" algn="ctr">
                      <a:solidFill>
                        <a:srgbClr val="C0C9F6"/>
                      </a:solidFill>
                      <a:prstDash val="solid"/>
                      <a:round/>
                      <a:headEnd type="none" w="med" len="med"/>
                      <a:tailEnd type="none" w="med" len="med"/>
                    </a:lnR>
                    <a:lnT w="7620" cap="flat" cmpd="sng" algn="ctr">
                      <a:solidFill>
                        <a:srgbClr val="40CBF6"/>
                      </a:solidFill>
                      <a:prstDash val="solid"/>
                      <a:round/>
                      <a:headEnd type="none" w="med" len="med"/>
                      <a:tailEnd type="none" w="med" len="med"/>
                    </a:lnT>
                    <a:lnB w="7620" cap="flat" cmpd="sng" algn="ctr">
                      <a:solidFill>
                        <a:srgbClr val="00C9F6"/>
                      </a:solidFill>
                      <a:prstDash val="solid"/>
                      <a:round/>
                      <a:headEnd type="none" w="med" len="med"/>
                      <a:tailEnd type="none" w="med" len="med"/>
                    </a:lnB>
                    <a:solidFill>
                      <a:srgbClr val="FFFFFF"/>
                    </a:solidFill>
                  </a:tcPr>
                </a:tc>
                <a:tc>
                  <a:txBody>
                    <a:bodyPr/>
                    <a:lstStyle/>
                    <a:p>
                      <a:pPr algn="l"/>
                      <a:r>
                        <a:rPr lang="en-US" sz="900">
                          <a:effectLst/>
                        </a:rPr>
                        <a:t>DualSteer</a:t>
                      </a:r>
                    </a:p>
                  </a:txBody>
                  <a:tcPr marL="0" marR="0" marT="0" marB="0" anchor="ctr">
                    <a:lnL w="7620" cap="flat" cmpd="sng" algn="ctr">
                      <a:solidFill>
                        <a:srgbClr val="C0C9F6"/>
                      </a:solidFill>
                      <a:prstDash val="solid"/>
                      <a:round/>
                      <a:headEnd type="none" w="med" len="med"/>
                      <a:tailEnd type="none" w="med" len="med"/>
                    </a:lnL>
                    <a:lnR w="7620" cap="flat" cmpd="sng" algn="ctr">
                      <a:solidFill>
                        <a:srgbClr val="60CAF6"/>
                      </a:solidFill>
                      <a:prstDash val="solid"/>
                      <a:round/>
                      <a:headEnd type="none" w="med" len="med"/>
                      <a:tailEnd type="none" w="med" len="med"/>
                    </a:lnR>
                    <a:lnT w="7620" cap="flat" cmpd="sng" algn="ctr">
                      <a:solidFill>
                        <a:srgbClr val="C0C9F6"/>
                      </a:solidFill>
                      <a:prstDash val="solid"/>
                      <a:round/>
                      <a:headEnd type="none" w="med" len="med"/>
                      <a:tailEnd type="none" w="med" len="med"/>
                    </a:lnT>
                    <a:lnB w="7620" cap="flat" cmpd="sng" algn="ctr">
                      <a:solidFill>
                        <a:srgbClr val="A0CFF6"/>
                      </a:solidFill>
                      <a:prstDash val="solid"/>
                      <a:round/>
                      <a:headEnd type="none" w="med" len="med"/>
                      <a:tailEnd type="none" w="med" len="med"/>
                    </a:lnB>
                    <a:solidFill>
                      <a:srgbClr val="FFFFFF"/>
                    </a:solidFill>
                  </a:tcPr>
                </a:tc>
                <a:extLst>
                  <a:ext uri="{0D108BD9-81ED-4DB2-BD59-A6C34878D82A}">
                    <a16:rowId xmlns:a16="http://schemas.microsoft.com/office/drawing/2014/main" val="3107987807"/>
                  </a:ext>
                </a:extLst>
              </a:tr>
              <a:tr h="0">
                <a:tc>
                  <a:txBody>
                    <a:bodyPr/>
                    <a:lstStyle/>
                    <a:p>
                      <a:pPr algn="l"/>
                      <a:r>
                        <a:rPr lang="en-US" sz="900" u="none" strike="noStrike">
                          <a:solidFill>
                            <a:srgbClr val="4B900E"/>
                          </a:solidFill>
                          <a:effectLst/>
                          <a:hlinkClick r:id="rId30"/>
                        </a:rPr>
                        <a:t>Feature or Study Item: Ambient power-enabled Internet of Things</a:t>
                      </a:r>
                      <a:endParaRPr lang="en-US" sz="900">
                        <a:effectLst/>
                      </a:endParaRPr>
                    </a:p>
                  </a:txBody>
                  <a:tcPr marL="0" marR="0" marT="0" marB="0" anchor="ctr">
                    <a:lnL w="7620" cap="flat" cmpd="sng" algn="ctr">
                      <a:solidFill>
                        <a:srgbClr val="00C9F6"/>
                      </a:solidFill>
                      <a:prstDash val="solid"/>
                      <a:round/>
                      <a:headEnd type="none" w="med" len="med"/>
                      <a:tailEnd type="none" w="med" len="med"/>
                    </a:lnL>
                    <a:lnR w="7620" cap="flat" cmpd="sng" algn="ctr">
                      <a:solidFill>
                        <a:srgbClr val="A0CFF6"/>
                      </a:solidFill>
                      <a:prstDash val="solid"/>
                      <a:round/>
                      <a:headEnd type="none" w="med" len="med"/>
                      <a:tailEnd type="none" w="med" len="med"/>
                    </a:lnR>
                    <a:lnT w="7620" cap="flat" cmpd="sng" algn="ctr">
                      <a:solidFill>
                        <a:srgbClr val="00C9F6"/>
                      </a:solidFill>
                      <a:prstDash val="solid"/>
                      <a:round/>
                      <a:headEnd type="none" w="med" len="med"/>
                      <a:tailEnd type="none" w="med" len="med"/>
                    </a:lnT>
                    <a:lnB w="7620" cap="flat" cmpd="sng" algn="ctr">
                      <a:solidFill>
                        <a:srgbClr val="20D0F6"/>
                      </a:solidFill>
                      <a:prstDash val="solid"/>
                      <a:round/>
                      <a:headEnd type="none" w="med" len="med"/>
                      <a:tailEnd type="none" w="med" len="med"/>
                    </a:lnB>
                    <a:solidFill>
                      <a:srgbClr val="FFFFFF"/>
                    </a:solidFill>
                  </a:tcPr>
                </a:tc>
                <a:tc>
                  <a:txBody>
                    <a:bodyPr/>
                    <a:lstStyle/>
                    <a:p>
                      <a:pPr algn="l"/>
                      <a:r>
                        <a:rPr lang="en-US" sz="900">
                          <a:effectLst/>
                        </a:rPr>
                        <a:t>AmbientIoT</a:t>
                      </a:r>
                    </a:p>
                  </a:txBody>
                  <a:tcPr marL="0" marR="0" marT="0" marB="0" anchor="ctr">
                    <a:lnL w="7620" cap="flat" cmpd="sng" algn="ctr">
                      <a:solidFill>
                        <a:srgbClr val="A0CFF6"/>
                      </a:solidFill>
                      <a:prstDash val="solid"/>
                      <a:round/>
                      <a:headEnd type="none" w="med" len="med"/>
                      <a:tailEnd type="none" w="med" len="med"/>
                    </a:lnL>
                    <a:lnR w="7620" cap="flat" cmpd="sng" algn="ctr">
                      <a:solidFill>
                        <a:srgbClr val="A0CCF6"/>
                      </a:solidFill>
                      <a:prstDash val="solid"/>
                      <a:round/>
                      <a:headEnd type="none" w="med" len="med"/>
                      <a:tailEnd type="none" w="med" len="med"/>
                    </a:lnR>
                    <a:lnT w="7620" cap="flat" cmpd="sng" algn="ctr">
                      <a:solidFill>
                        <a:srgbClr val="A0CFF6"/>
                      </a:solidFill>
                      <a:prstDash val="solid"/>
                      <a:round/>
                      <a:headEnd type="none" w="med" len="med"/>
                      <a:tailEnd type="none" w="med" len="med"/>
                    </a:lnT>
                    <a:lnB w="7620" cap="flat" cmpd="sng" algn="ctr">
                      <a:solidFill>
                        <a:srgbClr val="60D3F6"/>
                      </a:solidFill>
                      <a:prstDash val="solid"/>
                      <a:round/>
                      <a:headEnd type="none" w="med" len="med"/>
                      <a:tailEnd type="none" w="med" len="med"/>
                    </a:lnB>
                    <a:solidFill>
                      <a:srgbClr val="FFFFFF"/>
                    </a:solidFill>
                  </a:tcPr>
                </a:tc>
                <a:extLst>
                  <a:ext uri="{0D108BD9-81ED-4DB2-BD59-A6C34878D82A}">
                    <a16:rowId xmlns:a16="http://schemas.microsoft.com/office/drawing/2014/main" val="1104648743"/>
                  </a:ext>
                </a:extLst>
              </a:tr>
              <a:tr h="0">
                <a:tc>
                  <a:txBody>
                    <a:bodyPr/>
                    <a:lstStyle/>
                    <a:p>
                      <a:pPr algn="l"/>
                      <a:r>
                        <a:rPr lang="en-US" sz="900" u="none" strike="noStrike">
                          <a:solidFill>
                            <a:srgbClr val="4B900E"/>
                          </a:solidFill>
                          <a:effectLst/>
                          <a:hlinkClick r:id="rId31"/>
                        </a:rPr>
                        <a:t>Feature or Study Item: Local traffic routing for multi-access UE</a:t>
                      </a:r>
                      <a:endParaRPr lang="en-US" sz="900">
                        <a:effectLst/>
                      </a:endParaRPr>
                    </a:p>
                  </a:txBody>
                  <a:tcPr marL="0" marR="0" marT="0" marB="0" anchor="ctr">
                    <a:lnL w="7620" cap="flat" cmpd="sng" algn="ctr">
                      <a:solidFill>
                        <a:srgbClr val="20D0F6"/>
                      </a:solidFill>
                      <a:prstDash val="solid"/>
                      <a:round/>
                      <a:headEnd type="none" w="med" len="med"/>
                      <a:tailEnd type="none" w="med" len="med"/>
                    </a:lnL>
                    <a:lnR w="7620" cap="flat" cmpd="sng" algn="ctr">
                      <a:solidFill>
                        <a:srgbClr val="60D3F6"/>
                      </a:solidFill>
                      <a:prstDash val="solid"/>
                      <a:round/>
                      <a:headEnd type="none" w="med" len="med"/>
                      <a:tailEnd type="none" w="med" len="med"/>
                    </a:lnR>
                    <a:lnT w="7620" cap="flat" cmpd="sng" algn="ctr">
                      <a:solidFill>
                        <a:srgbClr val="20D0F6"/>
                      </a:solidFill>
                      <a:prstDash val="solid"/>
                      <a:round/>
                      <a:headEnd type="none" w="med" len="med"/>
                      <a:tailEnd type="none" w="med" len="med"/>
                    </a:lnT>
                    <a:lnB w="7620" cap="flat" cmpd="sng" algn="ctr">
                      <a:solidFill>
                        <a:srgbClr val="E0CBF6"/>
                      </a:solidFill>
                      <a:prstDash val="solid"/>
                      <a:round/>
                      <a:headEnd type="none" w="med" len="med"/>
                      <a:tailEnd type="none" w="med" len="med"/>
                    </a:lnB>
                    <a:solidFill>
                      <a:srgbClr val="FFFFFF"/>
                    </a:solidFill>
                  </a:tcPr>
                </a:tc>
                <a:tc>
                  <a:txBody>
                    <a:bodyPr/>
                    <a:lstStyle/>
                    <a:p>
                      <a:pPr algn="l"/>
                      <a:r>
                        <a:rPr lang="en-US" sz="900">
                          <a:effectLst/>
                        </a:rPr>
                        <a:t>LTR_MA</a:t>
                      </a:r>
                    </a:p>
                  </a:txBody>
                  <a:tcPr marL="0" marR="0" marT="0" marB="0" anchor="ctr">
                    <a:lnL w="7620" cap="flat" cmpd="sng" algn="ctr">
                      <a:solidFill>
                        <a:srgbClr val="60D3F6"/>
                      </a:solidFill>
                      <a:prstDash val="solid"/>
                      <a:round/>
                      <a:headEnd type="none" w="med" len="med"/>
                      <a:tailEnd type="none" w="med" len="med"/>
                    </a:lnL>
                    <a:lnR w="7620" cap="flat" cmpd="sng" algn="ctr">
                      <a:solidFill>
                        <a:srgbClr val="60D3F6"/>
                      </a:solidFill>
                      <a:prstDash val="solid"/>
                      <a:round/>
                      <a:headEnd type="none" w="med" len="med"/>
                      <a:tailEnd type="none" w="med" len="med"/>
                    </a:lnR>
                    <a:lnT w="7620" cap="flat" cmpd="sng" algn="ctr">
                      <a:solidFill>
                        <a:srgbClr val="60D3F6"/>
                      </a:solidFill>
                      <a:prstDash val="solid"/>
                      <a:round/>
                      <a:headEnd type="none" w="med" len="med"/>
                      <a:tailEnd type="none" w="med" len="med"/>
                    </a:lnT>
                    <a:lnB w="7620" cap="flat" cmpd="sng" algn="ctr">
                      <a:solidFill>
                        <a:srgbClr val="00D9F6"/>
                      </a:solidFill>
                      <a:prstDash val="solid"/>
                      <a:round/>
                      <a:headEnd type="none" w="med" len="med"/>
                      <a:tailEnd type="none" w="med" len="med"/>
                    </a:lnB>
                    <a:solidFill>
                      <a:srgbClr val="FFFFFF"/>
                    </a:solidFill>
                  </a:tcPr>
                </a:tc>
                <a:extLst>
                  <a:ext uri="{0D108BD9-81ED-4DB2-BD59-A6C34878D82A}">
                    <a16:rowId xmlns:a16="http://schemas.microsoft.com/office/drawing/2014/main" val="1406807525"/>
                  </a:ext>
                </a:extLst>
              </a:tr>
              <a:tr h="0">
                <a:tc>
                  <a:txBody>
                    <a:bodyPr/>
                    <a:lstStyle/>
                    <a:p>
                      <a:pPr algn="l"/>
                      <a:r>
                        <a:rPr lang="en-US" sz="900" u="none" strike="noStrike">
                          <a:solidFill>
                            <a:srgbClr val="4B900E"/>
                          </a:solidFill>
                          <a:effectLst/>
                          <a:hlinkClick r:id="rId32"/>
                        </a:rPr>
                        <a:t>Building Block: Stage 1 of Ambient power-enabled Internet of Things</a:t>
                      </a:r>
                      <a:endParaRPr lang="en-US" sz="900">
                        <a:effectLst/>
                      </a:endParaRPr>
                    </a:p>
                  </a:txBody>
                  <a:tcPr marL="0" marR="0" marT="0" marB="0" anchor="ctr">
                    <a:lnL w="7620" cap="flat" cmpd="sng" algn="ctr">
                      <a:solidFill>
                        <a:srgbClr val="E0CBF6"/>
                      </a:solidFill>
                      <a:prstDash val="solid"/>
                      <a:round/>
                      <a:headEnd type="none" w="med" len="med"/>
                      <a:tailEnd type="none" w="med" len="med"/>
                    </a:lnL>
                    <a:lnR w="7620" cap="flat" cmpd="sng" algn="ctr">
                      <a:solidFill>
                        <a:srgbClr val="00D9F6"/>
                      </a:solidFill>
                      <a:prstDash val="solid"/>
                      <a:round/>
                      <a:headEnd type="none" w="med" len="med"/>
                      <a:tailEnd type="none" w="med" len="med"/>
                    </a:lnR>
                    <a:lnT w="7620" cap="flat" cmpd="sng" algn="ctr">
                      <a:solidFill>
                        <a:srgbClr val="E0CBF6"/>
                      </a:solidFill>
                      <a:prstDash val="solid"/>
                      <a:round/>
                      <a:headEnd type="none" w="med" len="med"/>
                      <a:tailEnd type="none" w="med" len="med"/>
                    </a:lnT>
                    <a:lnB w="7620" cap="flat" cmpd="sng" algn="ctr">
                      <a:solidFill>
                        <a:srgbClr val="80D7F6"/>
                      </a:solidFill>
                      <a:prstDash val="solid"/>
                      <a:round/>
                      <a:headEnd type="none" w="med" len="med"/>
                      <a:tailEnd type="none" w="med" len="med"/>
                    </a:lnB>
                    <a:solidFill>
                      <a:srgbClr val="FFFFFF"/>
                    </a:solidFill>
                  </a:tcPr>
                </a:tc>
                <a:tc>
                  <a:txBody>
                    <a:bodyPr/>
                    <a:lstStyle/>
                    <a:p>
                      <a:pPr algn="l"/>
                      <a:r>
                        <a:rPr lang="en-US" sz="900">
                          <a:effectLst/>
                        </a:rPr>
                        <a:t>AmbientIoT</a:t>
                      </a:r>
                    </a:p>
                  </a:txBody>
                  <a:tcPr marL="0" marR="0" marT="0" marB="0" anchor="ctr">
                    <a:lnL w="7620" cap="flat" cmpd="sng" algn="ctr">
                      <a:solidFill>
                        <a:srgbClr val="00D9F6"/>
                      </a:solidFill>
                      <a:prstDash val="solid"/>
                      <a:round/>
                      <a:headEnd type="none" w="med" len="med"/>
                      <a:tailEnd type="none" w="med" len="med"/>
                    </a:lnL>
                    <a:lnR w="7620" cap="flat" cmpd="sng" algn="ctr">
                      <a:solidFill>
                        <a:srgbClr val="80DBF6"/>
                      </a:solidFill>
                      <a:prstDash val="solid"/>
                      <a:round/>
                      <a:headEnd type="none" w="med" len="med"/>
                      <a:tailEnd type="none" w="med" len="med"/>
                    </a:lnR>
                    <a:lnT w="7620" cap="flat" cmpd="sng" algn="ctr">
                      <a:solidFill>
                        <a:srgbClr val="00D9F6"/>
                      </a:solidFill>
                      <a:prstDash val="solid"/>
                      <a:round/>
                      <a:headEnd type="none" w="med" len="med"/>
                      <a:tailEnd type="none" w="med" len="med"/>
                    </a:lnT>
                    <a:lnB w="7620" cap="flat" cmpd="sng" algn="ctr">
                      <a:solidFill>
                        <a:srgbClr val="C0D9F6"/>
                      </a:solidFill>
                      <a:prstDash val="solid"/>
                      <a:round/>
                      <a:headEnd type="none" w="med" len="med"/>
                      <a:tailEnd type="none" w="med" len="med"/>
                    </a:lnB>
                    <a:solidFill>
                      <a:srgbClr val="FFFFFF"/>
                    </a:solidFill>
                  </a:tcPr>
                </a:tc>
                <a:extLst>
                  <a:ext uri="{0D108BD9-81ED-4DB2-BD59-A6C34878D82A}">
                    <a16:rowId xmlns:a16="http://schemas.microsoft.com/office/drawing/2014/main" val="3182891693"/>
                  </a:ext>
                </a:extLst>
              </a:tr>
              <a:tr h="0">
                <a:tc>
                  <a:txBody>
                    <a:bodyPr/>
                    <a:lstStyle/>
                    <a:p>
                      <a:pPr algn="l"/>
                      <a:r>
                        <a:rPr lang="en-US" sz="900" u="none" strike="noStrike">
                          <a:solidFill>
                            <a:srgbClr val="4B900E"/>
                          </a:solidFill>
                          <a:effectLst/>
                          <a:hlinkClick r:id="rId33"/>
                        </a:rPr>
                        <a:t>Feature or Study Item: Upper layer traffic steering and switching over dual 3GPP access</a:t>
                      </a:r>
                      <a:endParaRPr lang="en-US" sz="900">
                        <a:effectLst/>
                      </a:endParaRPr>
                    </a:p>
                  </a:txBody>
                  <a:tcPr marL="0" marR="0" marT="0" marB="0" anchor="ctr">
                    <a:lnL w="7620" cap="flat" cmpd="sng" algn="ctr">
                      <a:solidFill>
                        <a:srgbClr val="80D7F6"/>
                      </a:solidFill>
                      <a:prstDash val="solid"/>
                      <a:round/>
                      <a:headEnd type="none" w="med" len="med"/>
                      <a:tailEnd type="none" w="med" len="med"/>
                    </a:lnL>
                    <a:lnR w="7620" cap="flat" cmpd="sng" algn="ctr">
                      <a:solidFill>
                        <a:srgbClr val="C0D9F6"/>
                      </a:solidFill>
                      <a:prstDash val="solid"/>
                      <a:round/>
                      <a:headEnd type="none" w="med" len="med"/>
                      <a:tailEnd type="none" w="med" len="med"/>
                    </a:lnR>
                    <a:lnT w="7620" cap="flat" cmpd="sng" algn="ctr">
                      <a:solidFill>
                        <a:srgbClr val="80D7F6"/>
                      </a:solidFill>
                      <a:prstDash val="solid"/>
                      <a:round/>
                      <a:headEnd type="none" w="med" len="med"/>
                      <a:tailEnd type="none" w="med" len="med"/>
                    </a:lnT>
                    <a:lnB w="7620" cap="flat" cmpd="sng" algn="ctr">
                      <a:solidFill>
                        <a:srgbClr val="20D4F6"/>
                      </a:solidFill>
                      <a:prstDash val="solid"/>
                      <a:round/>
                      <a:headEnd type="none" w="med" len="med"/>
                      <a:tailEnd type="none" w="med" len="med"/>
                    </a:lnB>
                    <a:solidFill>
                      <a:srgbClr val="FFFFFF"/>
                    </a:solidFill>
                  </a:tcPr>
                </a:tc>
                <a:tc>
                  <a:txBody>
                    <a:bodyPr/>
                    <a:lstStyle/>
                    <a:p>
                      <a:pPr algn="l"/>
                      <a:r>
                        <a:rPr lang="en-US" sz="900">
                          <a:effectLst/>
                        </a:rPr>
                        <a:t>DualSteer</a:t>
                      </a:r>
                    </a:p>
                  </a:txBody>
                  <a:tcPr marL="0" marR="0" marT="0" marB="0" anchor="ctr">
                    <a:lnL w="7620" cap="flat" cmpd="sng" algn="ctr">
                      <a:solidFill>
                        <a:srgbClr val="C0D9F6"/>
                      </a:solidFill>
                      <a:prstDash val="solid"/>
                      <a:round/>
                      <a:headEnd type="none" w="med" len="med"/>
                      <a:tailEnd type="none" w="med" len="med"/>
                    </a:lnL>
                    <a:lnR w="7620" cap="flat" cmpd="sng" algn="ctr">
                      <a:solidFill>
                        <a:srgbClr val="60D7F6"/>
                      </a:solidFill>
                      <a:prstDash val="solid"/>
                      <a:round/>
                      <a:headEnd type="none" w="med" len="med"/>
                      <a:tailEnd type="none" w="med" len="med"/>
                    </a:lnR>
                    <a:lnT w="7620" cap="flat" cmpd="sng" algn="ctr">
                      <a:solidFill>
                        <a:srgbClr val="C0D9F6"/>
                      </a:solidFill>
                      <a:prstDash val="solid"/>
                      <a:round/>
                      <a:headEnd type="none" w="med" len="med"/>
                      <a:tailEnd type="none" w="med" len="med"/>
                    </a:lnT>
                    <a:lnB w="7620" cap="flat" cmpd="sng" algn="ctr">
                      <a:solidFill>
                        <a:srgbClr val="80DBF6"/>
                      </a:solidFill>
                      <a:prstDash val="solid"/>
                      <a:round/>
                      <a:headEnd type="none" w="med" len="med"/>
                      <a:tailEnd type="none" w="med" len="med"/>
                    </a:lnB>
                    <a:solidFill>
                      <a:srgbClr val="FFFFFF"/>
                    </a:solidFill>
                  </a:tcPr>
                </a:tc>
                <a:extLst>
                  <a:ext uri="{0D108BD9-81ED-4DB2-BD59-A6C34878D82A}">
                    <a16:rowId xmlns:a16="http://schemas.microsoft.com/office/drawing/2014/main" val="1417386625"/>
                  </a:ext>
                </a:extLst>
              </a:tr>
              <a:tr h="0">
                <a:tc>
                  <a:txBody>
                    <a:bodyPr/>
                    <a:lstStyle/>
                    <a:p>
                      <a:pPr algn="l"/>
                      <a:r>
                        <a:rPr lang="en-US" sz="900" u="none" strike="noStrike">
                          <a:solidFill>
                            <a:srgbClr val="4B900E"/>
                          </a:solidFill>
                          <a:effectLst/>
                          <a:hlinkClick r:id="rId34"/>
                        </a:rPr>
                        <a:t>Feature or Study Item: Timestamp Information Exposure for critical IoT Applications</a:t>
                      </a:r>
                      <a:endParaRPr lang="en-US" sz="900">
                        <a:effectLst/>
                      </a:endParaRPr>
                    </a:p>
                  </a:txBody>
                  <a:tcPr marL="0" marR="0" marT="0" marB="0" anchor="ctr">
                    <a:lnL w="7620" cap="flat" cmpd="sng" algn="ctr">
                      <a:solidFill>
                        <a:srgbClr val="20D4F6"/>
                      </a:solidFill>
                      <a:prstDash val="solid"/>
                      <a:round/>
                      <a:headEnd type="none" w="med" len="med"/>
                      <a:tailEnd type="none" w="med" len="med"/>
                    </a:lnL>
                    <a:lnR w="7620" cap="flat" cmpd="sng" algn="ctr">
                      <a:solidFill>
                        <a:srgbClr val="80DBF6"/>
                      </a:solidFill>
                      <a:prstDash val="solid"/>
                      <a:round/>
                      <a:headEnd type="none" w="med" len="med"/>
                      <a:tailEnd type="none" w="med" len="med"/>
                    </a:lnR>
                    <a:lnT w="7620" cap="flat" cmpd="sng" algn="ctr">
                      <a:solidFill>
                        <a:srgbClr val="20D4F6"/>
                      </a:solidFill>
                      <a:prstDash val="solid"/>
                      <a:round/>
                      <a:headEnd type="none" w="med" len="med"/>
                      <a:tailEnd type="none" w="med" len="med"/>
                    </a:lnT>
                    <a:lnB w="7620" cap="flat" cmpd="sng" algn="ctr">
                      <a:solidFill>
                        <a:srgbClr val="20DDF6"/>
                      </a:solidFill>
                      <a:prstDash val="solid"/>
                      <a:round/>
                      <a:headEnd type="none" w="med" len="med"/>
                      <a:tailEnd type="none" w="med" len="med"/>
                    </a:lnB>
                    <a:solidFill>
                      <a:srgbClr val="FFFFFF"/>
                    </a:solidFill>
                  </a:tcPr>
                </a:tc>
                <a:tc>
                  <a:txBody>
                    <a:bodyPr/>
                    <a:lstStyle/>
                    <a:p>
                      <a:pPr algn="l"/>
                      <a:r>
                        <a:rPr lang="en-US" sz="900">
                          <a:effectLst/>
                        </a:rPr>
                        <a:t>TIE_IoTAPP</a:t>
                      </a:r>
                    </a:p>
                  </a:txBody>
                  <a:tcPr marL="0" marR="0" marT="0" marB="0" anchor="ctr">
                    <a:lnL w="7620" cap="flat" cmpd="sng" algn="ctr">
                      <a:solidFill>
                        <a:srgbClr val="80DBF6"/>
                      </a:solidFill>
                      <a:prstDash val="solid"/>
                      <a:round/>
                      <a:headEnd type="none" w="med" len="med"/>
                      <a:tailEnd type="none" w="med" len="med"/>
                    </a:lnL>
                    <a:lnR w="7620" cap="flat" cmpd="sng" algn="ctr">
                      <a:solidFill>
                        <a:srgbClr val="80DBF6"/>
                      </a:solidFill>
                      <a:prstDash val="solid"/>
                      <a:round/>
                      <a:headEnd type="none" w="med" len="med"/>
                      <a:tailEnd type="none" w="med" len="med"/>
                    </a:lnR>
                    <a:lnT w="7620" cap="flat" cmpd="sng" algn="ctr">
                      <a:solidFill>
                        <a:srgbClr val="80DBF6"/>
                      </a:solidFill>
                      <a:prstDash val="solid"/>
                      <a:round/>
                      <a:headEnd type="none" w="med" len="med"/>
                      <a:tailEnd type="none" w="med" len="med"/>
                    </a:lnT>
                    <a:lnB w="7620" cap="flat" cmpd="sng" algn="ctr">
                      <a:solidFill>
                        <a:srgbClr val="20E2F6"/>
                      </a:solidFill>
                      <a:prstDash val="solid"/>
                      <a:round/>
                      <a:headEnd type="none" w="med" len="med"/>
                      <a:tailEnd type="none" w="med" len="med"/>
                    </a:lnB>
                    <a:solidFill>
                      <a:srgbClr val="FFFFFF"/>
                    </a:solidFill>
                  </a:tcPr>
                </a:tc>
                <a:extLst>
                  <a:ext uri="{0D108BD9-81ED-4DB2-BD59-A6C34878D82A}">
                    <a16:rowId xmlns:a16="http://schemas.microsoft.com/office/drawing/2014/main" val="973018131"/>
                  </a:ext>
                </a:extLst>
              </a:tr>
              <a:tr h="0">
                <a:tc>
                  <a:txBody>
                    <a:bodyPr/>
                    <a:lstStyle/>
                    <a:p>
                      <a:pPr algn="l"/>
                      <a:r>
                        <a:rPr lang="en-US" sz="900" u="none" strike="noStrike">
                          <a:solidFill>
                            <a:srgbClr val="4B900E"/>
                          </a:solidFill>
                          <a:effectLst/>
                          <a:hlinkClick r:id="rId35"/>
                        </a:rPr>
                        <a:t>Building Block: Stage 1 for MonSta</a:t>
                      </a:r>
                      <a:endParaRPr lang="en-US" sz="900">
                        <a:effectLst/>
                      </a:endParaRPr>
                    </a:p>
                  </a:txBody>
                  <a:tcPr marL="0" marR="0" marT="0" marB="0" anchor="ctr">
                    <a:lnL w="7620" cap="flat" cmpd="sng" algn="ctr">
                      <a:solidFill>
                        <a:srgbClr val="20DDF6"/>
                      </a:solidFill>
                      <a:prstDash val="solid"/>
                      <a:round/>
                      <a:headEnd type="none" w="med" len="med"/>
                      <a:tailEnd type="none" w="med" len="med"/>
                    </a:lnL>
                    <a:lnR w="7620" cap="flat" cmpd="sng" algn="ctr">
                      <a:solidFill>
                        <a:srgbClr val="20E2F6"/>
                      </a:solidFill>
                      <a:prstDash val="solid"/>
                      <a:round/>
                      <a:headEnd type="none" w="med" len="med"/>
                      <a:tailEnd type="none" w="med" len="med"/>
                    </a:lnR>
                    <a:lnT w="7620" cap="flat" cmpd="sng" algn="ctr">
                      <a:solidFill>
                        <a:srgbClr val="20DDF6"/>
                      </a:solidFill>
                      <a:prstDash val="solid"/>
                      <a:round/>
                      <a:headEnd type="none" w="med" len="med"/>
                      <a:tailEnd type="none" w="med" len="med"/>
                    </a:lnT>
                    <a:lnB w="7620" cap="flat" cmpd="sng" algn="ctr">
                      <a:solidFill>
                        <a:srgbClr val="A0DDF6"/>
                      </a:solidFill>
                      <a:prstDash val="solid"/>
                      <a:round/>
                      <a:headEnd type="none" w="med" len="med"/>
                      <a:tailEnd type="none" w="med" len="med"/>
                    </a:lnB>
                    <a:solidFill>
                      <a:srgbClr val="FFFFFF"/>
                    </a:solidFill>
                  </a:tcPr>
                </a:tc>
                <a:tc>
                  <a:txBody>
                    <a:bodyPr/>
                    <a:lstStyle/>
                    <a:p>
                      <a:pPr algn="l"/>
                      <a:r>
                        <a:rPr lang="en-US" sz="900">
                          <a:effectLst/>
                        </a:rPr>
                        <a:t>MonSTra</a:t>
                      </a:r>
                    </a:p>
                  </a:txBody>
                  <a:tcPr marL="0" marR="0" marT="0" marB="0" anchor="ctr">
                    <a:lnL w="7620" cap="flat" cmpd="sng" algn="ctr">
                      <a:solidFill>
                        <a:srgbClr val="20E2F6"/>
                      </a:solidFill>
                      <a:prstDash val="solid"/>
                      <a:round/>
                      <a:headEnd type="none" w="med" len="med"/>
                      <a:tailEnd type="none" w="med" len="med"/>
                    </a:lnL>
                    <a:lnR w="7620" cap="flat" cmpd="sng" algn="ctr">
                      <a:solidFill>
                        <a:srgbClr val="40E3F6"/>
                      </a:solidFill>
                      <a:prstDash val="solid"/>
                      <a:round/>
                      <a:headEnd type="none" w="med" len="med"/>
                      <a:tailEnd type="none" w="med" len="med"/>
                    </a:lnR>
                    <a:lnT w="7620" cap="flat" cmpd="sng" algn="ctr">
                      <a:solidFill>
                        <a:srgbClr val="20E2F6"/>
                      </a:solidFill>
                      <a:prstDash val="solid"/>
                      <a:round/>
                      <a:headEnd type="none" w="med" len="med"/>
                      <a:tailEnd type="none" w="med" len="med"/>
                    </a:lnT>
                    <a:lnB w="7620" cap="flat" cmpd="sng" algn="ctr">
                      <a:solidFill>
                        <a:srgbClr val="40DFF6"/>
                      </a:solidFill>
                      <a:prstDash val="solid"/>
                      <a:round/>
                      <a:headEnd type="none" w="med" len="med"/>
                      <a:tailEnd type="none" w="med" len="med"/>
                    </a:lnB>
                    <a:solidFill>
                      <a:srgbClr val="FFFFFF"/>
                    </a:solidFill>
                  </a:tcPr>
                </a:tc>
                <a:extLst>
                  <a:ext uri="{0D108BD9-81ED-4DB2-BD59-A6C34878D82A}">
                    <a16:rowId xmlns:a16="http://schemas.microsoft.com/office/drawing/2014/main" val="1136533415"/>
                  </a:ext>
                </a:extLst>
              </a:tr>
              <a:tr h="0">
                <a:tc>
                  <a:txBody>
                    <a:bodyPr/>
                    <a:lstStyle/>
                    <a:p>
                      <a:pPr algn="l"/>
                      <a:r>
                        <a:rPr lang="en-US" sz="900" u="none" strike="noStrike">
                          <a:solidFill>
                            <a:srgbClr val="4B900E"/>
                          </a:solidFill>
                          <a:effectLst/>
                          <a:hlinkClick r:id="rId36"/>
                        </a:rPr>
                        <a:t>Feature or Study Item: Minimization of Service Interruption During Core Network Failure Phase 2</a:t>
                      </a:r>
                      <a:endParaRPr lang="en-US" sz="900">
                        <a:effectLst/>
                      </a:endParaRPr>
                    </a:p>
                  </a:txBody>
                  <a:tcPr marL="0" marR="0" marT="0" marB="0" anchor="ctr">
                    <a:lnL w="7620" cap="flat" cmpd="sng" algn="ctr">
                      <a:solidFill>
                        <a:srgbClr val="A0DDF6"/>
                      </a:solidFill>
                      <a:prstDash val="solid"/>
                      <a:round/>
                      <a:headEnd type="none" w="med" len="med"/>
                      <a:tailEnd type="none" w="med" len="med"/>
                    </a:lnL>
                    <a:lnR w="7620" cap="flat" cmpd="sng" algn="ctr">
                      <a:solidFill>
                        <a:srgbClr val="40DFF6"/>
                      </a:solidFill>
                      <a:prstDash val="solid"/>
                      <a:round/>
                      <a:headEnd type="none" w="med" len="med"/>
                      <a:tailEnd type="none" w="med" len="med"/>
                    </a:lnR>
                    <a:lnT w="7620" cap="flat" cmpd="sng" algn="ctr">
                      <a:solidFill>
                        <a:srgbClr val="A0DDF6"/>
                      </a:solidFill>
                      <a:prstDash val="solid"/>
                      <a:round/>
                      <a:headEnd type="none" w="med" len="med"/>
                      <a:tailEnd type="none" w="med" len="med"/>
                    </a:lnT>
                    <a:lnB w="7620" cap="flat" cmpd="sng" algn="ctr">
                      <a:solidFill>
                        <a:srgbClr val="80DFF6"/>
                      </a:solidFill>
                      <a:prstDash val="solid"/>
                      <a:round/>
                      <a:headEnd type="none" w="med" len="med"/>
                      <a:tailEnd type="none" w="med" len="med"/>
                    </a:lnB>
                    <a:solidFill>
                      <a:srgbClr val="FFFFFF"/>
                    </a:solidFill>
                  </a:tcPr>
                </a:tc>
                <a:tc>
                  <a:txBody>
                    <a:bodyPr/>
                    <a:lstStyle/>
                    <a:p>
                      <a:pPr algn="l"/>
                      <a:r>
                        <a:rPr lang="en-US" sz="900">
                          <a:effectLst/>
                        </a:rPr>
                        <a:t>MINT_Ph2</a:t>
                      </a:r>
                    </a:p>
                  </a:txBody>
                  <a:tcPr marL="0" marR="0" marT="0" marB="0" anchor="ctr">
                    <a:lnL w="7620" cap="flat" cmpd="sng" algn="ctr">
                      <a:solidFill>
                        <a:srgbClr val="40DFF6"/>
                      </a:solidFill>
                      <a:prstDash val="solid"/>
                      <a:round/>
                      <a:headEnd type="none" w="med" len="med"/>
                      <a:tailEnd type="none" w="med" len="med"/>
                    </a:lnL>
                    <a:lnR w="7620" cap="flat" cmpd="sng" algn="ctr">
                      <a:solidFill>
                        <a:srgbClr val="20E3F6"/>
                      </a:solidFill>
                      <a:prstDash val="solid"/>
                      <a:round/>
                      <a:headEnd type="none" w="med" len="med"/>
                      <a:tailEnd type="none" w="med" len="med"/>
                    </a:lnR>
                    <a:lnT w="7620" cap="flat" cmpd="sng" algn="ctr">
                      <a:solidFill>
                        <a:srgbClr val="40DFF6"/>
                      </a:solidFill>
                      <a:prstDash val="solid"/>
                      <a:round/>
                      <a:headEnd type="none" w="med" len="med"/>
                      <a:tailEnd type="none" w="med" len="med"/>
                    </a:lnT>
                    <a:lnB w="7620" cap="flat" cmpd="sng" algn="ctr">
                      <a:solidFill>
                        <a:srgbClr val="80EAF6"/>
                      </a:solidFill>
                      <a:prstDash val="solid"/>
                      <a:round/>
                      <a:headEnd type="none" w="med" len="med"/>
                      <a:tailEnd type="none" w="med" len="med"/>
                    </a:lnB>
                    <a:solidFill>
                      <a:srgbClr val="FFFFFF"/>
                    </a:solidFill>
                  </a:tcPr>
                </a:tc>
                <a:extLst>
                  <a:ext uri="{0D108BD9-81ED-4DB2-BD59-A6C34878D82A}">
                    <a16:rowId xmlns:a16="http://schemas.microsoft.com/office/drawing/2014/main" val="1164207096"/>
                  </a:ext>
                </a:extLst>
              </a:tr>
              <a:tr h="0">
                <a:tc>
                  <a:txBody>
                    <a:bodyPr/>
                    <a:lstStyle/>
                    <a:p>
                      <a:pPr algn="l"/>
                      <a:r>
                        <a:rPr lang="en-US" sz="900" u="none" strike="noStrike">
                          <a:solidFill>
                            <a:srgbClr val="4B900E"/>
                          </a:solidFill>
                          <a:effectLst/>
                          <a:hlinkClick r:id="rId37"/>
                        </a:rPr>
                        <a:t>Feature or Study Item: Monitoring of signalling traffic in 5G</a:t>
                      </a:r>
                      <a:endParaRPr lang="en-US" sz="900">
                        <a:effectLst/>
                      </a:endParaRPr>
                    </a:p>
                  </a:txBody>
                  <a:tcPr marL="0" marR="0" marT="0" marB="0" anchor="ctr">
                    <a:lnL w="7620" cap="flat" cmpd="sng" algn="ctr">
                      <a:solidFill>
                        <a:srgbClr val="80DFF6"/>
                      </a:solidFill>
                      <a:prstDash val="solid"/>
                      <a:round/>
                      <a:headEnd type="none" w="med" len="med"/>
                      <a:tailEnd type="none" w="med" len="med"/>
                    </a:lnL>
                    <a:lnR w="7620" cap="flat" cmpd="sng" algn="ctr">
                      <a:solidFill>
                        <a:srgbClr val="80EAF6"/>
                      </a:solidFill>
                      <a:prstDash val="solid"/>
                      <a:round/>
                      <a:headEnd type="none" w="med" len="med"/>
                      <a:tailEnd type="none" w="med" len="med"/>
                    </a:lnR>
                    <a:lnT w="7620" cap="flat" cmpd="sng" algn="ctr">
                      <a:solidFill>
                        <a:srgbClr val="80DFF6"/>
                      </a:solidFill>
                      <a:prstDash val="solid"/>
                      <a:round/>
                      <a:headEnd type="none" w="med" len="med"/>
                      <a:tailEnd type="none" w="med" len="med"/>
                    </a:lnT>
                    <a:lnB w="7620" cap="flat" cmpd="sng" algn="ctr">
                      <a:solidFill>
                        <a:srgbClr val="E0E8F6"/>
                      </a:solidFill>
                      <a:prstDash val="solid"/>
                      <a:round/>
                      <a:headEnd type="none" w="med" len="med"/>
                      <a:tailEnd type="none" w="med" len="med"/>
                    </a:lnB>
                    <a:solidFill>
                      <a:srgbClr val="FFFFFF"/>
                    </a:solidFill>
                  </a:tcPr>
                </a:tc>
                <a:tc>
                  <a:txBody>
                    <a:bodyPr/>
                    <a:lstStyle/>
                    <a:p>
                      <a:pPr algn="l"/>
                      <a:r>
                        <a:rPr lang="en-US" sz="900">
                          <a:effectLst/>
                        </a:rPr>
                        <a:t>MonSTra</a:t>
                      </a:r>
                    </a:p>
                  </a:txBody>
                  <a:tcPr marL="0" marR="0" marT="0" marB="0" anchor="ctr">
                    <a:lnL w="7620" cap="flat" cmpd="sng" algn="ctr">
                      <a:solidFill>
                        <a:srgbClr val="80EAF6"/>
                      </a:solidFill>
                      <a:prstDash val="solid"/>
                      <a:round/>
                      <a:headEnd type="none" w="med" len="med"/>
                      <a:tailEnd type="none" w="med" len="med"/>
                    </a:lnL>
                    <a:lnR w="7620" cap="flat" cmpd="sng" algn="ctr">
                      <a:solidFill>
                        <a:srgbClr val="A0E7F6"/>
                      </a:solidFill>
                      <a:prstDash val="solid"/>
                      <a:round/>
                      <a:headEnd type="none" w="med" len="med"/>
                      <a:tailEnd type="none" w="med" len="med"/>
                    </a:lnR>
                    <a:lnT w="7620" cap="flat" cmpd="sng" algn="ctr">
                      <a:solidFill>
                        <a:srgbClr val="80EAF6"/>
                      </a:solidFill>
                      <a:prstDash val="solid"/>
                      <a:round/>
                      <a:headEnd type="none" w="med" len="med"/>
                      <a:tailEnd type="none" w="med" len="med"/>
                    </a:lnT>
                    <a:lnB w="7620" cap="flat" cmpd="sng" algn="ctr">
                      <a:solidFill>
                        <a:srgbClr val="20E4F6"/>
                      </a:solidFill>
                      <a:prstDash val="solid"/>
                      <a:round/>
                      <a:headEnd type="none" w="med" len="med"/>
                      <a:tailEnd type="none" w="med" len="med"/>
                    </a:lnB>
                    <a:solidFill>
                      <a:srgbClr val="FFFFFF"/>
                    </a:solidFill>
                  </a:tcPr>
                </a:tc>
                <a:extLst>
                  <a:ext uri="{0D108BD9-81ED-4DB2-BD59-A6C34878D82A}">
                    <a16:rowId xmlns:a16="http://schemas.microsoft.com/office/drawing/2014/main" val="3614607079"/>
                  </a:ext>
                </a:extLst>
              </a:tr>
              <a:tr h="0">
                <a:tc>
                  <a:txBody>
                    <a:bodyPr/>
                    <a:lstStyle/>
                    <a:p>
                      <a:pPr algn="l"/>
                      <a:r>
                        <a:rPr lang="en-US" sz="900" u="none" strike="noStrike">
                          <a:solidFill>
                            <a:srgbClr val="4B900E"/>
                          </a:solidFill>
                          <a:effectLst/>
                          <a:hlinkClick r:id="rId38"/>
                        </a:rPr>
                        <a:t>Feature or Study Item: Proximity-based Services in 5GS Phase 3</a:t>
                      </a:r>
                      <a:endParaRPr lang="en-US" sz="900">
                        <a:effectLst/>
                      </a:endParaRPr>
                    </a:p>
                  </a:txBody>
                  <a:tcPr marL="0" marR="0" marT="0" marB="0" anchor="ctr">
                    <a:lnL w="7620" cap="flat" cmpd="sng" algn="ctr">
                      <a:solidFill>
                        <a:srgbClr val="E0E8F6"/>
                      </a:solidFill>
                      <a:prstDash val="solid"/>
                      <a:round/>
                      <a:headEnd type="none" w="med" len="med"/>
                      <a:tailEnd type="none" w="med" len="med"/>
                    </a:lnL>
                    <a:lnR w="7620" cap="flat" cmpd="sng" algn="ctr">
                      <a:solidFill>
                        <a:srgbClr val="20E4F6"/>
                      </a:solidFill>
                      <a:prstDash val="solid"/>
                      <a:round/>
                      <a:headEnd type="none" w="med" len="med"/>
                      <a:tailEnd type="none" w="med" len="med"/>
                    </a:lnR>
                    <a:lnT w="7620" cap="flat" cmpd="sng" algn="ctr">
                      <a:solidFill>
                        <a:srgbClr val="E0E8F6"/>
                      </a:solidFill>
                      <a:prstDash val="solid"/>
                      <a:round/>
                      <a:headEnd type="none" w="med" len="med"/>
                      <a:tailEnd type="none" w="med" len="med"/>
                    </a:lnT>
                    <a:lnB w="7620" cap="flat" cmpd="sng" algn="ctr">
                      <a:solidFill>
                        <a:srgbClr val="60EBF6"/>
                      </a:solidFill>
                      <a:prstDash val="solid"/>
                      <a:round/>
                      <a:headEnd type="none" w="med" len="med"/>
                      <a:tailEnd type="none" w="med" len="med"/>
                    </a:lnB>
                    <a:solidFill>
                      <a:srgbClr val="FFFFFF"/>
                    </a:solidFill>
                  </a:tcPr>
                </a:tc>
                <a:tc>
                  <a:txBody>
                    <a:bodyPr/>
                    <a:lstStyle/>
                    <a:p>
                      <a:pPr algn="l"/>
                      <a:r>
                        <a:rPr lang="en-US" sz="900">
                          <a:effectLst/>
                        </a:rPr>
                        <a:t>5G_ProSe_Ph3</a:t>
                      </a:r>
                    </a:p>
                  </a:txBody>
                  <a:tcPr marL="0" marR="0" marT="0" marB="0" anchor="ctr">
                    <a:lnL w="7620" cap="flat" cmpd="sng" algn="ctr">
                      <a:solidFill>
                        <a:srgbClr val="20E4F6"/>
                      </a:solidFill>
                      <a:prstDash val="solid"/>
                      <a:round/>
                      <a:headEnd type="none" w="med" len="med"/>
                      <a:tailEnd type="none" w="med" len="med"/>
                    </a:lnL>
                    <a:lnR w="7620" cap="flat" cmpd="sng" algn="ctr">
                      <a:solidFill>
                        <a:srgbClr val="60E5F6"/>
                      </a:solidFill>
                      <a:prstDash val="solid"/>
                      <a:round/>
                      <a:headEnd type="none" w="med" len="med"/>
                      <a:tailEnd type="none" w="med" len="med"/>
                    </a:lnR>
                    <a:lnT w="7620" cap="flat" cmpd="sng" algn="ctr">
                      <a:solidFill>
                        <a:srgbClr val="20E4F6"/>
                      </a:solidFill>
                      <a:prstDash val="solid"/>
                      <a:round/>
                      <a:headEnd type="none" w="med" len="med"/>
                      <a:tailEnd type="none" w="med" len="med"/>
                    </a:lnT>
                    <a:lnB w="7620" cap="flat" cmpd="sng" algn="ctr">
                      <a:solidFill>
                        <a:srgbClr val="20EEF6"/>
                      </a:solidFill>
                      <a:prstDash val="solid"/>
                      <a:round/>
                      <a:headEnd type="none" w="med" len="med"/>
                      <a:tailEnd type="none" w="med" len="med"/>
                    </a:lnB>
                    <a:solidFill>
                      <a:srgbClr val="FFFFFF"/>
                    </a:solidFill>
                  </a:tcPr>
                </a:tc>
                <a:extLst>
                  <a:ext uri="{0D108BD9-81ED-4DB2-BD59-A6C34878D82A}">
                    <a16:rowId xmlns:a16="http://schemas.microsoft.com/office/drawing/2014/main" val="608619901"/>
                  </a:ext>
                </a:extLst>
              </a:tr>
              <a:tr h="0">
                <a:tc>
                  <a:txBody>
                    <a:bodyPr/>
                    <a:lstStyle/>
                    <a:p>
                      <a:pPr algn="l"/>
                      <a:r>
                        <a:rPr lang="en-US" sz="900" u="none" strike="noStrike">
                          <a:solidFill>
                            <a:srgbClr val="4B900E"/>
                          </a:solidFill>
                          <a:effectLst/>
                          <a:hlinkClick r:id="rId39"/>
                        </a:rPr>
                        <a:t>Feature or Study Item: Interconnect of SNPN</a:t>
                      </a:r>
                      <a:endParaRPr lang="en-US" sz="900">
                        <a:effectLst/>
                      </a:endParaRPr>
                    </a:p>
                  </a:txBody>
                  <a:tcPr marL="0" marR="0" marT="0" marB="0" anchor="ctr">
                    <a:lnL w="7620" cap="flat" cmpd="sng" algn="ctr">
                      <a:solidFill>
                        <a:srgbClr val="60EBF6"/>
                      </a:solidFill>
                      <a:prstDash val="solid"/>
                      <a:round/>
                      <a:headEnd type="none" w="med" len="med"/>
                      <a:tailEnd type="none" w="med" len="med"/>
                    </a:lnL>
                    <a:lnR w="7620" cap="flat" cmpd="sng" algn="ctr">
                      <a:solidFill>
                        <a:srgbClr val="20EEF6"/>
                      </a:solidFill>
                      <a:prstDash val="solid"/>
                      <a:round/>
                      <a:headEnd type="none" w="med" len="med"/>
                      <a:tailEnd type="none" w="med" len="med"/>
                    </a:lnR>
                    <a:lnT w="7620" cap="flat" cmpd="sng" algn="ctr">
                      <a:solidFill>
                        <a:srgbClr val="60EBF6"/>
                      </a:solidFill>
                      <a:prstDash val="solid"/>
                      <a:round/>
                      <a:headEnd type="none" w="med" len="med"/>
                      <a:tailEnd type="none" w="med" len="med"/>
                    </a:lnT>
                    <a:lnB w="7620" cap="flat" cmpd="sng" algn="ctr">
                      <a:solidFill>
                        <a:srgbClr val="20F2F6"/>
                      </a:solidFill>
                      <a:prstDash val="solid"/>
                      <a:round/>
                      <a:headEnd type="none" w="med" len="med"/>
                      <a:tailEnd type="none" w="med" len="med"/>
                    </a:lnB>
                    <a:solidFill>
                      <a:srgbClr val="FFFFFF"/>
                    </a:solidFill>
                  </a:tcPr>
                </a:tc>
                <a:tc>
                  <a:txBody>
                    <a:bodyPr/>
                    <a:lstStyle/>
                    <a:p>
                      <a:pPr algn="l"/>
                      <a:r>
                        <a:rPr lang="en-US" sz="900">
                          <a:effectLst/>
                        </a:rPr>
                        <a:t>ISN</a:t>
                      </a:r>
                    </a:p>
                  </a:txBody>
                  <a:tcPr marL="0" marR="0" marT="0" marB="0" anchor="ctr">
                    <a:lnL w="7620" cap="flat" cmpd="sng" algn="ctr">
                      <a:solidFill>
                        <a:srgbClr val="20EEF6"/>
                      </a:solidFill>
                      <a:prstDash val="solid"/>
                      <a:round/>
                      <a:headEnd type="none" w="med" len="med"/>
                      <a:tailEnd type="none" w="med" len="med"/>
                    </a:lnL>
                    <a:lnR w="7620" cap="flat" cmpd="sng" algn="ctr">
                      <a:solidFill>
                        <a:srgbClr val="C0ECF6"/>
                      </a:solidFill>
                      <a:prstDash val="solid"/>
                      <a:round/>
                      <a:headEnd type="none" w="med" len="med"/>
                      <a:tailEnd type="none" w="med" len="med"/>
                    </a:lnR>
                    <a:lnT w="7620" cap="flat" cmpd="sng" algn="ctr">
                      <a:solidFill>
                        <a:srgbClr val="20EEF6"/>
                      </a:solidFill>
                      <a:prstDash val="solid"/>
                      <a:round/>
                      <a:headEnd type="none" w="med" len="med"/>
                      <a:tailEnd type="none" w="med" len="med"/>
                    </a:lnT>
                    <a:lnB w="7620" cap="flat" cmpd="sng" algn="ctr">
                      <a:solidFill>
                        <a:srgbClr val="00EEF6"/>
                      </a:solidFill>
                      <a:prstDash val="solid"/>
                      <a:round/>
                      <a:headEnd type="none" w="med" len="med"/>
                      <a:tailEnd type="none" w="med" len="med"/>
                    </a:lnB>
                    <a:solidFill>
                      <a:srgbClr val="FFFFFF"/>
                    </a:solidFill>
                  </a:tcPr>
                </a:tc>
                <a:extLst>
                  <a:ext uri="{0D108BD9-81ED-4DB2-BD59-A6C34878D82A}">
                    <a16:rowId xmlns:a16="http://schemas.microsoft.com/office/drawing/2014/main" val="447235764"/>
                  </a:ext>
                </a:extLst>
              </a:tr>
              <a:tr h="0">
                <a:tc>
                  <a:txBody>
                    <a:bodyPr/>
                    <a:lstStyle/>
                    <a:p>
                      <a:pPr algn="l"/>
                      <a:r>
                        <a:rPr lang="en-US" sz="900" u="none" strike="noStrike">
                          <a:solidFill>
                            <a:srgbClr val="4B900E"/>
                          </a:solidFill>
                          <a:effectLst/>
                          <a:hlinkClick r:id="rId40"/>
                        </a:rPr>
                        <a:t>Feature or Study Item: Study on Supporting of Railway Smart Station Services</a:t>
                      </a:r>
                      <a:endParaRPr lang="en-US" sz="900">
                        <a:effectLst/>
                      </a:endParaRPr>
                    </a:p>
                  </a:txBody>
                  <a:tcPr marL="0" marR="0" marT="0" marB="0" anchor="ctr">
                    <a:lnL w="7620" cap="flat" cmpd="sng" algn="ctr">
                      <a:solidFill>
                        <a:srgbClr val="20F2F6"/>
                      </a:solidFill>
                      <a:prstDash val="solid"/>
                      <a:round/>
                      <a:headEnd type="none" w="med" len="med"/>
                      <a:tailEnd type="none" w="med" len="med"/>
                    </a:lnL>
                    <a:lnR w="7620" cap="flat" cmpd="sng" algn="ctr">
                      <a:solidFill>
                        <a:srgbClr val="00EEF6"/>
                      </a:solidFill>
                      <a:prstDash val="solid"/>
                      <a:round/>
                      <a:headEnd type="none" w="med" len="med"/>
                      <a:tailEnd type="none" w="med" len="med"/>
                    </a:lnR>
                    <a:lnT w="7620" cap="flat" cmpd="sng" algn="ctr">
                      <a:solidFill>
                        <a:srgbClr val="20F2F6"/>
                      </a:solidFill>
                      <a:prstDash val="solid"/>
                      <a:round/>
                      <a:headEnd type="none" w="med" len="med"/>
                      <a:tailEnd type="none" w="med" len="med"/>
                    </a:lnT>
                    <a:lnB w="7620" cap="flat" cmpd="sng" algn="ctr">
                      <a:solidFill>
                        <a:srgbClr val="40F3F6"/>
                      </a:solidFill>
                      <a:prstDash val="solid"/>
                      <a:round/>
                      <a:headEnd type="none" w="med" len="med"/>
                      <a:tailEnd type="none" w="med" len="med"/>
                    </a:lnB>
                    <a:solidFill>
                      <a:srgbClr val="FFFFFF"/>
                    </a:solidFill>
                  </a:tcPr>
                </a:tc>
                <a:tc>
                  <a:txBody>
                    <a:bodyPr/>
                    <a:lstStyle/>
                    <a:p>
                      <a:pPr algn="l"/>
                      <a:r>
                        <a:rPr lang="en-US" sz="900">
                          <a:effectLst/>
                        </a:rPr>
                        <a:t>FS_RAILSS</a:t>
                      </a:r>
                    </a:p>
                  </a:txBody>
                  <a:tcPr marL="0" marR="0" marT="0" marB="0" anchor="ctr">
                    <a:lnL w="7620" cap="flat" cmpd="sng" algn="ctr">
                      <a:solidFill>
                        <a:srgbClr val="00EEF6"/>
                      </a:solidFill>
                      <a:prstDash val="solid"/>
                      <a:round/>
                      <a:headEnd type="none" w="med" len="med"/>
                      <a:tailEnd type="none" w="med" len="med"/>
                    </a:lnL>
                    <a:lnR w="7620" cap="flat" cmpd="sng" algn="ctr">
                      <a:solidFill>
                        <a:srgbClr val="20EEF6"/>
                      </a:solidFill>
                      <a:prstDash val="solid"/>
                      <a:round/>
                      <a:headEnd type="none" w="med" len="med"/>
                      <a:tailEnd type="none" w="med" len="med"/>
                    </a:lnR>
                    <a:lnT w="7620" cap="flat" cmpd="sng" algn="ctr">
                      <a:solidFill>
                        <a:srgbClr val="00EEF6"/>
                      </a:solidFill>
                      <a:prstDash val="solid"/>
                      <a:round/>
                      <a:headEnd type="none" w="med" len="med"/>
                      <a:tailEnd type="none" w="med" len="med"/>
                    </a:lnT>
                    <a:lnB w="7620" cap="flat" cmpd="sng" algn="ctr">
                      <a:solidFill>
                        <a:srgbClr val="40F5F6"/>
                      </a:solidFill>
                      <a:prstDash val="solid"/>
                      <a:round/>
                      <a:headEnd type="none" w="med" len="med"/>
                      <a:tailEnd type="none" w="med" len="med"/>
                    </a:lnB>
                    <a:solidFill>
                      <a:srgbClr val="FFFFFF"/>
                    </a:solidFill>
                  </a:tcPr>
                </a:tc>
                <a:extLst>
                  <a:ext uri="{0D108BD9-81ED-4DB2-BD59-A6C34878D82A}">
                    <a16:rowId xmlns:a16="http://schemas.microsoft.com/office/drawing/2014/main" val="2274860547"/>
                  </a:ext>
                </a:extLst>
              </a:tr>
              <a:tr h="0">
                <a:tc>
                  <a:txBody>
                    <a:bodyPr/>
                    <a:lstStyle/>
                    <a:p>
                      <a:pPr algn="l"/>
                      <a:r>
                        <a:rPr lang="en-US" sz="900" u="none" strike="noStrike">
                          <a:solidFill>
                            <a:srgbClr val="4B900E"/>
                          </a:solidFill>
                          <a:effectLst/>
                          <a:hlinkClick r:id="rId41"/>
                        </a:rPr>
                        <a:t>Building Block: Study on Integrated Sensing and Communication</a:t>
                      </a:r>
                      <a:endParaRPr lang="en-US" sz="900">
                        <a:effectLst/>
                      </a:endParaRPr>
                    </a:p>
                  </a:txBody>
                  <a:tcPr marL="0" marR="0" marT="0" marB="0" anchor="ctr">
                    <a:lnL w="7620" cap="flat" cmpd="sng" algn="ctr">
                      <a:solidFill>
                        <a:srgbClr val="40F3F6"/>
                      </a:solidFill>
                      <a:prstDash val="solid"/>
                      <a:round/>
                      <a:headEnd type="none" w="med" len="med"/>
                      <a:tailEnd type="none" w="med" len="med"/>
                    </a:lnL>
                    <a:lnR w="7620" cap="flat" cmpd="sng" algn="ctr">
                      <a:solidFill>
                        <a:srgbClr val="40F5F6"/>
                      </a:solidFill>
                      <a:prstDash val="solid"/>
                      <a:round/>
                      <a:headEnd type="none" w="med" len="med"/>
                      <a:tailEnd type="none" w="med" len="med"/>
                    </a:lnR>
                    <a:lnT w="7620" cap="flat" cmpd="sng" algn="ctr">
                      <a:solidFill>
                        <a:srgbClr val="40F3F6"/>
                      </a:solidFill>
                      <a:prstDash val="solid"/>
                      <a:round/>
                      <a:headEnd type="none" w="med" len="med"/>
                      <a:tailEnd type="none" w="med" len="med"/>
                    </a:lnT>
                    <a:lnB w="7620" cap="flat" cmpd="sng" algn="ctr">
                      <a:solidFill>
                        <a:srgbClr val="60F5F6"/>
                      </a:solidFill>
                      <a:prstDash val="solid"/>
                      <a:round/>
                      <a:headEnd type="none" w="med" len="med"/>
                      <a:tailEnd type="none" w="med" len="med"/>
                    </a:lnB>
                    <a:solidFill>
                      <a:srgbClr val="FFFFFF"/>
                    </a:solidFill>
                  </a:tcPr>
                </a:tc>
                <a:tc>
                  <a:txBody>
                    <a:bodyPr/>
                    <a:lstStyle/>
                    <a:p>
                      <a:pPr algn="l"/>
                      <a:r>
                        <a:rPr lang="en-US" sz="900">
                          <a:effectLst/>
                        </a:rPr>
                        <a:t>FS_Sensing</a:t>
                      </a:r>
                    </a:p>
                  </a:txBody>
                  <a:tcPr marL="0" marR="0" marT="0" marB="0" anchor="ctr">
                    <a:lnL w="7620" cap="flat" cmpd="sng" algn="ctr">
                      <a:solidFill>
                        <a:srgbClr val="40F5F6"/>
                      </a:solidFill>
                      <a:prstDash val="solid"/>
                      <a:round/>
                      <a:headEnd type="none" w="med" len="med"/>
                      <a:tailEnd type="none" w="med" len="med"/>
                    </a:lnL>
                    <a:lnR w="7620" cap="flat" cmpd="sng" algn="ctr">
                      <a:solidFill>
                        <a:srgbClr val="20F9F6"/>
                      </a:solidFill>
                      <a:prstDash val="solid"/>
                      <a:round/>
                      <a:headEnd type="none" w="med" len="med"/>
                      <a:tailEnd type="none" w="med" len="med"/>
                    </a:lnR>
                    <a:lnT w="7620" cap="flat" cmpd="sng" algn="ctr">
                      <a:solidFill>
                        <a:srgbClr val="40F5F6"/>
                      </a:solidFill>
                      <a:prstDash val="solid"/>
                      <a:round/>
                      <a:headEnd type="none" w="med" len="med"/>
                      <a:tailEnd type="none" w="med" len="med"/>
                    </a:lnT>
                    <a:lnB w="7620" cap="flat" cmpd="sng" algn="ctr">
                      <a:solidFill>
                        <a:srgbClr val="C0F5F6"/>
                      </a:solidFill>
                      <a:prstDash val="solid"/>
                      <a:round/>
                      <a:headEnd type="none" w="med" len="med"/>
                      <a:tailEnd type="none" w="med" len="med"/>
                    </a:lnB>
                    <a:solidFill>
                      <a:srgbClr val="FFFFFF"/>
                    </a:solidFill>
                  </a:tcPr>
                </a:tc>
                <a:extLst>
                  <a:ext uri="{0D108BD9-81ED-4DB2-BD59-A6C34878D82A}">
                    <a16:rowId xmlns:a16="http://schemas.microsoft.com/office/drawing/2014/main" val="3114549076"/>
                  </a:ext>
                </a:extLst>
              </a:tr>
              <a:tr h="0">
                <a:tc>
                  <a:txBody>
                    <a:bodyPr/>
                    <a:lstStyle/>
                    <a:p>
                      <a:pPr algn="l"/>
                      <a:r>
                        <a:rPr lang="en-US" sz="900" u="none" strike="noStrike">
                          <a:solidFill>
                            <a:srgbClr val="4B900E"/>
                          </a:solidFill>
                          <a:effectLst/>
                          <a:hlinkClick r:id="rId42"/>
                        </a:rPr>
                        <a:t>Building Block: Study on Ambient power-enabled Internet of Things</a:t>
                      </a:r>
                      <a:endParaRPr lang="en-US" sz="900">
                        <a:effectLst/>
                      </a:endParaRPr>
                    </a:p>
                  </a:txBody>
                  <a:tcPr marL="0" marR="0" marT="0" marB="0" anchor="ctr">
                    <a:lnL w="7620" cap="flat" cmpd="sng" algn="ctr">
                      <a:solidFill>
                        <a:srgbClr val="60F5F6"/>
                      </a:solidFill>
                      <a:prstDash val="solid"/>
                      <a:round/>
                      <a:headEnd type="none" w="med" len="med"/>
                      <a:tailEnd type="none" w="med" len="med"/>
                    </a:lnL>
                    <a:lnR w="7620" cap="flat" cmpd="sng" algn="ctr">
                      <a:solidFill>
                        <a:srgbClr val="C0F5F6"/>
                      </a:solidFill>
                      <a:prstDash val="solid"/>
                      <a:round/>
                      <a:headEnd type="none" w="med" len="med"/>
                      <a:tailEnd type="none" w="med" len="med"/>
                    </a:lnR>
                    <a:lnT w="7620" cap="flat" cmpd="sng" algn="ctr">
                      <a:solidFill>
                        <a:srgbClr val="60F5F6"/>
                      </a:solidFill>
                      <a:prstDash val="solid"/>
                      <a:round/>
                      <a:headEnd type="none" w="med" len="med"/>
                      <a:tailEnd type="none" w="med" len="med"/>
                    </a:lnT>
                    <a:lnB w="7620" cap="flat" cmpd="sng" algn="ctr">
                      <a:solidFill>
                        <a:srgbClr val="80FDF6"/>
                      </a:solidFill>
                      <a:prstDash val="solid"/>
                      <a:round/>
                      <a:headEnd type="none" w="med" len="med"/>
                      <a:tailEnd type="none" w="med" len="med"/>
                    </a:lnB>
                    <a:solidFill>
                      <a:srgbClr val="FFFFFF"/>
                    </a:solidFill>
                  </a:tcPr>
                </a:tc>
                <a:tc>
                  <a:txBody>
                    <a:bodyPr/>
                    <a:lstStyle/>
                    <a:p>
                      <a:pPr algn="l"/>
                      <a:r>
                        <a:rPr lang="en-US" sz="900">
                          <a:effectLst/>
                        </a:rPr>
                        <a:t>FS_AmbientIoT</a:t>
                      </a:r>
                    </a:p>
                  </a:txBody>
                  <a:tcPr marL="0" marR="0" marT="0" marB="0" anchor="ctr">
                    <a:lnL w="7620" cap="flat" cmpd="sng" algn="ctr">
                      <a:solidFill>
                        <a:srgbClr val="C0F5F6"/>
                      </a:solidFill>
                      <a:prstDash val="solid"/>
                      <a:round/>
                      <a:headEnd type="none" w="med" len="med"/>
                      <a:tailEnd type="none" w="med" len="med"/>
                    </a:lnL>
                    <a:lnR w="7620" cap="flat" cmpd="sng" algn="ctr">
                      <a:solidFill>
                        <a:srgbClr val="A0F5F6"/>
                      </a:solidFill>
                      <a:prstDash val="solid"/>
                      <a:round/>
                      <a:headEnd type="none" w="med" len="med"/>
                      <a:tailEnd type="none" w="med" len="med"/>
                    </a:lnR>
                    <a:lnT w="7620" cap="flat" cmpd="sng" algn="ctr">
                      <a:solidFill>
                        <a:srgbClr val="C0F5F6"/>
                      </a:solidFill>
                      <a:prstDash val="solid"/>
                      <a:round/>
                      <a:headEnd type="none" w="med" len="med"/>
                      <a:tailEnd type="none" w="med" len="med"/>
                    </a:lnT>
                    <a:lnB w="7620" cap="flat" cmpd="sng" algn="ctr">
                      <a:solidFill>
                        <a:srgbClr val="C0FCF6"/>
                      </a:solidFill>
                      <a:prstDash val="solid"/>
                      <a:round/>
                      <a:headEnd type="none" w="med" len="med"/>
                      <a:tailEnd type="none" w="med" len="med"/>
                    </a:lnB>
                    <a:solidFill>
                      <a:srgbClr val="FFFFFF"/>
                    </a:solidFill>
                  </a:tcPr>
                </a:tc>
                <a:extLst>
                  <a:ext uri="{0D108BD9-81ED-4DB2-BD59-A6C34878D82A}">
                    <a16:rowId xmlns:a16="http://schemas.microsoft.com/office/drawing/2014/main" val="2167199605"/>
                  </a:ext>
                </a:extLst>
              </a:tr>
              <a:tr h="0">
                <a:tc>
                  <a:txBody>
                    <a:bodyPr/>
                    <a:lstStyle/>
                    <a:p>
                      <a:pPr algn="l"/>
                      <a:r>
                        <a:rPr lang="en-US" sz="900" u="none" strike="noStrike" dirty="0">
                          <a:solidFill>
                            <a:srgbClr val="4B900E"/>
                          </a:solidFill>
                          <a:effectLst/>
                          <a:hlinkClick r:id="rId43"/>
                        </a:rPr>
                        <a:t>Building Block: Study on Localized Mobile Metaverse Services</a:t>
                      </a:r>
                      <a:endParaRPr lang="en-US" sz="900" dirty="0">
                        <a:effectLst/>
                      </a:endParaRPr>
                    </a:p>
                  </a:txBody>
                  <a:tcPr marL="0" marR="0" marT="0" marB="0" anchor="ctr">
                    <a:lnL w="7620" cap="flat" cmpd="sng" algn="ctr">
                      <a:solidFill>
                        <a:srgbClr val="80FDF6"/>
                      </a:solidFill>
                      <a:prstDash val="solid"/>
                      <a:round/>
                      <a:headEnd type="none" w="med" len="med"/>
                      <a:tailEnd type="none" w="med" len="med"/>
                    </a:lnL>
                    <a:lnR w="7620" cap="flat" cmpd="sng" algn="ctr">
                      <a:solidFill>
                        <a:srgbClr val="C0FCF6"/>
                      </a:solidFill>
                      <a:prstDash val="solid"/>
                      <a:round/>
                      <a:headEnd type="none" w="med" len="med"/>
                      <a:tailEnd type="none" w="med" len="med"/>
                    </a:lnR>
                    <a:lnT w="7620" cap="flat" cmpd="sng" algn="ctr">
                      <a:solidFill>
                        <a:srgbClr val="80FDF6"/>
                      </a:solidFill>
                      <a:prstDash val="solid"/>
                      <a:round/>
                      <a:headEnd type="none" w="med" len="med"/>
                      <a:tailEnd type="none" w="med" len="med"/>
                    </a:lnT>
                    <a:lnB w="7620" cap="flat" cmpd="sng" algn="ctr">
                      <a:solidFill>
                        <a:srgbClr val="E0FDF6"/>
                      </a:solidFill>
                      <a:prstDash val="solid"/>
                      <a:round/>
                      <a:headEnd type="none" w="med" len="med"/>
                      <a:tailEnd type="none" w="med" len="med"/>
                    </a:lnB>
                    <a:solidFill>
                      <a:srgbClr val="FFFFFF"/>
                    </a:solidFill>
                  </a:tcPr>
                </a:tc>
                <a:tc>
                  <a:txBody>
                    <a:bodyPr/>
                    <a:lstStyle/>
                    <a:p>
                      <a:pPr algn="l"/>
                      <a:r>
                        <a:rPr lang="en-US" sz="900">
                          <a:effectLst/>
                        </a:rPr>
                        <a:t>FS_Metaverse</a:t>
                      </a:r>
                    </a:p>
                  </a:txBody>
                  <a:tcPr marL="0" marR="0" marT="0" marB="0" anchor="ctr">
                    <a:lnL w="7620" cap="flat" cmpd="sng" algn="ctr">
                      <a:solidFill>
                        <a:srgbClr val="C0FCF6"/>
                      </a:solidFill>
                      <a:prstDash val="solid"/>
                      <a:round/>
                      <a:headEnd type="none" w="med" len="med"/>
                      <a:tailEnd type="none" w="med" len="med"/>
                    </a:lnL>
                    <a:lnR w="7620" cap="flat" cmpd="sng" algn="ctr">
                      <a:solidFill>
                        <a:srgbClr val="E0FBF6"/>
                      </a:solidFill>
                      <a:prstDash val="solid"/>
                      <a:round/>
                      <a:headEnd type="none" w="med" len="med"/>
                      <a:tailEnd type="none" w="med" len="med"/>
                    </a:lnR>
                    <a:lnT w="7620" cap="flat" cmpd="sng" algn="ctr">
                      <a:solidFill>
                        <a:srgbClr val="C0FCF6"/>
                      </a:solidFill>
                      <a:prstDash val="solid"/>
                      <a:round/>
                      <a:headEnd type="none" w="med" len="med"/>
                      <a:tailEnd type="none" w="med" len="med"/>
                    </a:lnT>
                    <a:lnB w="7620" cap="flat" cmpd="sng" algn="ctr">
                      <a:solidFill>
                        <a:srgbClr val="20FDF6"/>
                      </a:solidFill>
                      <a:prstDash val="solid"/>
                      <a:round/>
                      <a:headEnd type="none" w="med" len="med"/>
                      <a:tailEnd type="none" w="med" len="med"/>
                    </a:lnB>
                    <a:solidFill>
                      <a:srgbClr val="FFFFFF"/>
                    </a:solidFill>
                  </a:tcPr>
                </a:tc>
                <a:extLst>
                  <a:ext uri="{0D108BD9-81ED-4DB2-BD59-A6C34878D82A}">
                    <a16:rowId xmlns:a16="http://schemas.microsoft.com/office/drawing/2014/main" val="1550858877"/>
                  </a:ext>
                </a:extLst>
              </a:tr>
              <a:tr h="0">
                <a:tc>
                  <a:txBody>
                    <a:bodyPr/>
                    <a:lstStyle/>
                    <a:p>
                      <a:pPr algn="l"/>
                      <a:r>
                        <a:rPr lang="en-US" sz="900" u="none" strike="noStrike">
                          <a:solidFill>
                            <a:srgbClr val="4B900E"/>
                          </a:solidFill>
                          <a:effectLst/>
                          <a:hlinkClick r:id="rId44"/>
                        </a:rPr>
                        <a:t>Building Block: Study on Network Sharing Aspects</a:t>
                      </a:r>
                      <a:endParaRPr lang="en-US" sz="900">
                        <a:effectLst/>
                      </a:endParaRPr>
                    </a:p>
                  </a:txBody>
                  <a:tcPr marL="0" marR="0" marT="0" marB="0" anchor="ctr">
                    <a:lnL w="7620" cap="flat" cmpd="sng" algn="ctr">
                      <a:solidFill>
                        <a:srgbClr val="E0FDF6"/>
                      </a:solidFill>
                      <a:prstDash val="solid"/>
                      <a:round/>
                      <a:headEnd type="none" w="med" len="med"/>
                      <a:tailEnd type="none" w="med" len="med"/>
                    </a:lnL>
                    <a:lnR w="7620" cap="flat" cmpd="sng" algn="ctr">
                      <a:solidFill>
                        <a:srgbClr val="20FDF6"/>
                      </a:solidFill>
                      <a:prstDash val="solid"/>
                      <a:round/>
                      <a:headEnd type="none" w="med" len="med"/>
                      <a:tailEnd type="none" w="med" len="med"/>
                    </a:lnR>
                    <a:lnT w="7620" cap="flat" cmpd="sng" algn="ctr">
                      <a:solidFill>
                        <a:srgbClr val="E0FDF6"/>
                      </a:solidFill>
                      <a:prstDash val="solid"/>
                      <a:round/>
                      <a:headEnd type="none" w="med" len="med"/>
                      <a:tailEnd type="none" w="med" len="med"/>
                    </a:lnT>
                    <a:lnB w="7620" cap="flat" cmpd="sng" algn="ctr">
                      <a:solidFill>
                        <a:srgbClr val="40FEF6"/>
                      </a:solidFill>
                      <a:prstDash val="solid"/>
                      <a:round/>
                      <a:headEnd type="none" w="med" len="med"/>
                      <a:tailEnd type="none" w="med" len="med"/>
                    </a:lnB>
                    <a:solidFill>
                      <a:srgbClr val="FFFFFF"/>
                    </a:solidFill>
                  </a:tcPr>
                </a:tc>
                <a:tc>
                  <a:txBody>
                    <a:bodyPr/>
                    <a:lstStyle/>
                    <a:p>
                      <a:pPr algn="l"/>
                      <a:r>
                        <a:rPr lang="en-US" sz="900">
                          <a:effectLst/>
                        </a:rPr>
                        <a:t>FS_NetShare</a:t>
                      </a:r>
                    </a:p>
                  </a:txBody>
                  <a:tcPr marL="0" marR="0" marT="0" marB="0" anchor="ctr">
                    <a:lnL w="7620" cap="flat" cmpd="sng" algn="ctr">
                      <a:solidFill>
                        <a:srgbClr val="20FDF6"/>
                      </a:solidFill>
                      <a:prstDash val="solid"/>
                      <a:round/>
                      <a:headEnd type="none" w="med" len="med"/>
                      <a:tailEnd type="none" w="med" len="med"/>
                    </a:lnL>
                    <a:lnR w="7620" cap="flat" cmpd="sng" algn="ctr">
                      <a:solidFill>
                        <a:srgbClr val="00FEF6"/>
                      </a:solidFill>
                      <a:prstDash val="solid"/>
                      <a:round/>
                      <a:headEnd type="none" w="med" len="med"/>
                      <a:tailEnd type="none" w="med" len="med"/>
                    </a:lnR>
                    <a:lnT w="7620" cap="flat" cmpd="sng" algn="ctr">
                      <a:solidFill>
                        <a:srgbClr val="20FDF6"/>
                      </a:solidFill>
                      <a:prstDash val="solid"/>
                      <a:round/>
                      <a:headEnd type="none" w="med" len="med"/>
                      <a:tailEnd type="none" w="med" len="med"/>
                    </a:lnT>
                    <a:lnB w="7620" cap="flat" cmpd="sng" algn="ctr">
                      <a:solidFill>
                        <a:srgbClr val="E000F7"/>
                      </a:solidFill>
                      <a:prstDash val="solid"/>
                      <a:round/>
                      <a:headEnd type="none" w="med" len="med"/>
                      <a:tailEnd type="none" w="med" len="med"/>
                    </a:lnB>
                    <a:solidFill>
                      <a:srgbClr val="FFFFFF"/>
                    </a:solidFill>
                  </a:tcPr>
                </a:tc>
                <a:extLst>
                  <a:ext uri="{0D108BD9-81ED-4DB2-BD59-A6C34878D82A}">
                    <a16:rowId xmlns:a16="http://schemas.microsoft.com/office/drawing/2014/main" val="1744647208"/>
                  </a:ext>
                </a:extLst>
              </a:tr>
              <a:tr h="0">
                <a:tc>
                  <a:txBody>
                    <a:bodyPr/>
                    <a:lstStyle/>
                    <a:p>
                      <a:pPr algn="l"/>
                      <a:r>
                        <a:rPr lang="en-US" sz="900" u="none" strike="noStrike">
                          <a:solidFill>
                            <a:srgbClr val="4B900E"/>
                          </a:solidFill>
                          <a:effectLst/>
                          <a:hlinkClick r:id="rId45"/>
                        </a:rPr>
                        <a:t>Feature or Study Item: Study on FRMCS Phase 5</a:t>
                      </a:r>
                      <a:endParaRPr lang="en-US" sz="900">
                        <a:effectLst/>
                      </a:endParaRPr>
                    </a:p>
                  </a:txBody>
                  <a:tcPr marL="0" marR="0" marT="0" marB="0" anchor="ctr">
                    <a:lnL w="7620" cap="flat" cmpd="sng" algn="ctr">
                      <a:solidFill>
                        <a:srgbClr val="40FEF6"/>
                      </a:solidFill>
                      <a:prstDash val="solid"/>
                      <a:round/>
                      <a:headEnd type="none" w="med" len="med"/>
                      <a:tailEnd type="none" w="med" len="med"/>
                    </a:lnL>
                    <a:lnR w="7620" cap="flat" cmpd="sng" algn="ctr">
                      <a:solidFill>
                        <a:srgbClr val="E000F7"/>
                      </a:solidFill>
                      <a:prstDash val="solid"/>
                      <a:round/>
                      <a:headEnd type="none" w="med" len="med"/>
                      <a:tailEnd type="none" w="med" len="med"/>
                    </a:lnR>
                    <a:lnT w="7620" cap="flat" cmpd="sng" algn="ctr">
                      <a:solidFill>
                        <a:srgbClr val="40FEF6"/>
                      </a:solidFill>
                      <a:prstDash val="solid"/>
                      <a:round/>
                      <a:headEnd type="none" w="med" len="med"/>
                      <a:tailEnd type="none" w="med" len="med"/>
                    </a:lnT>
                    <a:lnB w="7620" cap="flat" cmpd="sng" algn="ctr">
                      <a:solidFill>
                        <a:srgbClr val="A00AF7"/>
                      </a:solidFill>
                      <a:prstDash val="solid"/>
                      <a:round/>
                      <a:headEnd type="none" w="med" len="med"/>
                      <a:tailEnd type="none" w="med" len="med"/>
                    </a:lnB>
                    <a:solidFill>
                      <a:srgbClr val="FFFFFF"/>
                    </a:solidFill>
                  </a:tcPr>
                </a:tc>
                <a:tc>
                  <a:txBody>
                    <a:bodyPr/>
                    <a:lstStyle/>
                    <a:p>
                      <a:pPr algn="l"/>
                      <a:r>
                        <a:rPr lang="en-US" sz="900">
                          <a:effectLst/>
                        </a:rPr>
                        <a:t>FS_FRMCS_Ph5</a:t>
                      </a:r>
                    </a:p>
                  </a:txBody>
                  <a:tcPr marL="0" marR="0" marT="0" marB="0" anchor="ctr">
                    <a:lnL w="7620" cap="flat" cmpd="sng" algn="ctr">
                      <a:solidFill>
                        <a:srgbClr val="E000F7"/>
                      </a:solidFill>
                      <a:prstDash val="solid"/>
                      <a:round/>
                      <a:headEnd type="none" w="med" len="med"/>
                      <a:tailEnd type="none" w="med" len="med"/>
                    </a:lnL>
                    <a:lnR w="7620" cap="flat" cmpd="sng" algn="ctr">
                      <a:solidFill>
                        <a:srgbClr val="E006F7"/>
                      </a:solidFill>
                      <a:prstDash val="solid"/>
                      <a:round/>
                      <a:headEnd type="none" w="med" len="med"/>
                      <a:tailEnd type="none" w="med" len="med"/>
                    </a:lnR>
                    <a:lnT w="7620" cap="flat" cmpd="sng" algn="ctr">
                      <a:solidFill>
                        <a:srgbClr val="E000F7"/>
                      </a:solidFill>
                      <a:prstDash val="solid"/>
                      <a:round/>
                      <a:headEnd type="none" w="med" len="med"/>
                      <a:tailEnd type="none" w="med" len="med"/>
                    </a:lnT>
                    <a:lnB w="7620" cap="flat" cmpd="sng" algn="ctr">
                      <a:solidFill>
                        <a:srgbClr val="8004F7"/>
                      </a:solidFill>
                      <a:prstDash val="solid"/>
                      <a:round/>
                      <a:headEnd type="none" w="med" len="med"/>
                      <a:tailEnd type="none" w="med" len="med"/>
                    </a:lnB>
                    <a:solidFill>
                      <a:srgbClr val="FFFFFF"/>
                    </a:solidFill>
                  </a:tcPr>
                </a:tc>
                <a:extLst>
                  <a:ext uri="{0D108BD9-81ED-4DB2-BD59-A6C34878D82A}">
                    <a16:rowId xmlns:a16="http://schemas.microsoft.com/office/drawing/2014/main" val="4015641401"/>
                  </a:ext>
                </a:extLst>
              </a:tr>
              <a:tr h="0">
                <a:tc>
                  <a:txBody>
                    <a:bodyPr/>
                    <a:lstStyle/>
                    <a:p>
                      <a:pPr algn="l"/>
                      <a:r>
                        <a:rPr lang="en-US" sz="900" u="none" strike="noStrike">
                          <a:solidFill>
                            <a:srgbClr val="4B900E"/>
                          </a:solidFill>
                          <a:effectLst/>
                          <a:hlinkClick r:id="rId46"/>
                        </a:rPr>
                        <a:t>Feature or Study Item: Study on AI/ML Model Transfer Phase2</a:t>
                      </a:r>
                      <a:endParaRPr lang="en-US" sz="900">
                        <a:effectLst/>
                      </a:endParaRPr>
                    </a:p>
                  </a:txBody>
                  <a:tcPr marL="0" marR="0" marT="0" marB="0" anchor="ctr">
                    <a:lnL w="7620" cap="flat" cmpd="sng" algn="ctr">
                      <a:solidFill>
                        <a:srgbClr val="A00AF7"/>
                      </a:solidFill>
                      <a:prstDash val="solid"/>
                      <a:round/>
                      <a:headEnd type="none" w="med" len="med"/>
                      <a:tailEnd type="none" w="med" len="med"/>
                    </a:lnL>
                    <a:lnR w="7620" cap="flat" cmpd="sng" algn="ctr">
                      <a:solidFill>
                        <a:srgbClr val="8004F7"/>
                      </a:solidFill>
                      <a:prstDash val="solid"/>
                      <a:round/>
                      <a:headEnd type="none" w="med" len="med"/>
                      <a:tailEnd type="none" w="med" len="med"/>
                    </a:lnR>
                    <a:lnT w="7620" cap="flat" cmpd="sng" algn="ctr">
                      <a:solidFill>
                        <a:srgbClr val="A00AF7"/>
                      </a:solidFill>
                      <a:prstDash val="solid"/>
                      <a:round/>
                      <a:headEnd type="none" w="med" len="med"/>
                      <a:tailEnd type="none" w="med" len="med"/>
                    </a:lnT>
                    <a:lnB w="7620" cap="flat" cmpd="sng" algn="ctr">
                      <a:solidFill>
                        <a:srgbClr val="A00AF7"/>
                      </a:solidFill>
                      <a:prstDash val="solid"/>
                      <a:round/>
                      <a:headEnd type="none" w="med" len="med"/>
                      <a:tailEnd type="none" w="med" len="med"/>
                    </a:lnB>
                    <a:solidFill>
                      <a:srgbClr val="FFFFFF"/>
                    </a:solidFill>
                  </a:tcPr>
                </a:tc>
                <a:tc>
                  <a:txBody>
                    <a:bodyPr/>
                    <a:lstStyle/>
                    <a:p>
                      <a:pPr algn="l"/>
                      <a:r>
                        <a:rPr lang="en-US" sz="900" dirty="0">
                          <a:effectLst/>
                        </a:rPr>
                        <a:t>FS_AIML_MT_Ph2</a:t>
                      </a:r>
                    </a:p>
                  </a:txBody>
                  <a:tcPr marL="0" marR="0" marT="0" marB="0" anchor="ctr">
                    <a:lnL w="7620" cap="flat" cmpd="sng" algn="ctr">
                      <a:solidFill>
                        <a:srgbClr val="8004F7"/>
                      </a:solidFill>
                      <a:prstDash val="solid"/>
                      <a:round/>
                      <a:headEnd type="none" w="med" len="med"/>
                      <a:tailEnd type="none" w="med" len="med"/>
                    </a:lnL>
                    <a:lnR w="7620" cap="flat" cmpd="sng" algn="ctr">
                      <a:solidFill>
                        <a:srgbClr val="200BF7"/>
                      </a:solidFill>
                      <a:prstDash val="solid"/>
                      <a:round/>
                      <a:headEnd type="none" w="med" len="med"/>
                      <a:tailEnd type="none" w="med" len="med"/>
                    </a:lnR>
                    <a:lnT w="7620" cap="flat" cmpd="sng" algn="ctr">
                      <a:solidFill>
                        <a:srgbClr val="8004F7"/>
                      </a:solidFill>
                      <a:prstDash val="solid"/>
                      <a:round/>
                      <a:headEnd type="none" w="med" len="med"/>
                      <a:tailEnd type="none" w="med" len="med"/>
                    </a:lnT>
                    <a:lnB w="7620" cap="flat" cmpd="sng" algn="ctr">
                      <a:solidFill>
                        <a:srgbClr val="8004F7"/>
                      </a:solidFill>
                      <a:prstDash val="solid"/>
                      <a:round/>
                      <a:headEnd type="none" w="med" len="med"/>
                      <a:tailEnd type="none" w="med" len="med"/>
                    </a:lnB>
                    <a:solidFill>
                      <a:srgbClr val="FFFFFF"/>
                    </a:solidFill>
                  </a:tcPr>
                </a:tc>
                <a:extLst>
                  <a:ext uri="{0D108BD9-81ED-4DB2-BD59-A6C34878D82A}">
                    <a16:rowId xmlns:a16="http://schemas.microsoft.com/office/drawing/2014/main" val="3412403151"/>
                  </a:ext>
                </a:extLst>
              </a:tr>
            </a:tbl>
          </a:graphicData>
        </a:graphic>
      </p:graphicFrame>
      <p:sp>
        <p:nvSpPr>
          <p:cNvPr id="5" name="文字方塊 4">
            <a:extLst>
              <a:ext uri="{FF2B5EF4-FFF2-40B4-BE49-F238E27FC236}">
                <a16:creationId xmlns:a16="http://schemas.microsoft.com/office/drawing/2014/main" id="{0512ED17-8AB1-5EC4-D3DE-7442EF2DC951}"/>
              </a:ext>
            </a:extLst>
          </p:cNvPr>
          <p:cNvSpPr txBox="1"/>
          <p:nvPr/>
        </p:nvSpPr>
        <p:spPr>
          <a:xfrm>
            <a:off x="4280920" y="6120000"/>
            <a:ext cx="3630161" cy="369332"/>
          </a:xfrm>
          <a:prstGeom prst="rect">
            <a:avLst/>
          </a:prstGeom>
          <a:noFill/>
        </p:spPr>
        <p:txBody>
          <a:bodyPr wrap="none" rtlCol="0">
            <a:spAutoFit/>
          </a:bodyPr>
          <a:lstStyle/>
          <a:p>
            <a:pPr algn="ctr"/>
            <a:r>
              <a:rPr lang="en-US" altLang="zh-TW" dirty="0"/>
              <a:t>Source: </a:t>
            </a:r>
            <a:r>
              <a:rPr lang="en-US" altLang="zh-TW" dirty="0">
                <a:hlinkClick r:id="rId47"/>
              </a:rPr>
              <a:t>3GPP work items for: S1</a:t>
            </a:r>
            <a:r>
              <a:rPr lang="en-US" altLang="zh-TW" dirty="0"/>
              <a:t> </a:t>
            </a:r>
            <a:endParaRPr lang="zh-TW" altLang="en-US" dirty="0"/>
          </a:p>
        </p:txBody>
      </p:sp>
    </p:spTree>
    <p:extLst>
      <p:ext uri="{BB962C8B-B14F-4D97-AF65-F5344CB8AC3E}">
        <p14:creationId xmlns:p14="http://schemas.microsoft.com/office/powerpoint/2010/main" val="368438480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FC951FE-75B5-28C7-C26A-83500F56ACD2}"/>
              </a:ext>
            </a:extLst>
          </p:cNvPr>
          <p:cNvSpPr>
            <a:spLocks noGrp="1"/>
          </p:cNvSpPr>
          <p:nvPr>
            <p:ph type="title"/>
          </p:nvPr>
        </p:nvSpPr>
        <p:spPr/>
        <p:txBody>
          <a:bodyPr/>
          <a:lstStyle/>
          <a:p>
            <a:r>
              <a:rPr lang="en-US" altLang="zh-TW" dirty="0"/>
              <a:t>Release 20</a:t>
            </a:r>
            <a:endParaRPr lang="zh-TW" altLang="en-US" dirty="0"/>
          </a:p>
        </p:txBody>
      </p:sp>
      <p:sp>
        <p:nvSpPr>
          <p:cNvPr id="3" name="投影片編號版面配置區 2">
            <a:extLst>
              <a:ext uri="{FF2B5EF4-FFF2-40B4-BE49-F238E27FC236}">
                <a16:creationId xmlns:a16="http://schemas.microsoft.com/office/drawing/2014/main" id="{E205A380-A363-880A-3353-36BA7B462EF0}"/>
              </a:ext>
            </a:extLst>
          </p:cNvPr>
          <p:cNvSpPr>
            <a:spLocks noGrp="1"/>
          </p:cNvSpPr>
          <p:nvPr>
            <p:ph type="sldNum" sz="quarter" idx="12"/>
          </p:nvPr>
        </p:nvSpPr>
        <p:spPr/>
        <p:txBody>
          <a:bodyPr/>
          <a:lstStyle/>
          <a:p>
            <a:fld id="{EC42CC9F-AC0C-475C-86EC-8BEEEDCDB379}" type="slidenum">
              <a:rPr lang="zh-TW" altLang="en-US" smtClean="0"/>
              <a:t>77</a:t>
            </a:fld>
            <a:endParaRPr lang="zh-TW" altLang="en-US"/>
          </a:p>
        </p:txBody>
      </p:sp>
      <p:graphicFrame>
        <p:nvGraphicFramePr>
          <p:cNvPr id="4" name="表格 3">
            <a:extLst>
              <a:ext uri="{FF2B5EF4-FFF2-40B4-BE49-F238E27FC236}">
                <a16:creationId xmlns:a16="http://schemas.microsoft.com/office/drawing/2014/main" id="{0A94CFB0-EF8F-D486-7749-D1E93BD81A8F}"/>
              </a:ext>
            </a:extLst>
          </p:cNvPr>
          <p:cNvGraphicFramePr>
            <a:graphicFrameLocks noGrp="1"/>
          </p:cNvGraphicFramePr>
          <p:nvPr/>
        </p:nvGraphicFramePr>
        <p:xfrm>
          <a:off x="516000" y="1800224"/>
          <a:ext cx="11160000" cy="3657600"/>
        </p:xfrm>
        <a:graphic>
          <a:graphicData uri="http://schemas.openxmlformats.org/drawingml/2006/table">
            <a:tbl>
              <a:tblPr/>
              <a:tblGrid>
                <a:gridCol w="8820000">
                  <a:extLst>
                    <a:ext uri="{9D8B030D-6E8A-4147-A177-3AD203B41FA5}">
                      <a16:colId xmlns:a16="http://schemas.microsoft.com/office/drawing/2014/main" val="161413195"/>
                    </a:ext>
                  </a:extLst>
                </a:gridCol>
                <a:gridCol w="2340000">
                  <a:extLst>
                    <a:ext uri="{9D8B030D-6E8A-4147-A177-3AD203B41FA5}">
                      <a16:colId xmlns:a16="http://schemas.microsoft.com/office/drawing/2014/main" val="2304337153"/>
                    </a:ext>
                  </a:extLst>
                </a:gridCol>
              </a:tblGrid>
              <a:tr h="324000">
                <a:tc>
                  <a:txBody>
                    <a:bodyPr/>
                    <a:lstStyle/>
                    <a:p>
                      <a:r>
                        <a:rPr lang="en-US" sz="1800" u="none" strike="noStrike" dirty="0">
                          <a:solidFill>
                            <a:srgbClr val="4B900E"/>
                          </a:solidFill>
                          <a:effectLst/>
                          <a:hlinkClick r:id="rId2"/>
                        </a:rPr>
                        <a:t>Feature or Study Item: Study on satellite access - Phase 4</a:t>
                      </a:r>
                      <a:endParaRPr lang="en-US" sz="1800" dirty="0">
                        <a:effectLst/>
                      </a:endParaRPr>
                    </a:p>
                  </a:txBody>
                  <a:tcPr marL="45720" marR="45720" anchor="ctr">
                    <a:lnL w="7620" cap="flat" cmpd="sng" algn="ctr">
                      <a:solidFill>
                        <a:srgbClr val="F0E52D"/>
                      </a:solidFill>
                      <a:prstDash val="solid"/>
                      <a:round/>
                      <a:headEnd type="none" w="med" len="med"/>
                      <a:tailEnd type="none" w="med" len="med"/>
                    </a:lnL>
                    <a:lnR w="7620" cap="flat" cmpd="sng" algn="ctr">
                      <a:solidFill>
                        <a:srgbClr val="10E42D"/>
                      </a:solidFill>
                      <a:prstDash val="solid"/>
                      <a:round/>
                      <a:headEnd type="none" w="med" len="med"/>
                      <a:tailEnd type="none" w="med" len="med"/>
                    </a:lnR>
                    <a:lnT w="7620" cap="flat" cmpd="sng" algn="ctr">
                      <a:solidFill>
                        <a:srgbClr val="F0E52D"/>
                      </a:solidFill>
                      <a:prstDash val="solid"/>
                      <a:round/>
                      <a:headEnd type="none" w="med" len="med"/>
                      <a:tailEnd type="none" w="med" len="med"/>
                    </a:lnT>
                    <a:lnB w="7620" cap="flat" cmpd="sng" algn="ctr">
                      <a:solidFill>
                        <a:srgbClr val="10E62D"/>
                      </a:solidFill>
                      <a:prstDash val="solid"/>
                      <a:round/>
                      <a:headEnd type="none" w="med" len="med"/>
                      <a:tailEnd type="none" w="med" len="med"/>
                    </a:lnB>
                    <a:solidFill>
                      <a:srgbClr val="FFFFFF"/>
                    </a:solidFill>
                  </a:tcPr>
                </a:tc>
                <a:tc>
                  <a:txBody>
                    <a:bodyPr/>
                    <a:lstStyle/>
                    <a:p>
                      <a:r>
                        <a:rPr lang="en-US" sz="1800" dirty="0">
                          <a:effectLst/>
                        </a:rPr>
                        <a:t>FS_5GSAT_Ph4</a:t>
                      </a:r>
                    </a:p>
                  </a:txBody>
                  <a:tcPr marL="45720" marR="45720" anchor="ctr">
                    <a:lnL w="7620" cap="flat" cmpd="sng" algn="ctr">
                      <a:solidFill>
                        <a:srgbClr val="10E42D"/>
                      </a:solidFill>
                      <a:prstDash val="solid"/>
                      <a:round/>
                      <a:headEnd type="none" w="med" len="med"/>
                      <a:tailEnd type="none" w="med" len="med"/>
                    </a:lnL>
                    <a:lnR w="7620" cap="flat" cmpd="sng" algn="ctr">
                      <a:solidFill>
                        <a:srgbClr val="F0E82D"/>
                      </a:solidFill>
                      <a:prstDash val="solid"/>
                      <a:round/>
                      <a:headEnd type="none" w="med" len="med"/>
                      <a:tailEnd type="none" w="med" len="med"/>
                    </a:lnR>
                    <a:lnT w="7620" cap="flat" cmpd="sng" algn="ctr">
                      <a:solidFill>
                        <a:srgbClr val="10E42D"/>
                      </a:solidFill>
                      <a:prstDash val="solid"/>
                      <a:round/>
                      <a:headEnd type="none" w="med" len="med"/>
                      <a:tailEnd type="none" w="med" len="med"/>
                    </a:lnT>
                    <a:lnB w="7620" cap="flat" cmpd="sng" algn="ctr">
                      <a:solidFill>
                        <a:srgbClr val="30E92D"/>
                      </a:solidFill>
                      <a:prstDash val="solid"/>
                      <a:round/>
                      <a:headEnd type="none" w="med" len="med"/>
                      <a:tailEnd type="none" w="med" len="med"/>
                    </a:lnB>
                    <a:solidFill>
                      <a:srgbClr val="FFFFFF"/>
                    </a:solidFill>
                  </a:tcPr>
                </a:tc>
                <a:extLst>
                  <a:ext uri="{0D108BD9-81ED-4DB2-BD59-A6C34878D82A}">
                    <a16:rowId xmlns:a16="http://schemas.microsoft.com/office/drawing/2014/main" val="3432884770"/>
                  </a:ext>
                </a:extLst>
              </a:tr>
              <a:tr h="324000">
                <a:tc>
                  <a:txBody>
                    <a:bodyPr/>
                    <a:lstStyle/>
                    <a:p>
                      <a:r>
                        <a:rPr lang="en-US" sz="1800" u="none" strike="noStrike" dirty="0">
                          <a:solidFill>
                            <a:srgbClr val="4B900E"/>
                          </a:solidFill>
                          <a:effectLst/>
                          <a:hlinkClick r:id="rId3"/>
                        </a:rPr>
                        <a:t>Feature or Study Item: Study on FRMCS Phase 6</a:t>
                      </a:r>
                      <a:endParaRPr lang="en-US" sz="1800" dirty="0">
                        <a:effectLst/>
                      </a:endParaRPr>
                    </a:p>
                  </a:txBody>
                  <a:tcPr marL="45720" marR="45720" anchor="ctr">
                    <a:lnL w="7620" cap="flat" cmpd="sng" algn="ctr">
                      <a:solidFill>
                        <a:srgbClr val="10E62D"/>
                      </a:solidFill>
                      <a:prstDash val="solid"/>
                      <a:round/>
                      <a:headEnd type="none" w="med" len="med"/>
                      <a:tailEnd type="none" w="med" len="med"/>
                    </a:lnL>
                    <a:lnR w="7620" cap="flat" cmpd="sng" algn="ctr">
                      <a:solidFill>
                        <a:srgbClr val="30E92D"/>
                      </a:solidFill>
                      <a:prstDash val="solid"/>
                      <a:round/>
                      <a:headEnd type="none" w="med" len="med"/>
                      <a:tailEnd type="none" w="med" len="med"/>
                    </a:lnR>
                    <a:lnT w="7620" cap="flat" cmpd="sng" algn="ctr">
                      <a:solidFill>
                        <a:srgbClr val="10E62D"/>
                      </a:solidFill>
                      <a:prstDash val="solid"/>
                      <a:round/>
                      <a:headEnd type="none" w="med" len="med"/>
                      <a:tailEnd type="none" w="med" len="med"/>
                    </a:lnT>
                    <a:lnB w="7620" cap="flat" cmpd="sng" algn="ctr">
                      <a:solidFill>
                        <a:srgbClr val="90EF2D"/>
                      </a:solidFill>
                      <a:prstDash val="solid"/>
                      <a:round/>
                      <a:headEnd type="none" w="med" len="med"/>
                      <a:tailEnd type="none" w="med" len="med"/>
                    </a:lnB>
                    <a:solidFill>
                      <a:srgbClr val="FFFFFF"/>
                    </a:solidFill>
                  </a:tcPr>
                </a:tc>
                <a:tc>
                  <a:txBody>
                    <a:bodyPr/>
                    <a:lstStyle/>
                    <a:p>
                      <a:r>
                        <a:rPr lang="en-US" sz="1800" dirty="0">
                          <a:effectLst/>
                        </a:rPr>
                        <a:t>FS_FRMCS_Ph6</a:t>
                      </a:r>
                    </a:p>
                  </a:txBody>
                  <a:tcPr marL="45720" marR="45720" anchor="ctr">
                    <a:lnL w="7620" cap="flat" cmpd="sng" algn="ctr">
                      <a:solidFill>
                        <a:srgbClr val="30E92D"/>
                      </a:solidFill>
                      <a:prstDash val="solid"/>
                      <a:round/>
                      <a:headEnd type="none" w="med" len="med"/>
                      <a:tailEnd type="none" w="med" len="med"/>
                    </a:lnL>
                    <a:lnR w="7620" cap="flat" cmpd="sng" algn="ctr">
                      <a:solidFill>
                        <a:srgbClr val="D0ED2D"/>
                      </a:solidFill>
                      <a:prstDash val="solid"/>
                      <a:round/>
                      <a:headEnd type="none" w="med" len="med"/>
                      <a:tailEnd type="none" w="med" len="med"/>
                    </a:lnR>
                    <a:lnT w="7620" cap="flat" cmpd="sng" algn="ctr">
                      <a:solidFill>
                        <a:srgbClr val="30E92D"/>
                      </a:solidFill>
                      <a:prstDash val="solid"/>
                      <a:round/>
                      <a:headEnd type="none" w="med" len="med"/>
                      <a:tailEnd type="none" w="med" len="med"/>
                    </a:lnT>
                    <a:lnB w="7620" cap="flat" cmpd="sng" algn="ctr">
                      <a:solidFill>
                        <a:srgbClr val="B0E92D"/>
                      </a:solidFill>
                      <a:prstDash val="solid"/>
                      <a:round/>
                      <a:headEnd type="none" w="med" len="med"/>
                      <a:tailEnd type="none" w="med" len="med"/>
                    </a:lnB>
                    <a:solidFill>
                      <a:srgbClr val="FFFFFF"/>
                    </a:solidFill>
                  </a:tcPr>
                </a:tc>
                <a:extLst>
                  <a:ext uri="{0D108BD9-81ED-4DB2-BD59-A6C34878D82A}">
                    <a16:rowId xmlns:a16="http://schemas.microsoft.com/office/drawing/2014/main" val="2939915281"/>
                  </a:ext>
                </a:extLst>
              </a:tr>
              <a:tr h="324000">
                <a:tc>
                  <a:txBody>
                    <a:bodyPr/>
                    <a:lstStyle/>
                    <a:p>
                      <a:r>
                        <a:rPr lang="en-US" sz="1800" u="none" strike="noStrike" dirty="0">
                          <a:solidFill>
                            <a:srgbClr val="4B900E"/>
                          </a:solidFill>
                          <a:effectLst/>
                          <a:hlinkClick r:id="rId4"/>
                        </a:rPr>
                        <a:t>Feature or Study Item: Study on Energy Efficiency as Service Criteria Phase 2</a:t>
                      </a:r>
                      <a:endParaRPr lang="en-US" sz="1800" dirty="0">
                        <a:effectLst/>
                      </a:endParaRPr>
                    </a:p>
                  </a:txBody>
                  <a:tcPr marL="45720" marR="45720" anchor="ctr">
                    <a:lnL w="7620" cap="flat" cmpd="sng" algn="ctr">
                      <a:solidFill>
                        <a:srgbClr val="90EF2D"/>
                      </a:solidFill>
                      <a:prstDash val="solid"/>
                      <a:round/>
                      <a:headEnd type="none" w="med" len="med"/>
                      <a:tailEnd type="none" w="med" len="med"/>
                    </a:lnL>
                    <a:lnR w="7620" cap="flat" cmpd="sng" algn="ctr">
                      <a:solidFill>
                        <a:srgbClr val="B0E92D"/>
                      </a:solidFill>
                      <a:prstDash val="solid"/>
                      <a:round/>
                      <a:headEnd type="none" w="med" len="med"/>
                      <a:tailEnd type="none" w="med" len="med"/>
                    </a:lnR>
                    <a:lnT w="7620" cap="flat" cmpd="sng" algn="ctr">
                      <a:solidFill>
                        <a:srgbClr val="90EF2D"/>
                      </a:solidFill>
                      <a:prstDash val="solid"/>
                      <a:round/>
                      <a:headEnd type="none" w="med" len="med"/>
                      <a:tailEnd type="none" w="med" len="med"/>
                    </a:lnT>
                    <a:lnB w="7620" cap="flat" cmpd="sng" algn="ctr">
                      <a:solidFill>
                        <a:srgbClr val="50EE2D"/>
                      </a:solidFill>
                      <a:prstDash val="solid"/>
                      <a:round/>
                      <a:headEnd type="none" w="med" len="med"/>
                      <a:tailEnd type="none" w="med" len="med"/>
                    </a:lnB>
                    <a:solidFill>
                      <a:srgbClr val="FFFFFF"/>
                    </a:solidFill>
                  </a:tcPr>
                </a:tc>
                <a:tc>
                  <a:txBody>
                    <a:bodyPr/>
                    <a:lstStyle/>
                    <a:p>
                      <a:r>
                        <a:rPr lang="en-US" sz="1800" dirty="0">
                          <a:effectLst/>
                        </a:rPr>
                        <a:t>FS_EnergyServ_Ph2</a:t>
                      </a:r>
                    </a:p>
                  </a:txBody>
                  <a:tcPr marL="45720" marR="45720" anchor="ctr">
                    <a:lnL w="7620" cap="flat" cmpd="sng" algn="ctr">
                      <a:solidFill>
                        <a:srgbClr val="B0E92D"/>
                      </a:solidFill>
                      <a:prstDash val="solid"/>
                      <a:round/>
                      <a:headEnd type="none" w="med" len="med"/>
                      <a:tailEnd type="none" w="med" len="med"/>
                    </a:lnL>
                    <a:lnR w="7620" cap="flat" cmpd="sng" algn="ctr">
                      <a:solidFill>
                        <a:srgbClr val="F0EA2D"/>
                      </a:solidFill>
                      <a:prstDash val="solid"/>
                      <a:round/>
                      <a:headEnd type="none" w="med" len="med"/>
                      <a:tailEnd type="none" w="med" len="med"/>
                    </a:lnR>
                    <a:lnT w="7620" cap="flat" cmpd="sng" algn="ctr">
                      <a:solidFill>
                        <a:srgbClr val="B0E92D"/>
                      </a:solidFill>
                      <a:prstDash val="solid"/>
                      <a:round/>
                      <a:headEnd type="none" w="med" len="med"/>
                      <a:tailEnd type="none" w="med" len="med"/>
                    </a:lnT>
                    <a:lnB w="7620" cap="flat" cmpd="sng" algn="ctr">
                      <a:solidFill>
                        <a:srgbClr val="10F12D"/>
                      </a:solidFill>
                      <a:prstDash val="solid"/>
                      <a:round/>
                      <a:headEnd type="none" w="med" len="med"/>
                      <a:tailEnd type="none" w="med" len="med"/>
                    </a:lnB>
                    <a:solidFill>
                      <a:srgbClr val="FFFFFF"/>
                    </a:solidFill>
                  </a:tcPr>
                </a:tc>
                <a:extLst>
                  <a:ext uri="{0D108BD9-81ED-4DB2-BD59-A6C34878D82A}">
                    <a16:rowId xmlns:a16="http://schemas.microsoft.com/office/drawing/2014/main" val="476188217"/>
                  </a:ext>
                </a:extLst>
              </a:tr>
              <a:tr h="324000">
                <a:tc>
                  <a:txBody>
                    <a:bodyPr/>
                    <a:lstStyle/>
                    <a:p>
                      <a:r>
                        <a:rPr lang="en-US" sz="1800" u="none" strike="noStrike">
                          <a:solidFill>
                            <a:srgbClr val="4B900E"/>
                          </a:solidFill>
                          <a:effectLst/>
                          <a:hlinkClick r:id="rId5"/>
                        </a:rPr>
                        <a:t>Feature or Study Item: Indirect Network Sharing on Satellite Access Network</a:t>
                      </a:r>
                      <a:endParaRPr lang="en-US" sz="1800">
                        <a:effectLst/>
                      </a:endParaRPr>
                    </a:p>
                  </a:txBody>
                  <a:tcPr marL="45720" marR="45720" anchor="ctr">
                    <a:lnL w="7620" cap="flat" cmpd="sng" algn="ctr">
                      <a:solidFill>
                        <a:srgbClr val="50EE2D"/>
                      </a:solidFill>
                      <a:prstDash val="solid"/>
                      <a:round/>
                      <a:headEnd type="none" w="med" len="med"/>
                      <a:tailEnd type="none" w="med" len="med"/>
                    </a:lnL>
                    <a:lnR w="7620" cap="flat" cmpd="sng" algn="ctr">
                      <a:solidFill>
                        <a:srgbClr val="10F12D"/>
                      </a:solidFill>
                      <a:prstDash val="solid"/>
                      <a:round/>
                      <a:headEnd type="none" w="med" len="med"/>
                      <a:tailEnd type="none" w="med" len="med"/>
                    </a:lnR>
                    <a:lnT w="7620" cap="flat" cmpd="sng" algn="ctr">
                      <a:solidFill>
                        <a:srgbClr val="50EE2D"/>
                      </a:solidFill>
                      <a:prstDash val="solid"/>
                      <a:round/>
                      <a:headEnd type="none" w="med" len="med"/>
                      <a:tailEnd type="none" w="med" len="med"/>
                    </a:lnT>
                    <a:lnB w="7620" cap="flat" cmpd="sng" algn="ctr">
                      <a:solidFill>
                        <a:srgbClr val="50ED2D"/>
                      </a:solidFill>
                      <a:prstDash val="solid"/>
                      <a:round/>
                      <a:headEnd type="none" w="med" len="med"/>
                      <a:tailEnd type="none" w="med" len="med"/>
                    </a:lnB>
                    <a:solidFill>
                      <a:srgbClr val="FFFFFF"/>
                    </a:solidFill>
                  </a:tcPr>
                </a:tc>
                <a:tc>
                  <a:txBody>
                    <a:bodyPr/>
                    <a:lstStyle/>
                    <a:p>
                      <a:r>
                        <a:rPr lang="en-US" sz="1800">
                          <a:effectLst/>
                        </a:rPr>
                        <a:t>INS_SAT</a:t>
                      </a:r>
                    </a:p>
                  </a:txBody>
                  <a:tcPr marL="45720" marR="45720" anchor="ctr">
                    <a:lnL w="7620" cap="flat" cmpd="sng" algn="ctr">
                      <a:solidFill>
                        <a:srgbClr val="10F12D"/>
                      </a:solidFill>
                      <a:prstDash val="solid"/>
                      <a:round/>
                      <a:headEnd type="none" w="med" len="med"/>
                      <a:tailEnd type="none" w="med" len="med"/>
                    </a:lnL>
                    <a:lnR w="7620" cap="flat" cmpd="sng" algn="ctr">
                      <a:solidFill>
                        <a:srgbClr val="70EA2D"/>
                      </a:solidFill>
                      <a:prstDash val="solid"/>
                      <a:round/>
                      <a:headEnd type="none" w="med" len="med"/>
                      <a:tailEnd type="none" w="med" len="med"/>
                    </a:lnR>
                    <a:lnT w="7620" cap="flat" cmpd="sng" algn="ctr">
                      <a:solidFill>
                        <a:srgbClr val="10F12D"/>
                      </a:solidFill>
                      <a:prstDash val="solid"/>
                      <a:round/>
                      <a:headEnd type="none" w="med" len="med"/>
                      <a:tailEnd type="none" w="med" len="med"/>
                    </a:lnT>
                    <a:lnB w="7620" cap="flat" cmpd="sng" algn="ctr">
                      <a:solidFill>
                        <a:srgbClr val="70F42D"/>
                      </a:solidFill>
                      <a:prstDash val="solid"/>
                      <a:round/>
                      <a:headEnd type="none" w="med" len="med"/>
                      <a:tailEnd type="none" w="med" len="med"/>
                    </a:lnB>
                    <a:solidFill>
                      <a:srgbClr val="FFFFFF"/>
                    </a:solidFill>
                  </a:tcPr>
                </a:tc>
                <a:extLst>
                  <a:ext uri="{0D108BD9-81ED-4DB2-BD59-A6C34878D82A}">
                    <a16:rowId xmlns:a16="http://schemas.microsoft.com/office/drawing/2014/main" val="651872786"/>
                  </a:ext>
                </a:extLst>
              </a:tr>
              <a:tr h="324000">
                <a:tc>
                  <a:txBody>
                    <a:bodyPr/>
                    <a:lstStyle/>
                    <a:p>
                      <a:r>
                        <a:rPr lang="en-US" sz="1800" u="none" strike="noStrike">
                          <a:solidFill>
                            <a:srgbClr val="4B900E"/>
                          </a:solidFill>
                          <a:effectLst/>
                          <a:hlinkClick r:id="rId6"/>
                        </a:rPr>
                        <a:t>Feature or Study Item: Indirect Network Sharing Phase 2</a:t>
                      </a:r>
                      <a:endParaRPr lang="en-US" sz="1800">
                        <a:effectLst/>
                      </a:endParaRPr>
                    </a:p>
                  </a:txBody>
                  <a:tcPr marL="45720" marR="45720" anchor="ctr">
                    <a:lnL w="7620" cap="flat" cmpd="sng" algn="ctr">
                      <a:solidFill>
                        <a:srgbClr val="50ED2D"/>
                      </a:solidFill>
                      <a:prstDash val="solid"/>
                      <a:round/>
                      <a:headEnd type="none" w="med" len="med"/>
                      <a:tailEnd type="none" w="med" len="med"/>
                    </a:lnL>
                    <a:lnR w="7620" cap="flat" cmpd="sng" algn="ctr">
                      <a:solidFill>
                        <a:srgbClr val="70F42D"/>
                      </a:solidFill>
                      <a:prstDash val="solid"/>
                      <a:round/>
                      <a:headEnd type="none" w="med" len="med"/>
                      <a:tailEnd type="none" w="med" len="med"/>
                    </a:lnR>
                    <a:lnT w="7620" cap="flat" cmpd="sng" algn="ctr">
                      <a:solidFill>
                        <a:srgbClr val="50ED2D"/>
                      </a:solidFill>
                      <a:prstDash val="solid"/>
                      <a:round/>
                      <a:headEnd type="none" w="med" len="med"/>
                      <a:tailEnd type="none" w="med" len="med"/>
                    </a:lnT>
                    <a:lnB w="7620" cap="flat" cmpd="sng" algn="ctr">
                      <a:solidFill>
                        <a:srgbClr val="B0F82D"/>
                      </a:solidFill>
                      <a:prstDash val="solid"/>
                      <a:round/>
                      <a:headEnd type="none" w="med" len="med"/>
                      <a:tailEnd type="none" w="med" len="med"/>
                    </a:lnB>
                    <a:solidFill>
                      <a:srgbClr val="FFFFFF"/>
                    </a:solidFill>
                  </a:tcPr>
                </a:tc>
                <a:tc>
                  <a:txBody>
                    <a:bodyPr/>
                    <a:lstStyle/>
                    <a:p>
                      <a:r>
                        <a:rPr lang="en-US" sz="1800">
                          <a:effectLst/>
                        </a:rPr>
                        <a:t>NetShare_Ph2</a:t>
                      </a:r>
                    </a:p>
                  </a:txBody>
                  <a:tcPr marL="45720" marR="45720" anchor="ctr">
                    <a:lnL w="7620" cap="flat" cmpd="sng" algn="ctr">
                      <a:solidFill>
                        <a:srgbClr val="70F42D"/>
                      </a:solidFill>
                      <a:prstDash val="solid"/>
                      <a:round/>
                      <a:headEnd type="none" w="med" len="med"/>
                      <a:tailEnd type="none" w="med" len="med"/>
                    </a:lnL>
                    <a:lnR w="7620" cap="flat" cmpd="sng" algn="ctr">
                      <a:solidFill>
                        <a:srgbClr val="B0F62D"/>
                      </a:solidFill>
                      <a:prstDash val="solid"/>
                      <a:round/>
                      <a:headEnd type="none" w="med" len="med"/>
                      <a:tailEnd type="none" w="med" len="med"/>
                    </a:lnR>
                    <a:lnT w="7620" cap="flat" cmpd="sng" algn="ctr">
                      <a:solidFill>
                        <a:srgbClr val="70F42D"/>
                      </a:solidFill>
                      <a:prstDash val="solid"/>
                      <a:round/>
                      <a:headEnd type="none" w="med" len="med"/>
                      <a:tailEnd type="none" w="med" len="med"/>
                    </a:lnT>
                    <a:lnB w="7620" cap="flat" cmpd="sng" algn="ctr">
                      <a:solidFill>
                        <a:srgbClr val="10F32D"/>
                      </a:solidFill>
                      <a:prstDash val="solid"/>
                      <a:round/>
                      <a:headEnd type="none" w="med" len="med"/>
                      <a:tailEnd type="none" w="med" len="med"/>
                    </a:lnB>
                    <a:solidFill>
                      <a:srgbClr val="FFFFFF"/>
                    </a:solidFill>
                  </a:tcPr>
                </a:tc>
                <a:extLst>
                  <a:ext uri="{0D108BD9-81ED-4DB2-BD59-A6C34878D82A}">
                    <a16:rowId xmlns:a16="http://schemas.microsoft.com/office/drawing/2014/main" val="856294414"/>
                  </a:ext>
                </a:extLst>
              </a:tr>
              <a:tr h="324000">
                <a:tc>
                  <a:txBody>
                    <a:bodyPr/>
                    <a:lstStyle/>
                    <a:p>
                      <a:r>
                        <a:rPr lang="en-US" sz="1800" u="none" strike="noStrike">
                          <a:solidFill>
                            <a:srgbClr val="4B900E"/>
                          </a:solidFill>
                          <a:effectLst/>
                          <a:hlinkClick r:id="rId7"/>
                        </a:rPr>
                        <a:t>Feature or Study Item: Resident Phase 2</a:t>
                      </a:r>
                      <a:endParaRPr lang="en-US" sz="1800">
                        <a:effectLst/>
                      </a:endParaRPr>
                    </a:p>
                  </a:txBody>
                  <a:tcPr marL="45720" marR="45720" anchor="ctr">
                    <a:lnL w="7620" cap="flat" cmpd="sng" algn="ctr">
                      <a:solidFill>
                        <a:srgbClr val="B0F82D"/>
                      </a:solidFill>
                      <a:prstDash val="solid"/>
                      <a:round/>
                      <a:headEnd type="none" w="med" len="med"/>
                      <a:tailEnd type="none" w="med" len="med"/>
                    </a:lnL>
                    <a:lnR w="7620" cap="flat" cmpd="sng" algn="ctr">
                      <a:solidFill>
                        <a:srgbClr val="10F32D"/>
                      </a:solidFill>
                      <a:prstDash val="solid"/>
                      <a:round/>
                      <a:headEnd type="none" w="med" len="med"/>
                      <a:tailEnd type="none" w="med" len="med"/>
                    </a:lnR>
                    <a:lnT w="7620" cap="flat" cmpd="sng" algn="ctr">
                      <a:solidFill>
                        <a:srgbClr val="B0F82D"/>
                      </a:solidFill>
                      <a:prstDash val="solid"/>
                      <a:round/>
                      <a:headEnd type="none" w="med" len="med"/>
                      <a:tailEnd type="none" w="med" len="med"/>
                    </a:lnT>
                    <a:lnB w="7620" cap="flat" cmpd="sng" algn="ctr">
                      <a:solidFill>
                        <a:srgbClr val="F0F32D"/>
                      </a:solidFill>
                      <a:prstDash val="solid"/>
                      <a:round/>
                      <a:headEnd type="none" w="med" len="med"/>
                      <a:tailEnd type="none" w="med" len="med"/>
                    </a:lnB>
                    <a:solidFill>
                      <a:srgbClr val="FFFFFF"/>
                    </a:solidFill>
                  </a:tcPr>
                </a:tc>
                <a:tc>
                  <a:txBody>
                    <a:bodyPr/>
                    <a:lstStyle/>
                    <a:p>
                      <a:r>
                        <a:rPr lang="en-US" sz="1800">
                          <a:effectLst/>
                        </a:rPr>
                        <a:t>Resident_Ph2</a:t>
                      </a:r>
                    </a:p>
                  </a:txBody>
                  <a:tcPr marL="45720" marR="45720" anchor="ctr">
                    <a:lnL w="7620" cap="flat" cmpd="sng" algn="ctr">
                      <a:solidFill>
                        <a:srgbClr val="10F32D"/>
                      </a:solidFill>
                      <a:prstDash val="solid"/>
                      <a:round/>
                      <a:headEnd type="none" w="med" len="med"/>
                      <a:tailEnd type="none" w="med" len="med"/>
                    </a:lnL>
                    <a:lnR w="7620" cap="flat" cmpd="sng" algn="ctr">
                      <a:solidFill>
                        <a:srgbClr val="B0F52D"/>
                      </a:solidFill>
                      <a:prstDash val="solid"/>
                      <a:round/>
                      <a:headEnd type="none" w="med" len="med"/>
                      <a:tailEnd type="none" w="med" len="med"/>
                    </a:lnR>
                    <a:lnT w="7620" cap="flat" cmpd="sng" algn="ctr">
                      <a:solidFill>
                        <a:srgbClr val="10F32D"/>
                      </a:solidFill>
                      <a:prstDash val="solid"/>
                      <a:round/>
                      <a:headEnd type="none" w="med" len="med"/>
                      <a:tailEnd type="none" w="med" len="med"/>
                    </a:lnT>
                    <a:lnB w="7620" cap="flat" cmpd="sng" algn="ctr">
                      <a:solidFill>
                        <a:srgbClr val="30F52D"/>
                      </a:solidFill>
                      <a:prstDash val="solid"/>
                      <a:round/>
                      <a:headEnd type="none" w="med" len="med"/>
                      <a:tailEnd type="none" w="med" len="med"/>
                    </a:lnB>
                    <a:solidFill>
                      <a:srgbClr val="FFFFFF"/>
                    </a:solidFill>
                  </a:tcPr>
                </a:tc>
                <a:extLst>
                  <a:ext uri="{0D108BD9-81ED-4DB2-BD59-A6C34878D82A}">
                    <a16:rowId xmlns:a16="http://schemas.microsoft.com/office/drawing/2014/main" val="757737772"/>
                  </a:ext>
                </a:extLst>
              </a:tr>
              <a:tr h="324000">
                <a:tc>
                  <a:txBody>
                    <a:bodyPr/>
                    <a:lstStyle/>
                    <a:p>
                      <a:r>
                        <a:rPr lang="en-US" sz="1800" u="none" strike="noStrike">
                          <a:solidFill>
                            <a:srgbClr val="4B900E"/>
                          </a:solidFill>
                          <a:effectLst/>
                          <a:hlinkClick r:id="rId8"/>
                        </a:rPr>
                        <a:t>Feature or Study Item: Combined QoS configuration and monitoring</a:t>
                      </a:r>
                      <a:endParaRPr lang="en-US" sz="1800">
                        <a:effectLst/>
                      </a:endParaRPr>
                    </a:p>
                  </a:txBody>
                  <a:tcPr marL="45720" marR="45720" anchor="ctr">
                    <a:lnL w="7620" cap="flat" cmpd="sng" algn="ctr">
                      <a:solidFill>
                        <a:srgbClr val="F0F32D"/>
                      </a:solidFill>
                      <a:prstDash val="solid"/>
                      <a:round/>
                      <a:headEnd type="none" w="med" len="med"/>
                      <a:tailEnd type="none" w="med" len="med"/>
                    </a:lnL>
                    <a:lnR w="7620" cap="flat" cmpd="sng" algn="ctr">
                      <a:solidFill>
                        <a:srgbClr val="30F52D"/>
                      </a:solidFill>
                      <a:prstDash val="solid"/>
                      <a:round/>
                      <a:headEnd type="none" w="med" len="med"/>
                      <a:tailEnd type="none" w="med" len="med"/>
                    </a:lnR>
                    <a:lnT w="7620" cap="flat" cmpd="sng" algn="ctr">
                      <a:solidFill>
                        <a:srgbClr val="F0F32D"/>
                      </a:solidFill>
                      <a:prstDash val="solid"/>
                      <a:round/>
                      <a:headEnd type="none" w="med" len="med"/>
                      <a:tailEnd type="none" w="med" len="med"/>
                    </a:lnT>
                    <a:lnB w="7620" cap="flat" cmpd="sng" algn="ctr">
                      <a:solidFill>
                        <a:srgbClr val="B0F52D"/>
                      </a:solidFill>
                      <a:prstDash val="solid"/>
                      <a:round/>
                      <a:headEnd type="none" w="med" len="med"/>
                      <a:tailEnd type="none" w="med" len="med"/>
                    </a:lnB>
                    <a:solidFill>
                      <a:srgbClr val="FFFFFF"/>
                    </a:solidFill>
                  </a:tcPr>
                </a:tc>
                <a:tc>
                  <a:txBody>
                    <a:bodyPr/>
                    <a:lstStyle/>
                    <a:p>
                      <a:r>
                        <a:rPr lang="en-US" sz="1800">
                          <a:effectLst/>
                        </a:rPr>
                        <a:t>CombQoS</a:t>
                      </a:r>
                    </a:p>
                  </a:txBody>
                  <a:tcPr marL="45720" marR="45720" anchor="ctr">
                    <a:lnL w="7620" cap="flat" cmpd="sng" algn="ctr">
                      <a:solidFill>
                        <a:srgbClr val="30F52D"/>
                      </a:solidFill>
                      <a:prstDash val="solid"/>
                      <a:round/>
                      <a:headEnd type="none" w="med" len="med"/>
                      <a:tailEnd type="none" w="med" len="med"/>
                    </a:lnL>
                    <a:lnR w="7620" cap="flat" cmpd="sng" algn="ctr">
                      <a:solidFill>
                        <a:srgbClr val="F0F72D"/>
                      </a:solidFill>
                      <a:prstDash val="solid"/>
                      <a:round/>
                      <a:headEnd type="none" w="med" len="med"/>
                      <a:tailEnd type="none" w="med" len="med"/>
                    </a:lnR>
                    <a:lnT w="7620" cap="flat" cmpd="sng" algn="ctr">
                      <a:solidFill>
                        <a:srgbClr val="30F52D"/>
                      </a:solidFill>
                      <a:prstDash val="solid"/>
                      <a:round/>
                      <a:headEnd type="none" w="med" len="med"/>
                      <a:tailEnd type="none" w="med" len="med"/>
                    </a:lnT>
                    <a:lnB w="7620" cap="flat" cmpd="sng" algn="ctr">
                      <a:solidFill>
                        <a:srgbClr val="30F52D"/>
                      </a:solidFill>
                      <a:prstDash val="solid"/>
                      <a:round/>
                      <a:headEnd type="none" w="med" len="med"/>
                      <a:tailEnd type="none" w="med" len="med"/>
                    </a:lnB>
                    <a:solidFill>
                      <a:srgbClr val="FFFFFF"/>
                    </a:solidFill>
                  </a:tcPr>
                </a:tc>
                <a:extLst>
                  <a:ext uri="{0D108BD9-81ED-4DB2-BD59-A6C34878D82A}">
                    <a16:rowId xmlns:a16="http://schemas.microsoft.com/office/drawing/2014/main" val="3984336166"/>
                  </a:ext>
                </a:extLst>
              </a:tr>
              <a:tr h="324000">
                <a:tc>
                  <a:txBody>
                    <a:bodyPr/>
                    <a:lstStyle/>
                    <a:p>
                      <a:r>
                        <a:rPr lang="en-US" sz="1800" u="none" strike="noStrike">
                          <a:solidFill>
                            <a:srgbClr val="4B900E"/>
                          </a:solidFill>
                          <a:effectLst/>
                          <a:hlinkClick r:id="rId9"/>
                        </a:rPr>
                        <a:t>Feature or Study Item: Legacy Residential Gateway Supporting 5G LAN-type Service</a:t>
                      </a:r>
                      <a:endParaRPr lang="en-US" sz="1800">
                        <a:effectLst/>
                      </a:endParaRPr>
                    </a:p>
                  </a:txBody>
                  <a:tcPr marL="45720" marR="45720" anchor="ctr">
                    <a:lnL w="7620" cap="flat" cmpd="sng" algn="ctr">
                      <a:solidFill>
                        <a:srgbClr val="B0F52D"/>
                      </a:solidFill>
                      <a:prstDash val="solid"/>
                      <a:round/>
                      <a:headEnd type="none" w="med" len="med"/>
                      <a:tailEnd type="none" w="med" len="med"/>
                    </a:lnL>
                    <a:lnR w="7620" cap="flat" cmpd="sng" algn="ctr">
                      <a:solidFill>
                        <a:srgbClr val="30F52D"/>
                      </a:solidFill>
                      <a:prstDash val="solid"/>
                      <a:round/>
                      <a:headEnd type="none" w="med" len="med"/>
                      <a:tailEnd type="none" w="med" len="med"/>
                    </a:lnR>
                    <a:lnT w="7620" cap="flat" cmpd="sng" algn="ctr">
                      <a:solidFill>
                        <a:srgbClr val="B0F52D"/>
                      </a:solidFill>
                      <a:prstDash val="solid"/>
                      <a:round/>
                      <a:headEnd type="none" w="med" len="med"/>
                      <a:tailEnd type="none" w="med" len="med"/>
                    </a:lnT>
                    <a:lnB w="7620" cap="flat" cmpd="sng" algn="ctr">
                      <a:solidFill>
                        <a:srgbClr val="90FA2D"/>
                      </a:solidFill>
                      <a:prstDash val="solid"/>
                      <a:round/>
                      <a:headEnd type="none" w="med" len="med"/>
                      <a:tailEnd type="none" w="med" len="med"/>
                    </a:lnB>
                    <a:solidFill>
                      <a:srgbClr val="FFFFFF"/>
                    </a:solidFill>
                  </a:tcPr>
                </a:tc>
                <a:tc>
                  <a:txBody>
                    <a:bodyPr/>
                    <a:lstStyle/>
                    <a:p>
                      <a:r>
                        <a:rPr lang="en-US" sz="1800">
                          <a:effectLst/>
                        </a:rPr>
                        <a:t>LegacyRG_5GLAN</a:t>
                      </a:r>
                    </a:p>
                  </a:txBody>
                  <a:tcPr marL="45720" marR="45720" anchor="ctr">
                    <a:lnL w="7620" cap="flat" cmpd="sng" algn="ctr">
                      <a:solidFill>
                        <a:srgbClr val="30F52D"/>
                      </a:solidFill>
                      <a:prstDash val="solid"/>
                      <a:round/>
                      <a:headEnd type="none" w="med" len="med"/>
                      <a:tailEnd type="none" w="med" len="med"/>
                    </a:lnL>
                    <a:lnR w="7620" cap="flat" cmpd="sng" algn="ctr">
                      <a:solidFill>
                        <a:srgbClr val="D0002E"/>
                      </a:solidFill>
                      <a:prstDash val="solid"/>
                      <a:round/>
                      <a:headEnd type="none" w="med" len="med"/>
                      <a:tailEnd type="none" w="med" len="med"/>
                    </a:lnR>
                    <a:lnT w="7620" cap="flat" cmpd="sng" algn="ctr">
                      <a:solidFill>
                        <a:srgbClr val="30F52D"/>
                      </a:solidFill>
                      <a:prstDash val="solid"/>
                      <a:round/>
                      <a:headEnd type="none" w="med" len="med"/>
                      <a:tailEnd type="none" w="med" len="med"/>
                    </a:lnT>
                    <a:lnB w="7620" cap="flat" cmpd="sng" algn="ctr">
                      <a:solidFill>
                        <a:srgbClr val="50FF2D"/>
                      </a:solidFill>
                      <a:prstDash val="solid"/>
                      <a:round/>
                      <a:headEnd type="none" w="med" len="med"/>
                      <a:tailEnd type="none" w="med" len="med"/>
                    </a:lnB>
                    <a:solidFill>
                      <a:srgbClr val="FFFFFF"/>
                    </a:solidFill>
                  </a:tcPr>
                </a:tc>
                <a:extLst>
                  <a:ext uri="{0D108BD9-81ED-4DB2-BD59-A6C34878D82A}">
                    <a16:rowId xmlns:a16="http://schemas.microsoft.com/office/drawing/2014/main" val="4257286730"/>
                  </a:ext>
                </a:extLst>
              </a:tr>
              <a:tr h="324000">
                <a:tc>
                  <a:txBody>
                    <a:bodyPr/>
                    <a:lstStyle/>
                    <a:p>
                      <a:r>
                        <a:rPr lang="en-US" sz="1800" u="none" strike="noStrike">
                          <a:solidFill>
                            <a:srgbClr val="4B900E"/>
                          </a:solidFill>
                          <a:effectLst/>
                          <a:hlinkClick r:id="rId10"/>
                        </a:rPr>
                        <a:t>Feature or Study Item: Study on 6G Use Cases and Service Requirements</a:t>
                      </a:r>
                      <a:endParaRPr lang="en-US" sz="1800">
                        <a:effectLst/>
                      </a:endParaRPr>
                    </a:p>
                  </a:txBody>
                  <a:tcPr marL="45720" marR="45720" anchor="ctr">
                    <a:lnL w="7620" cap="flat" cmpd="sng" algn="ctr">
                      <a:solidFill>
                        <a:srgbClr val="90FA2D"/>
                      </a:solidFill>
                      <a:prstDash val="solid"/>
                      <a:round/>
                      <a:headEnd type="none" w="med" len="med"/>
                      <a:tailEnd type="none" w="med" len="med"/>
                    </a:lnL>
                    <a:lnR w="7620" cap="flat" cmpd="sng" algn="ctr">
                      <a:solidFill>
                        <a:srgbClr val="50FF2D"/>
                      </a:solidFill>
                      <a:prstDash val="solid"/>
                      <a:round/>
                      <a:headEnd type="none" w="med" len="med"/>
                      <a:tailEnd type="none" w="med" len="med"/>
                    </a:lnR>
                    <a:lnT w="7620" cap="flat" cmpd="sng" algn="ctr">
                      <a:solidFill>
                        <a:srgbClr val="90FA2D"/>
                      </a:solidFill>
                      <a:prstDash val="solid"/>
                      <a:round/>
                      <a:headEnd type="none" w="med" len="med"/>
                      <a:tailEnd type="none" w="med" len="med"/>
                    </a:lnT>
                    <a:lnB w="7620" cap="flat" cmpd="sng" algn="ctr">
                      <a:solidFill>
                        <a:srgbClr val="50FF2D"/>
                      </a:solidFill>
                      <a:prstDash val="solid"/>
                      <a:round/>
                      <a:headEnd type="none" w="med" len="med"/>
                      <a:tailEnd type="none" w="med" len="med"/>
                    </a:lnB>
                    <a:solidFill>
                      <a:srgbClr val="FFFFFF"/>
                    </a:solidFill>
                  </a:tcPr>
                </a:tc>
                <a:tc>
                  <a:txBody>
                    <a:bodyPr/>
                    <a:lstStyle/>
                    <a:p>
                      <a:r>
                        <a:rPr lang="en-US" sz="1800">
                          <a:effectLst/>
                        </a:rPr>
                        <a:t>FS_6G-REQ</a:t>
                      </a:r>
                    </a:p>
                  </a:txBody>
                  <a:tcPr marL="45720" marR="45720" anchor="ctr">
                    <a:lnL w="7620" cap="flat" cmpd="sng" algn="ctr">
                      <a:solidFill>
                        <a:srgbClr val="50FF2D"/>
                      </a:solidFill>
                      <a:prstDash val="solid"/>
                      <a:round/>
                      <a:headEnd type="none" w="med" len="med"/>
                      <a:tailEnd type="none" w="med" len="med"/>
                    </a:lnL>
                    <a:lnR w="7620" cap="flat" cmpd="sng" algn="ctr">
                      <a:solidFill>
                        <a:srgbClr val="10FB2D"/>
                      </a:solidFill>
                      <a:prstDash val="solid"/>
                      <a:round/>
                      <a:headEnd type="none" w="med" len="med"/>
                      <a:tailEnd type="none" w="med" len="med"/>
                    </a:lnR>
                    <a:lnT w="7620" cap="flat" cmpd="sng" algn="ctr">
                      <a:solidFill>
                        <a:srgbClr val="50FF2D"/>
                      </a:solidFill>
                      <a:prstDash val="solid"/>
                      <a:round/>
                      <a:headEnd type="none" w="med" len="med"/>
                      <a:tailEnd type="none" w="med" len="med"/>
                    </a:lnT>
                    <a:lnB w="7620" cap="flat" cmpd="sng" algn="ctr">
                      <a:solidFill>
                        <a:srgbClr val="F0FD2D"/>
                      </a:solidFill>
                      <a:prstDash val="solid"/>
                      <a:round/>
                      <a:headEnd type="none" w="med" len="med"/>
                      <a:tailEnd type="none" w="med" len="med"/>
                    </a:lnB>
                    <a:solidFill>
                      <a:srgbClr val="FFFFFF"/>
                    </a:solidFill>
                  </a:tcPr>
                </a:tc>
                <a:extLst>
                  <a:ext uri="{0D108BD9-81ED-4DB2-BD59-A6C34878D82A}">
                    <a16:rowId xmlns:a16="http://schemas.microsoft.com/office/drawing/2014/main" val="3473215788"/>
                  </a:ext>
                </a:extLst>
              </a:tr>
              <a:tr h="324000">
                <a:tc>
                  <a:txBody>
                    <a:bodyPr/>
                    <a:lstStyle/>
                    <a:p>
                      <a:r>
                        <a:rPr lang="en-US" sz="1800" u="none" strike="noStrike">
                          <a:solidFill>
                            <a:srgbClr val="4B900E"/>
                          </a:solidFill>
                          <a:effectLst/>
                          <a:hlinkClick r:id="rId11"/>
                        </a:rPr>
                        <a:t>Feature or Study Item: Exposure for Virtual Network information and capability</a:t>
                      </a:r>
                      <a:endParaRPr lang="en-US" sz="1800">
                        <a:effectLst/>
                      </a:endParaRPr>
                    </a:p>
                  </a:txBody>
                  <a:tcPr marL="45720" marR="45720" anchor="ctr">
                    <a:lnL w="7620" cap="flat" cmpd="sng" algn="ctr">
                      <a:solidFill>
                        <a:srgbClr val="50FF2D"/>
                      </a:solidFill>
                      <a:prstDash val="solid"/>
                      <a:round/>
                      <a:headEnd type="none" w="med" len="med"/>
                      <a:tailEnd type="none" w="med" len="med"/>
                    </a:lnL>
                    <a:lnR w="7620" cap="flat" cmpd="sng" algn="ctr">
                      <a:solidFill>
                        <a:srgbClr val="F0FD2D"/>
                      </a:solidFill>
                      <a:prstDash val="solid"/>
                      <a:round/>
                      <a:headEnd type="none" w="med" len="med"/>
                      <a:tailEnd type="none" w="med" len="med"/>
                    </a:lnR>
                    <a:lnT w="7620" cap="flat" cmpd="sng" algn="ctr">
                      <a:solidFill>
                        <a:srgbClr val="50FF2D"/>
                      </a:solidFill>
                      <a:prstDash val="solid"/>
                      <a:round/>
                      <a:headEnd type="none" w="med" len="med"/>
                      <a:tailEnd type="none" w="med" len="med"/>
                    </a:lnT>
                    <a:lnB w="7620" cap="flat" cmpd="sng" algn="ctr">
                      <a:solidFill>
                        <a:srgbClr val="50FF2D"/>
                      </a:solidFill>
                      <a:prstDash val="solid"/>
                      <a:round/>
                      <a:headEnd type="none" w="med" len="med"/>
                      <a:tailEnd type="none" w="med" len="med"/>
                    </a:lnB>
                    <a:solidFill>
                      <a:srgbClr val="FFFFFF"/>
                    </a:solidFill>
                  </a:tcPr>
                </a:tc>
                <a:tc>
                  <a:txBody>
                    <a:bodyPr/>
                    <a:lstStyle/>
                    <a:p>
                      <a:r>
                        <a:rPr lang="en-US" sz="1800" dirty="0" err="1">
                          <a:effectLst/>
                        </a:rPr>
                        <a:t>VNExposure</a:t>
                      </a:r>
                      <a:endParaRPr lang="en-US" sz="1800" dirty="0">
                        <a:effectLst/>
                      </a:endParaRPr>
                    </a:p>
                  </a:txBody>
                  <a:tcPr marL="45720" marR="45720" anchor="ctr">
                    <a:lnL w="7620" cap="flat" cmpd="sng" algn="ctr">
                      <a:solidFill>
                        <a:srgbClr val="F0FD2D"/>
                      </a:solidFill>
                      <a:prstDash val="solid"/>
                      <a:round/>
                      <a:headEnd type="none" w="med" len="med"/>
                      <a:tailEnd type="none" w="med" len="med"/>
                    </a:lnL>
                    <a:lnR w="7620" cap="flat" cmpd="sng" algn="ctr">
                      <a:solidFill>
                        <a:srgbClr val="30FF2D"/>
                      </a:solidFill>
                      <a:prstDash val="solid"/>
                      <a:round/>
                      <a:headEnd type="none" w="med" len="med"/>
                      <a:tailEnd type="none" w="med" len="med"/>
                    </a:lnR>
                    <a:lnT w="7620" cap="flat" cmpd="sng" algn="ctr">
                      <a:solidFill>
                        <a:srgbClr val="F0FD2D"/>
                      </a:solidFill>
                      <a:prstDash val="solid"/>
                      <a:round/>
                      <a:headEnd type="none" w="med" len="med"/>
                      <a:tailEnd type="none" w="med" len="med"/>
                    </a:lnT>
                    <a:lnB w="7620" cap="flat" cmpd="sng" algn="ctr">
                      <a:solidFill>
                        <a:srgbClr val="F0FD2D"/>
                      </a:solidFill>
                      <a:prstDash val="solid"/>
                      <a:round/>
                      <a:headEnd type="none" w="med" len="med"/>
                      <a:tailEnd type="none" w="med" len="med"/>
                    </a:lnB>
                    <a:solidFill>
                      <a:srgbClr val="FFFFFF"/>
                    </a:solidFill>
                  </a:tcPr>
                </a:tc>
                <a:extLst>
                  <a:ext uri="{0D108BD9-81ED-4DB2-BD59-A6C34878D82A}">
                    <a16:rowId xmlns:a16="http://schemas.microsoft.com/office/drawing/2014/main" val="962035682"/>
                  </a:ext>
                </a:extLst>
              </a:tr>
            </a:tbl>
          </a:graphicData>
        </a:graphic>
      </p:graphicFrame>
      <p:sp>
        <p:nvSpPr>
          <p:cNvPr id="5" name="文字方塊 4">
            <a:extLst>
              <a:ext uri="{FF2B5EF4-FFF2-40B4-BE49-F238E27FC236}">
                <a16:creationId xmlns:a16="http://schemas.microsoft.com/office/drawing/2014/main" id="{F1F171D6-491B-947D-ACAF-D6692F7AA3D0}"/>
              </a:ext>
            </a:extLst>
          </p:cNvPr>
          <p:cNvSpPr txBox="1"/>
          <p:nvPr/>
        </p:nvSpPr>
        <p:spPr>
          <a:xfrm>
            <a:off x="3299947" y="5760000"/>
            <a:ext cx="5592108" cy="646331"/>
          </a:xfrm>
          <a:prstGeom prst="rect">
            <a:avLst/>
          </a:prstGeom>
          <a:noFill/>
        </p:spPr>
        <p:txBody>
          <a:bodyPr wrap="none" rtlCol="0">
            <a:spAutoFit/>
          </a:bodyPr>
          <a:lstStyle/>
          <a:p>
            <a:pPr algn="ctr"/>
            <a:r>
              <a:rPr lang="en-US" altLang="zh-TW" dirty="0"/>
              <a:t>page generated from database: 2024-11-12 10:16:04</a:t>
            </a:r>
          </a:p>
          <a:p>
            <a:pPr algn="ctr"/>
            <a:r>
              <a:rPr lang="en-US" altLang="zh-TW" dirty="0"/>
              <a:t>Source: </a:t>
            </a:r>
            <a:r>
              <a:rPr lang="en-US" altLang="zh-TW" dirty="0">
                <a:hlinkClick r:id="rId12"/>
              </a:rPr>
              <a:t>3GPP work items for: S1</a:t>
            </a:r>
            <a:r>
              <a:rPr lang="en-US" altLang="zh-TW" dirty="0"/>
              <a:t> </a:t>
            </a:r>
            <a:endParaRPr lang="zh-TW" altLang="en-US" dirty="0"/>
          </a:p>
        </p:txBody>
      </p:sp>
    </p:spTree>
    <p:extLst>
      <p:ext uri="{BB962C8B-B14F-4D97-AF65-F5344CB8AC3E}">
        <p14:creationId xmlns:p14="http://schemas.microsoft.com/office/powerpoint/2010/main" val="195846990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46F84CCD-417A-19A0-2BB8-7CAF82221524}"/>
              </a:ext>
            </a:extLst>
          </p:cNvPr>
          <p:cNvSpPr>
            <a:spLocks noGrp="1"/>
          </p:cNvSpPr>
          <p:nvPr>
            <p:ph type="title"/>
          </p:nvPr>
        </p:nvSpPr>
        <p:spPr/>
        <p:txBody>
          <a:bodyPr/>
          <a:lstStyle/>
          <a:p>
            <a:r>
              <a:rPr lang="en-US" altLang="zh-TW" dirty="0"/>
              <a:t>Release 18</a:t>
            </a:r>
            <a:endParaRPr lang="zh-TW" altLang="en-US" dirty="0"/>
          </a:p>
        </p:txBody>
      </p:sp>
      <p:sp>
        <p:nvSpPr>
          <p:cNvPr id="3" name="內容版面配置區 2">
            <a:extLst>
              <a:ext uri="{FF2B5EF4-FFF2-40B4-BE49-F238E27FC236}">
                <a16:creationId xmlns:a16="http://schemas.microsoft.com/office/drawing/2014/main" id="{DCE2C0CC-60C0-A041-F203-D5939B70D0FA}"/>
              </a:ext>
            </a:extLst>
          </p:cNvPr>
          <p:cNvSpPr>
            <a:spLocks noGrp="1"/>
          </p:cNvSpPr>
          <p:nvPr>
            <p:ph idx="1"/>
          </p:nvPr>
        </p:nvSpPr>
        <p:spPr/>
        <p:txBody>
          <a:bodyPr/>
          <a:lstStyle/>
          <a:p>
            <a:r>
              <a:rPr lang="en-US" altLang="zh-TW" sz="2000" dirty="0"/>
              <a:t>These improvements consist both in enhancements of concepts/Features introduced in the previous Releases and in the introduction of new topics.</a:t>
            </a:r>
          </a:p>
          <a:p>
            <a:r>
              <a:rPr lang="en-US" altLang="zh-TW" sz="2000" dirty="0"/>
              <a:t>Some of the key improvements are:</a:t>
            </a:r>
          </a:p>
          <a:p>
            <a:pPr lvl="1"/>
            <a:r>
              <a:rPr lang="en-US" altLang="zh-TW" sz="1800" dirty="0"/>
              <a:t>a further integration of the Satellite (NTN) access (introduced in Rel-17) in the 5G System (5GS),</a:t>
            </a:r>
          </a:p>
          <a:p>
            <a:pPr lvl="1"/>
            <a:r>
              <a:rPr lang="en-US" altLang="zh-TW" sz="1800" dirty="0"/>
              <a:t>a more efficient support of Internet of Things (IoT), Machine-Type Communication (MTC), including by satellite coverage</a:t>
            </a:r>
          </a:p>
          <a:p>
            <a:pPr lvl="1"/>
            <a:r>
              <a:rPr lang="en-US" altLang="zh-TW" sz="1800" dirty="0"/>
              <a:t>and also several aspects of proximity communication and location (</a:t>
            </a:r>
            <a:r>
              <a:rPr lang="en-US" altLang="zh-TW" sz="1800" dirty="0" err="1"/>
              <a:t>Sidelink</a:t>
            </a:r>
            <a:r>
              <a:rPr lang="en-US" altLang="zh-TW" sz="1800" dirty="0"/>
              <a:t>, Proximity, Location and Positioning, better support of the industrial needs (Verticals, Industries, Factories, Northbound API), Multicast and Broadcast Services (MBS), Network Slicing or Uncrewed Aerial Vehicles (UAV).</a:t>
            </a:r>
          </a:p>
          <a:p>
            <a:r>
              <a:rPr lang="en-US" altLang="zh-TW" sz="2000" dirty="0"/>
              <a:t>As for the new topics, some of the key aspects are:</a:t>
            </a:r>
          </a:p>
          <a:p>
            <a:pPr lvl="1"/>
            <a:r>
              <a:rPr lang="en-US" altLang="zh-TW" sz="1800" dirty="0"/>
              <a:t>Energy Efficiency (EE)</a:t>
            </a:r>
          </a:p>
          <a:p>
            <a:pPr lvl="1"/>
            <a:r>
              <a:rPr lang="en-US" altLang="zh-TW" sz="1800" dirty="0"/>
              <a:t>Artificial Intelligence (AI)/Machine Learning (ML)</a:t>
            </a:r>
          </a:p>
          <a:p>
            <a:pPr lvl="1"/>
            <a:r>
              <a:rPr lang="en-US" altLang="zh-TW" sz="1800" dirty="0" err="1"/>
              <a:t>eXtended</a:t>
            </a:r>
            <a:r>
              <a:rPr lang="en-US" altLang="zh-TW" sz="1800" dirty="0"/>
              <a:t>, Augmented and Virtual Reality (XR, AR, VR), immersive communications</a:t>
            </a:r>
          </a:p>
        </p:txBody>
      </p:sp>
      <p:sp>
        <p:nvSpPr>
          <p:cNvPr id="4" name="投影片編號版面配置區 3">
            <a:extLst>
              <a:ext uri="{FF2B5EF4-FFF2-40B4-BE49-F238E27FC236}">
                <a16:creationId xmlns:a16="http://schemas.microsoft.com/office/drawing/2014/main" id="{65C46E89-3D20-BF17-8FFA-BD0D1A00F303}"/>
              </a:ext>
            </a:extLst>
          </p:cNvPr>
          <p:cNvSpPr>
            <a:spLocks noGrp="1"/>
          </p:cNvSpPr>
          <p:nvPr>
            <p:ph type="sldNum" sz="quarter" idx="12"/>
          </p:nvPr>
        </p:nvSpPr>
        <p:spPr/>
        <p:txBody>
          <a:bodyPr/>
          <a:lstStyle/>
          <a:p>
            <a:fld id="{EC42CC9F-AC0C-475C-86EC-8BEEEDCDB379}" type="slidenum">
              <a:rPr lang="zh-TW" altLang="en-US" smtClean="0"/>
              <a:t>78</a:t>
            </a:fld>
            <a:endParaRPr lang="zh-TW" altLang="en-US"/>
          </a:p>
        </p:txBody>
      </p:sp>
      <p:sp>
        <p:nvSpPr>
          <p:cNvPr id="5" name="文字方塊 4">
            <a:extLst>
              <a:ext uri="{FF2B5EF4-FFF2-40B4-BE49-F238E27FC236}">
                <a16:creationId xmlns:a16="http://schemas.microsoft.com/office/drawing/2014/main" id="{8C1EDC93-0F12-FAFC-101A-25BBA278D6D1}"/>
              </a:ext>
            </a:extLst>
          </p:cNvPr>
          <p:cNvSpPr txBox="1"/>
          <p:nvPr/>
        </p:nvSpPr>
        <p:spPr>
          <a:xfrm>
            <a:off x="1656163" y="6120000"/>
            <a:ext cx="8879675" cy="369332"/>
          </a:xfrm>
          <a:prstGeom prst="rect">
            <a:avLst/>
          </a:prstGeom>
          <a:noFill/>
        </p:spPr>
        <p:txBody>
          <a:bodyPr wrap="none" rtlCol="0">
            <a:spAutoFit/>
          </a:bodyPr>
          <a:lstStyle/>
          <a:p>
            <a:pPr algn="ctr"/>
            <a:r>
              <a:rPr lang="en-US" altLang="zh-TW" dirty="0"/>
              <a:t>Source: </a:t>
            </a:r>
            <a:r>
              <a:rPr lang="en-US" altLang="zh-TW" dirty="0">
                <a:hlinkClick r:id="rId3"/>
              </a:rPr>
              <a:t>The 3G4G Blog: 3GPP Release 18 Description and Summary of Work Items</a:t>
            </a:r>
            <a:r>
              <a:rPr lang="en-US" altLang="zh-TW" dirty="0"/>
              <a:t> </a:t>
            </a:r>
            <a:endParaRPr lang="zh-TW" altLang="en-US" dirty="0"/>
          </a:p>
        </p:txBody>
      </p:sp>
    </p:spTree>
    <p:extLst>
      <p:ext uri="{BB962C8B-B14F-4D97-AF65-F5344CB8AC3E}">
        <p14:creationId xmlns:p14="http://schemas.microsoft.com/office/powerpoint/2010/main" val="12107156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51277F22-02BC-5982-2641-634B655A586D}"/>
              </a:ext>
            </a:extLst>
          </p:cNvPr>
          <p:cNvSpPr>
            <a:spLocks noGrp="1"/>
          </p:cNvSpPr>
          <p:nvPr>
            <p:ph type="title"/>
          </p:nvPr>
        </p:nvSpPr>
        <p:spPr/>
        <p:txBody>
          <a:bodyPr/>
          <a:lstStyle/>
          <a:p>
            <a:r>
              <a:rPr lang="en-US" altLang="zh-TW" dirty="0"/>
              <a:t>Non-Terrestrial Networks (NTN) (1/2)</a:t>
            </a:r>
            <a:endParaRPr lang="zh-TW" altLang="en-US" dirty="0"/>
          </a:p>
        </p:txBody>
      </p:sp>
      <p:sp>
        <p:nvSpPr>
          <p:cNvPr id="3" name="內容版面配置區 2">
            <a:extLst>
              <a:ext uri="{FF2B5EF4-FFF2-40B4-BE49-F238E27FC236}">
                <a16:creationId xmlns:a16="http://schemas.microsoft.com/office/drawing/2014/main" id="{5491BB74-1CFC-C376-5624-A028E0C2FDBC}"/>
              </a:ext>
            </a:extLst>
          </p:cNvPr>
          <p:cNvSpPr>
            <a:spLocks noGrp="1"/>
          </p:cNvSpPr>
          <p:nvPr>
            <p:ph idx="1"/>
          </p:nvPr>
        </p:nvSpPr>
        <p:spPr/>
        <p:txBody>
          <a:bodyPr/>
          <a:lstStyle/>
          <a:p>
            <a:r>
              <a:rPr lang="en-US" altLang="zh-TW" dirty="0"/>
              <a:t>Non-terrestrial networks (NTN) are networks or segments of networks that use either Uncrewed Aircraft Systems (UAS) operating typically between 8 and 50km altitudes, including High Altitude Platforms (HAPs) or satellites in different constellations to carry a transmission equipment relay node or a base station:</a:t>
            </a:r>
          </a:p>
          <a:p>
            <a:pPr lvl="1"/>
            <a:r>
              <a:rPr lang="en-US" altLang="zh-TW" dirty="0"/>
              <a:t>LEO (Low Earth Orbit): Circular orbit in altitudes of typ. 500-2.000km (lower delay and better link budget but larger number of satellites needed for coverage)</a:t>
            </a:r>
          </a:p>
          <a:p>
            <a:pPr lvl="1"/>
            <a:r>
              <a:rPr lang="en-US" altLang="zh-TW" dirty="0"/>
              <a:t>MEO (Medium Earth Orbit): Circular orbit in altitudes of typ. 8.000-20.000km</a:t>
            </a:r>
          </a:p>
          <a:p>
            <a:pPr lvl="1"/>
            <a:r>
              <a:rPr lang="en-US" altLang="zh-TW" dirty="0"/>
              <a:t>GEO (Geostationary Earth Orbit): Circular orbit 35.786 km above the Earth's equator (Note: Due to gravitational forces a GEO satellite is still moving within a range of a few km around its nominal orbital position).</a:t>
            </a:r>
          </a:p>
          <a:p>
            <a:pPr lvl="1"/>
            <a:r>
              <a:rPr lang="en-US" altLang="zh-TW" dirty="0"/>
              <a:t>HEO (Highly Elliptical Orbiting): Elliptical orbit around the earth.</a:t>
            </a:r>
            <a:endParaRPr lang="zh-TW" altLang="en-US" dirty="0"/>
          </a:p>
        </p:txBody>
      </p:sp>
      <p:sp>
        <p:nvSpPr>
          <p:cNvPr id="4" name="投影片編號版面配置區 3">
            <a:extLst>
              <a:ext uri="{FF2B5EF4-FFF2-40B4-BE49-F238E27FC236}">
                <a16:creationId xmlns:a16="http://schemas.microsoft.com/office/drawing/2014/main" id="{D275FE6B-CBB1-EECC-C3C0-97713E9BAAE2}"/>
              </a:ext>
            </a:extLst>
          </p:cNvPr>
          <p:cNvSpPr>
            <a:spLocks noGrp="1"/>
          </p:cNvSpPr>
          <p:nvPr>
            <p:ph type="sldNum" sz="quarter" idx="12"/>
          </p:nvPr>
        </p:nvSpPr>
        <p:spPr/>
        <p:txBody>
          <a:bodyPr/>
          <a:lstStyle/>
          <a:p>
            <a:fld id="{EC42CC9F-AC0C-475C-86EC-8BEEEDCDB379}" type="slidenum">
              <a:rPr lang="zh-TW" altLang="en-US" smtClean="0"/>
              <a:t>79</a:t>
            </a:fld>
            <a:endParaRPr lang="zh-TW" altLang="en-US"/>
          </a:p>
        </p:txBody>
      </p:sp>
      <p:sp>
        <p:nvSpPr>
          <p:cNvPr id="5" name="文字方塊 4">
            <a:extLst>
              <a:ext uri="{FF2B5EF4-FFF2-40B4-BE49-F238E27FC236}">
                <a16:creationId xmlns:a16="http://schemas.microsoft.com/office/drawing/2014/main" id="{E4C741B4-01D4-2ED8-FB78-53617ED39F26}"/>
              </a:ext>
            </a:extLst>
          </p:cNvPr>
          <p:cNvSpPr txBox="1"/>
          <p:nvPr/>
        </p:nvSpPr>
        <p:spPr>
          <a:xfrm>
            <a:off x="2376520" y="6120000"/>
            <a:ext cx="7438961" cy="369332"/>
          </a:xfrm>
          <a:prstGeom prst="rect">
            <a:avLst/>
          </a:prstGeom>
          <a:noFill/>
        </p:spPr>
        <p:txBody>
          <a:bodyPr wrap="none" rtlCol="0">
            <a:spAutoFit/>
          </a:bodyPr>
          <a:lstStyle/>
          <a:p>
            <a:pPr algn="ctr"/>
            <a:r>
              <a:rPr lang="en-US" altLang="zh-TW" dirty="0"/>
              <a:t>By </a:t>
            </a:r>
            <a:r>
              <a:rPr lang="en-US" altLang="zh-TW" dirty="0" err="1"/>
              <a:t>Joern</a:t>
            </a:r>
            <a:r>
              <a:rPr lang="en-US" altLang="zh-TW" dirty="0"/>
              <a:t> Krause, 3GPP MCC.</a:t>
            </a:r>
            <a:r>
              <a:rPr lang="zh-TW" altLang="en-US" dirty="0"/>
              <a:t> </a:t>
            </a:r>
            <a:r>
              <a:rPr lang="en-US" altLang="zh-TW" dirty="0"/>
              <a:t>Source: </a:t>
            </a:r>
            <a:r>
              <a:rPr lang="en-US" altLang="zh-TW" dirty="0">
                <a:hlinkClick r:id="rId2"/>
              </a:rPr>
              <a:t>Non-Terrestrial Networks (NTN)</a:t>
            </a:r>
            <a:r>
              <a:rPr lang="en-US" altLang="zh-TW" dirty="0"/>
              <a:t> </a:t>
            </a:r>
            <a:endParaRPr lang="zh-TW" altLang="en-US" dirty="0"/>
          </a:p>
        </p:txBody>
      </p:sp>
    </p:spTree>
    <p:extLst>
      <p:ext uri="{BB962C8B-B14F-4D97-AF65-F5344CB8AC3E}">
        <p14:creationId xmlns:p14="http://schemas.microsoft.com/office/powerpoint/2010/main" val="26104608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C3FFD57-44F7-49D8-9C99-B42CD737AC2B}"/>
              </a:ext>
            </a:extLst>
          </p:cNvPr>
          <p:cNvSpPr>
            <a:spLocks noGrp="1"/>
          </p:cNvSpPr>
          <p:nvPr>
            <p:ph type="title"/>
          </p:nvPr>
        </p:nvSpPr>
        <p:spPr/>
        <p:txBody>
          <a:bodyPr/>
          <a:lstStyle/>
          <a:p>
            <a:pPr algn="ctr"/>
            <a:r>
              <a:rPr lang="en-US" altLang="zh-TW" dirty="0">
                <a:solidFill>
                  <a:srgbClr val="FF0000"/>
                </a:solidFill>
              </a:rPr>
              <a:t>LTE Deployment Facts (Reported by GSA)</a:t>
            </a:r>
            <a:endParaRPr lang="zh-TW" altLang="en-US" dirty="0">
              <a:solidFill>
                <a:srgbClr val="FF0000"/>
              </a:solidFill>
            </a:endParaRPr>
          </a:p>
        </p:txBody>
      </p:sp>
      <p:sp>
        <p:nvSpPr>
          <p:cNvPr id="3" name="內容版面配置區 2">
            <a:extLst>
              <a:ext uri="{FF2B5EF4-FFF2-40B4-BE49-F238E27FC236}">
                <a16:creationId xmlns:a16="http://schemas.microsoft.com/office/drawing/2014/main" id="{7B05EC7C-0C70-BDA9-F749-4A8440E4D497}"/>
              </a:ext>
            </a:extLst>
          </p:cNvPr>
          <p:cNvSpPr>
            <a:spLocks noGrp="1"/>
          </p:cNvSpPr>
          <p:nvPr>
            <p:ph idx="1"/>
          </p:nvPr>
        </p:nvSpPr>
        <p:spPr/>
        <p:txBody>
          <a:bodyPr/>
          <a:lstStyle/>
          <a:p>
            <a:r>
              <a:rPr lang="en-US" altLang="zh-TW" dirty="0"/>
              <a:t>LTE-Advanced		239 networks launched</a:t>
            </a:r>
          </a:p>
          <a:p>
            <a:r>
              <a:rPr lang="en-US" altLang="zh-TW" dirty="0"/>
              <a:t>LTE-Advanced Pro	123 networks launched or trailing</a:t>
            </a:r>
          </a:p>
          <a:p>
            <a:r>
              <a:rPr lang="en-US" altLang="zh-TW" dirty="0"/>
              <a:t>LTE-TDD			109 networks launched</a:t>
            </a:r>
          </a:p>
          <a:p>
            <a:r>
              <a:rPr lang="en-US" altLang="zh-TW" dirty="0"/>
              <a:t>Carrier Aggregation	290 networks launched or trialing</a:t>
            </a:r>
          </a:p>
          <a:p>
            <a:r>
              <a:rPr lang="en-US" altLang="zh-TW" dirty="0"/>
              <a:t>4x4 MIMO			114 networks launched or trialing</a:t>
            </a:r>
          </a:p>
          <a:p>
            <a:r>
              <a:rPr lang="en-US" altLang="zh-TW" dirty="0"/>
              <a:t>256QAM			96 operators have launched or using in DL</a:t>
            </a:r>
          </a:p>
          <a:p>
            <a:r>
              <a:rPr lang="en-US" altLang="zh-TW" dirty="0"/>
              <a:t>VoLTE			221 investing – 143 launched</a:t>
            </a:r>
          </a:p>
          <a:p>
            <a:r>
              <a:rPr lang="en-US" altLang="zh-TW" dirty="0" err="1"/>
              <a:t>eMBMS</a:t>
            </a:r>
            <a:r>
              <a:rPr lang="en-US" altLang="zh-TW" dirty="0"/>
              <a:t>			LTE Broadcast – 45 operators evaluating</a:t>
            </a:r>
          </a:p>
          <a:p>
            <a:r>
              <a:rPr lang="en-US" altLang="zh-TW" dirty="0"/>
              <a:t>				– 3 have launched</a:t>
            </a:r>
          </a:p>
        </p:txBody>
      </p:sp>
      <p:sp>
        <p:nvSpPr>
          <p:cNvPr id="4" name="投影片編號版面配置區 3">
            <a:extLst>
              <a:ext uri="{FF2B5EF4-FFF2-40B4-BE49-F238E27FC236}">
                <a16:creationId xmlns:a16="http://schemas.microsoft.com/office/drawing/2014/main" id="{05FAEFDC-88D8-7797-749F-4E3EE83F4273}"/>
              </a:ext>
            </a:extLst>
          </p:cNvPr>
          <p:cNvSpPr>
            <a:spLocks noGrp="1"/>
          </p:cNvSpPr>
          <p:nvPr>
            <p:ph type="sldNum" sz="quarter" idx="12"/>
          </p:nvPr>
        </p:nvSpPr>
        <p:spPr/>
        <p:txBody>
          <a:bodyPr/>
          <a:lstStyle/>
          <a:p>
            <a:fld id="{EC42CC9F-AC0C-475C-86EC-8BEEEDCDB379}" type="slidenum">
              <a:rPr lang="zh-TW" altLang="en-US" smtClean="0"/>
              <a:t>8</a:t>
            </a:fld>
            <a:endParaRPr lang="zh-TW" altLang="en-US"/>
          </a:p>
        </p:txBody>
      </p:sp>
    </p:spTree>
    <p:extLst>
      <p:ext uri="{BB962C8B-B14F-4D97-AF65-F5344CB8AC3E}">
        <p14:creationId xmlns:p14="http://schemas.microsoft.com/office/powerpoint/2010/main" val="371337798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9976CDC-AACB-4F52-5A71-D0B9BC3E9BDD}"/>
              </a:ext>
            </a:extLst>
          </p:cNvPr>
          <p:cNvSpPr>
            <a:spLocks noGrp="1"/>
          </p:cNvSpPr>
          <p:nvPr>
            <p:ph type="title"/>
          </p:nvPr>
        </p:nvSpPr>
        <p:spPr/>
        <p:txBody>
          <a:bodyPr/>
          <a:lstStyle/>
          <a:p>
            <a:r>
              <a:rPr lang="en-US" altLang="zh-TW" dirty="0"/>
              <a:t>Non-Terrestrial Networks (NTN) (2/2)</a:t>
            </a:r>
            <a:endParaRPr lang="zh-TW" altLang="en-US" dirty="0"/>
          </a:p>
        </p:txBody>
      </p:sp>
      <p:sp>
        <p:nvSpPr>
          <p:cNvPr id="3" name="投影片編號版面配置區 2">
            <a:extLst>
              <a:ext uri="{FF2B5EF4-FFF2-40B4-BE49-F238E27FC236}">
                <a16:creationId xmlns:a16="http://schemas.microsoft.com/office/drawing/2014/main" id="{2D4373F4-D949-C1FC-6220-962F70DD12D6}"/>
              </a:ext>
            </a:extLst>
          </p:cNvPr>
          <p:cNvSpPr>
            <a:spLocks noGrp="1"/>
          </p:cNvSpPr>
          <p:nvPr>
            <p:ph type="sldNum" sz="quarter" idx="12"/>
          </p:nvPr>
        </p:nvSpPr>
        <p:spPr/>
        <p:txBody>
          <a:bodyPr/>
          <a:lstStyle/>
          <a:p>
            <a:fld id="{EC42CC9F-AC0C-475C-86EC-8BEEEDCDB379}" type="slidenum">
              <a:rPr lang="zh-TW" altLang="en-US" smtClean="0"/>
              <a:t>80</a:t>
            </a:fld>
            <a:endParaRPr lang="zh-TW" altLang="en-US"/>
          </a:p>
        </p:txBody>
      </p:sp>
      <p:pic>
        <p:nvPicPr>
          <p:cNvPr id="4" name="圖片 3">
            <a:extLst>
              <a:ext uri="{FF2B5EF4-FFF2-40B4-BE49-F238E27FC236}">
                <a16:creationId xmlns:a16="http://schemas.microsoft.com/office/drawing/2014/main" id="{E0E0CFB0-BF0F-BB51-6760-1F2827D64106}"/>
              </a:ext>
            </a:extLst>
          </p:cNvPr>
          <p:cNvPicPr>
            <a:picLocks noChangeAspect="1"/>
          </p:cNvPicPr>
          <p:nvPr/>
        </p:nvPicPr>
        <p:blipFill>
          <a:blip r:embed="rId2"/>
          <a:stretch>
            <a:fillRect/>
          </a:stretch>
        </p:blipFill>
        <p:spPr>
          <a:xfrm>
            <a:off x="3195732" y="1799999"/>
            <a:ext cx="5800536" cy="3600000"/>
          </a:xfrm>
          <a:prstGeom prst="rect">
            <a:avLst/>
          </a:prstGeom>
        </p:spPr>
      </p:pic>
      <p:sp>
        <p:nvSpPr>
          <p:cNvPr id="5" name="文字方塊 4">
            <a:extLst>
              <a:ext uri="{FF2B5EF4-FFF2-40B4-BE49-F238E27FC236}">
                <a16:creationId xmlns:a16="http://schemas.microsoft.com/office/drawing/2014/main" id="{DE69EA38-3DF4-6F90-3AB2-039EBAE58C1D}"/>
              </a:ext>
            </a:extLst>
          </p:cNvPr>
          <p:cNvSpPr txBox="1"/>
          <p:nvPr/>
        </p:nvSpPr>
        <p:spPr>
          <a:xfrm>
            <a:off x="3069371" y="5400000"/>
            <a:ext cx="6053259" cy="307777"/>
          </a:xfrm>
          <a:prstGeom prst="rect">
            <a:avLst/>
          </a:prstGeom>
          <a:noFill/>
        </p:spPr>
        <p:txBody>
          <a:bodyPr wrap="none" rtlCol="0">
            <a:spAutoFit/>
          </a:bodyPr>
          <a:lstStyle/>
          <a:p>
            <a:pPr algn="ctr"/>
            <a:r>
              <a:rPr lang="en-US" altLang="zh-TW" b="0" i="0" kern="0" dirty="0">
                <a:solidFill>
                  <a:srgbClr val="252525"/>
                </a:solidFill>
                <a:effectLst/>
              </a:rPr>
              <a:t>Figure </a:t>
            </a:r>
            <a:r>
              <a:rPr lang="en-US" altLang="zh-TW" b="0" i="0" kern="0" dirty="0" smtClean="0">
                <a:solidFill>
                  <a:srgbClr val="252525"/>
                </a:solidFill>
                <a:effectLst/>
              </a:rPr>
              <a:t>: </a:t>
            </a:r>
            <a:r>
              <a:rPr lang="en-US" altLang="zh-TW" b="0" i="0" kern="0" dirty="0">
                <a:solidFill>
                  <a:srgbClr val="252525"/>
                </a:solidFill>
                <a:effectLst/>
              </a:rPr>
              <a:t>Illustration of the classes of orbits of satellites [source: TR 22.822]</a:t>
            </a:r>
            <a:endParaRPr lang="zh-TW" altLang="en-US" kern="0" dirty="0"/>
          </a:p>
        </p:txBody>
      </p:sp>
      <p:sp>
        <p:nvSpPr>
          <p:cNvPr id="6" name="文字方塊 5">
            <a:extLst>
              <a:ext uri="{FF2B5EF4-FFF2-40B4-BE49-F238E27FC236}">
                <a16:creationId xmlns:a16="http://schemas.microsoft.com/office/drawing/2014/main" id="{B7E711B5-5C6F-DFD6-7AE4-3D31D7C4C81C}"/>
              </a:ext>
            </a:extLst>
          </p:cNvPr>
          <p:cNvSpPr txBox="1"/>
          <p:nvPr/>
        </p:nvSpPr>
        <p:spPr>
          <a:xfrm>
            <a:off x="2344460" y="6120000"/>
            <a:ext cx="7503081" cy="369332"/>
          </a:xfrm>
          <a:prstGeom prst="rect">
            <a:avLst/>
          </a:prstGeom>
          <a:noFill/>
        </p:spPr>
        <p:txBody>
          <a:bodyPr wrap="none" rtlCol="0">
            <a:spAutoFit/>
          </a:bodyPr>
          <a:lstStyle/>
          <a:p>
            <a:pPr algn="ctr"/>
            <a:r>
              <a:rPr lang="en-US" altLang="zh-TW" dirty="0"/>
              <a:t>By </a:t>
            </a:r>
            <a:r>
              <a:rPr lang="en-US" altLang="zh-TW" dirty="0" err="1"/>
              <a:t>Joern</a:t>
            </a:r>
            <a:r>
              <a:rPr lang="en-US" altLang="zh-TW" dirty="0"/>
              <a:t> Krause, 3GPP MCC.</a:t>
            </a:r>
            <a:r>
              <a:rPr lang="zh-TW" altLang="en-US" dirty="0"/>
              <a:t> </a:t>
            </a:r>
            <a:r>
              <a:rPr lang="en-US" altLang="zh-TW" dirty="0"/>
              <a:t>Source: </a:t>
            </a:r>
            <a:r>
              <a:rPr lang="en-US" altLang="zh-TW" dirty="0">
                <a:hlinkClick r:id="rId3"/>
              </a:rPr>
              <a:t>Non-Terrestrial Networks (NTN)</a:t>
            </a:r>
            <a:r>
              <a:rPr lang="en-US" altLang="zh-TW" dirty="0"/>
              <a:t> </a:t>
            </a:r>
            <a:endParaRPr lang="zh-TW" altLang="en-US" dirty="0"/>
          </a:p>
        </p:txBody>
      </p:sp>
    </p:spTree>
    <p:extLst>
      <p:ext uri="{BB962C8B-B14F-4D97-AF65-F5344CB8AC3E}">
        <p14:creationId xmlns:p14="http://schemas.microsoft.com/office/powerpoint/2010/main" val="401718790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2524AE1-CCB6-CC84-C97A-17B054E4280C}"/>
              </a:ext>
            </a:extLst>
          </p:cNvPr>
          <p:cNvSpPr>
            <a:spLocks noGrp="1"/>
          </p:cNvSpPr>
          <p:nvPr>
            <p:ph type="title"/>
          </p:nvPr>
        </p:nvSpPr>
        <p:spPr/>
        <p:txBody>
          <a:bodyPr/>
          <a:lstStyle/>
          <a:p>
            <a:r>
              <a:rPr lang="en-US" altLang="zh-TW" dirty="0"/>
              <a:t>Two types of modes or "payload" can be distinguished</a:t>
            </a:r>
            <a:endParaRPr lang="zh-TW" altLang="en-US" dirty="0"/>
          </a:p>
        </p:txBody>
      </p:sp>
      <p:sp>
        <p:nvSpPr>
          <p:cNvPr id="3" name="內容版面配置區 2">
            <a:extLst>
              <a:ext uri="{FF2B5EF4-FFF2-40B4-BE49-F238E27FC236}">
                <a16:creationId xmlns:a16="http://schemas.microsoft.com/office/drawing/2014/main" id="{7C93DFD1-CDFB-6D70-3F3D-74183701EF56}"/>
              </a:ext>
            </a:extLst>
          </p:cNvPr>
          <p:cNvSpPr>
            <a:spLocks noGrp="1"/>
          </p:cNvSpPr>
          <p:nvPr>
            <p:ph idx="1"/>
          </p:nvPr>
        </p:nvSpPr>
        <p:spPr/>
        <p:txBody>
          <a:bodyPr/>
          <a:lstStyle/>
          <a:p>
            <a:pPr lvl="1"/>
            <a:r>
              <a:rPr lang="en-US" altLang="zh-TW" sz="1800" b="1" dirty="0"/>
              <a:t>Non-regenerative payload</a:t>
            </a:r>
            <a:r>
              <a:rPr lang="en-US" altLang="zh-TW" sz="1800" dirty="0"/>
              <a:t> (also called "</a:t>
            </a:r>
            <a:r>
              <a:rPr lang="en-US" altLang="zh-TW" sz="1800" dirty="0" err="1"/>
              <a:t>bentpipe</a:t>
            </a:r>
            <a:r>
              <a:rPr lang="en-US" altLang="zh-TW" sz="1800" dirty="0"/>
              <a:t> payload" (considering the path from the gateway via spaceborne/airborne platform to the UE) or "transparent mode"): A spaceborne/airborne platform with no on-board processing capabilities that changes the frequency carrier of the received uplink RF signal, filters and amplifies it before transmitting it on the downlink, i.e. the platform corresponds to an analogue RF repeater;</a:t>
            </a:r>
          </a:p>
          <a:p>
            <a:pPr lvl="1"/>
            <a:r>
              <a:rPr lang="en-US" altLang="zh-TW" sz="1800" b="1" dirty="0"/>
              <a:t>Regenerative payload</a:t>
            </a:r>
            <a:r>
              <a:rPr lang="en-US" altLang="zh-TW" sz="1800" dirty="0"/>
              <a:t> (or non-transparent mode): a spaceborne/airborne platform that has on top of RF filtering, frequency conversion and amplification also on-board processing capabilities (for demodulation/decoding, switching and/or routing, coding/modulation) so this spaceborne/airborne platform has base station functions on board.</a:t>
            </a:r>
            <a:endParaRPr lang="zh-TW" altLang="en-US" sz="1800" dirty="0"/>
          </a:p>
        </p:txBody>
      </p:sp>
      <p:sp>
        <p:nvSpPr>
          <p:cNvPr id="4" name="投影片編號版面配置區 3">
            <a:extLst>
              <a:ext uri="{FF2B5EF4-FFF2-40B4-BE49-F238E27FC236}">
                <a16:creationId xmlns:a16="http://schemas.microsoft.com/office/drawing/2014/main" id="{6D5AB63B-DCFB-741A-6664-324F3247CBE3}"/>
              </a:ext>
            </a:extLst>
          </p:cNvPr>
          <p:cNvSpPr>
            <a:spLocks noGrp="1"/>
          </p:cNvSpPr>
          <p:nvPr>
            <p:ph type="sldNum" sz="quarter" idx="12"/>
          </p:nvPr>
        </p:nvSpPr>
        <p:spPr/>
        <p:txBody>
          <a:bodyPr/>
          <a:lstStyle/>
          <a:p>
            <a:fld id="{EC42CC9F-AC0C-475C-86EC-8BEEEDCDB379}" type="slidenum">
              <a:rPr lang="zh-TW" altLang="en-US" smtClean="0"/>
              <a:t>81</a:t>
            </a:fld>
            <a:endParaRPr lang="zh-TW" altLang="en-US"/>
          </a:p>
        </p:txBody>
      </p:sp>
      <p:pic>
        <p:nvPicPr>
          <p:cNvPr id="5" name="圖片 4">
            <a:extLst>
              <a:ext uri="{FF2B5EF4-FFF2-40B4-BE49-F238E27FC236}">
                <a16:creationId xmlns:a16="http://schemas.microsoft.com/office/drawing/2014/main" id="{061F9CBC-A38E-4868-D50A-C3ED53E8066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80000" y="4500000"/>
            <a:ext cx="4896127" cy="1800000"/>
          </a:xfrm>
          <a:prstGeom prst="rect">
            <a:avLst/>
          </a:prstGeom>
        </p:spPr>
      </p:pic>
      <p:sp>
        <p:nvSpPr>
          <p:cNvPr id="6" name="文字方塊 5">
            <a:extLst>
              <a:ext uri="{FF2B5EF4-FFF2-40B4-BE49-F238E27FC236}">
                <a16:creationId xmlns:a16="http://schemas.microsoft.com/office/drawing/2014/main" id="{56EBB0F9-F587-7886-0A04-5C19C97C7C08}"/>
              </a:ext>
            </a:extLst>
          </p:cNvPr>
          <p:cNvSpPr txBox="1"/>
          <p:nvPr/>
        </p:nvSpPr>
        <p:spPr>
          <a:xfrm>
            <a:off x="6120000" y="4680000"/>
            <a:ext cx="3922869" cy="523220"/>
          </a:xfrm>
          <a:prstGeom prst="rect">
            <a:avLst/>
          </a:prstGeom>
          <a:noFill/>
        </p:spPr>
        <p:txBody>
          <a:bodyPr wrap="none" rtlCol="0">
            <a:spAutoFit/>
          </a:bodyPr>
          <a:lstStyle/>
          <a:p>
            <a:r>
              <a:rPr lang="en-US" altLang="zh-TW" b="0" i="0" kern="0" dirty="0">
                <a:solidFill>
                  <a:srgbClr val="252525"/>
                </a:solidFill>
                <a:effectLst/>
              </a:rPr>
              <a:t>Figure </a:t>
            </a:r>
            <a:r>
              <a:rPr lang="en-US" altLang="zh-TW" b="0" i="0" kern="0" dirty="0" smtClean="0">
                <a:solidFill>
                  <a:srgbClr val="252525"/>
                </a:solidFill>
                <a:effectLst/>
              </a:rPr>
              <a:t>: </a:t>
            </a:r>
            <a:r>
              <a:rPr lang="en-US" altLang="zh-TW" b="0" i="0" kern="0" dirty="0">
                <a:solidFill>
                  <a:srgbClr val="252525"/>
                </a:solidFill>
                <a:effectLst/>
              </a:rPr>
              <a:t>Transparent vs. Regenerative payload </a:t>
            </a:r>
          </a:p>
          <a:p>
            <a:r>
              <a:rPr lang="en-US" altLang="zh-TW" b="0" i="0" kern="0" dirty="0">
                <a:solidFill>
                  <a:srgbClr val="252525"/>
                </a:solidFill>
                <a:effectLst/>
              </a:rPr>
              <a:t>and elliptic beam patterns [source: 38.811]</a:t>
            </a:r>
            <a:endParaRPr lang="zh-TW" altLang="en-US" kern="0" dirty="0"/>
          </a:p>
        </p:txBody>
      </p:sp>
      <p:sp>
        <p:nvSpPr>
          <p:cNvPr id="7" name="文字方塊 6">
            <a:extLst>
              <a:ext uri="{FF2B5EF4-FFF2-40B4-BE49-F238E27FC236}">
                <a16:creationId xmlns:a16="http://schemas.microsoft.com/office/drawing/2014/main" id="{59008998-EAE8-FE8C-0B39-DDD1BC8FDDE1}"/>
              </a:ext>
            </a:extLst>
          </p:cNvPr>
          <p:cNvSpPr txBox="1"/>
          <p:nvPr/>
        </p:nvSpPr>
        <p:spPr>
          <a:xfrm>
            <a:off x="6120001" y="5760000"/>
            <a:ext cx="4339713" cy="646331"/>
          </a:xfrm>
          <a:prstGeom prst="rect">
            <a:avLst/>
          </a:prstGeom>
          <a:noFill/>
        </p:spPr>
        <p:txBody>
          <a:bodyPr wrap="none" rtlCol="0">
            <a:spAutoFit/>
          </a:bodyPr>
          <a:lstStyle/>
          <a:p>
            <a:pPr algn="ctr"/>
            <a:r>
              <a:rPr lang="en-US" altLang="zh-TW" dirty="0"/>
              <a:t>By </a:t>
            </a:r>
            <a:r>
              <a:rPr lang="en-US" altLang="zh-TW" dirty="0" err="1"/>
              <a:t>Joern</a:t>
            </a:r>
            <a:r>
              <a:rPr lang="en-US" altLang="zh-TW" dirty="0"/>
              <a:t> Krause, 3GPP MCC</a:t>
            </a:r>
          </a:p>
          <a:p>
            <a:pPr algn="ctr"/>
            <a:r>
              <a:rPr lang="en-US" altLang="zh-TW" dirty="0"/>
              <a:t>Source: </a:t>
            </a:r>
            <a:r>
              <a:rPr lang="en-US" altLang="zh-TW" dirty="0">
                <a:hlinkClick r:id="rId3"/>
              </a:rPr>
              <a:t>Non-Terrestrial Networks (NTN)</a:t>
            </a:r>
            <a:r>
              <a:rPr lang="en-US" altLang="zh-TW" dirty="0"/>
              <a:t> </a:t>
            </a:r>
            <a:endParaRPr lang="zh-TW" altLang="en-US" dirty="0"/>
          </a:p>
        </p:txBody>
      </p:sp>
    </p:spTree>
    <p:extLst>
      <p:ext uri="{BB962C8B-B14F-4D97-AF65-F5344CB8AC3E}">
        <p14:creationId xmlns:p14="http://schemas.microsoft.com/office/powerpoint/2010/main" val="346808734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66C155-18E2-8F76-63C4-BA5F07B24567}"/>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E47C2104-9A00-56E0-C78D-5524B1CBC428}"/>
              </a:ext>
            </a:extLst>
          </p:cNvPr>
          <p:cNvSpPr>
            <a:spLocks noGrp="1"/>
          </p:cNvSpPr>
          <p:nvPr>
            <p:ph type="title"/>
          </p:nvPr>
        </p:nvSpPr>
        <p:spPr/>
        <p:txBody>
          <a:bodyPr/>
          <a:lstStyle/>
          <a:p>
            <a:r>
              <a:rPr lang="en-US" altLang="zh-TW" dirty="0"/>
              <a:t>Figure </a:t>
            </a:r>
            <a:r>
              <a:rPr lang="en-US" altLang="zh-TW" dirty="0" smtClean="0"/>
              <a:t>: </a:t>
            </a:r>
            <a:r>
              <a:rPr lang="en-US" altLang="zh-TW" dirty="0"/>
              <a:t>Illustration of elevation angle and propagation delay [source: TR 38.811]</a:t>
            </a:r>
            <a:endParaRPr lang="zh-TW" altLang="en-US" dirty="0"/>
          </a:p>
        </p:txBody>
      </p:sp>
      <p:sp>
        <p:nvSpPr>
          <p:cNvPr id="3" name="投影片編號版面配置區 2">
            <a:extLst>
              <a:ext uri="{FF2B5EF4-FFF2-40B4-BE49-F238E27FC236}">
                <a16:creationId xmlns:a16="http://schemas.microsoft.com/office/drawing/2014/main" id="{56D7501E-7837-7D01-D23E-C142952613A3}"/>
              </a:ext>
            </a:extLst>
          </p:cNvPr>
          <p:cNvSpPr>
            <a:spLocks noGrp="1"/>
          </p:cNvSpPr>
          <p:nvPr>
            <p:ph type="sldNum" sz="quarter" idx="12"/>
          </p:nvPr>
        </p:nvSpPr>
        <p:spPr/>
        <p:txBody>
          <a:bodyPr/>
          <a:lstStyle/>
          <a:p>
            <a:fld id="{EC42CC9F-AC0C-475C-86EC-8BEEEDCDB379}" type="slidenum">
              <a:rPr lang="zh-TW" altLang="en-US" smtClean="0"/>
              <a:t>82</a:t>
            </a:fld>
            <a:endParaRPr lang="zh-TW" altLang="en-US"/>
          </a:p>
        </p:txBody>
      </p:sp>
      <p:pic>
        <p:nvPicPr>
          <p:cNvPr id="4" name="圖片 3">
            <a:extLst>
              <a:ext uri="{FF2B5EF4-FFF2-40B4-BE49-F238E27FC236}">
                <a16:creationId xmlns:a16="http://schemas.microsoft.com/office/drawing/2014/main" id="{755800A7-980C-C254-76DF-2A682D725A0A}"/>
              </a:ext>
            </a:extLst>
          </p:cNvPr>
          <p:cNvPicPr>
            <a:picLocks noChangeAspect="1"/>
          </p:cNvPicPr>
          <p:nvPr/>
        </p:nvPicPr>
        <p:blipFill>
          <a:blip r:embed="rId2"/>
          <a:stretch>
            <a:fillRect/>
          </a:stretch>
        </p:blipFill>
        <p:spPr>
          <a:xfrm>
            <a:off x="2638575" y="1800000"/>
            <a:ext cx="6914851" cy="4320000"/>
          </a:xfrm>
          <a:prstGeom prst="rect">
            <a:avLst/>
          </a:prstGeom>
        </p:spPr>
      </p:pic>
      <p:sp>
        <p:nvSpPr>
          <p:cNvPr id="5" name="文字方塊 4">
            <a:extLst>
              <a:ext uri="{FF2B5EF4-FFF2-40B4-BE49-F238E27FC236}">
                <a16:creationId xmlns:a16="http://schemas.microsoft.com/office/drawing/2014/main" id="{7C2E4272-00B0-EE6F-F40B-15B421034314}"/>
              </a:ext>
            </a:extLst>
          </p:cNvPr>
          <p:cNvSpPr txBox="1"/>
          <p:nvPr/>
        </p:nvSpPr>
        <p:spPr>
          <a:xfrm>
            <a:off x="2344460" y="6120000"/>
            <a:ext cx="7503081" cy="369332"/>
          </a:xfrm>
          <a:prstGeom prst="rect">
            <a:avLst/>
          </a:prstGeom>
          <a:noFill/>
        </p:spPr>
        <p:txBody>
          <a:bodyPr wrap="none" rtlCol="0">
            <a:spAutoFit/>
          </a:bodyPr>
          <a:lstStyle/>
          <a:p>
            <a:pPr algn="ctr"/>
            <a:r>
              <a:rPr lang="en-US" altLang="zh-TW" dirty="0"/>
              <a:t>By </a:t>
            </a:r>
            <a:r>
              <a:rPr lang="en-US" altLang="zh-TW" dirty="0" err="1"/>
              <a:t>Joern</a:t>
            </a:r>
            <a:r>
              <a:rPr lang="en-US" altLang="zh-TW" dirty="0"/>
              <a:t> Krause, 3GPP MCC.</a:t>
            </a:r>
            <a:r>
              <a:rPr lang="zh-TW" altLang="en-US" dirty="0"/>
              <a:t> </a:t>
            </a:r>
            <a:r>
              <a:rPr lang="en-US" altLang="zh-TW" dirty="0"/>
              <a:t>Source: </a:t>
            </a:r>
            <a:r>
              <a:rPr lang="en-US" altLang="zh-TW" dirty="0">
                <a:hlinkClick r:id="rId3"/>
              </a:rPr>
              <a:t>Non-Terrestrial Networks (NTN)</a:t>
            </a:r>
            <a:r>
              <a:rPr lang="en-US" altLang="zh-TW" dirty="0"/>
              <a:t> </a:t>
            </a:r>
            <a:endParaRPr lang="zh-TW" altLang="en-US" dirty="0"/>
          </a:p>
        </p:txBody>
      </p:sp>
    </p:spTree>
    <p:extLst>
      <p:ext uri="{BB962C8B-B14F-4D97-AF65-F5344CB8AC3E}">
        <p14:creationId xmlns:p14="http://schemas.microsoft.com/office/powerpoint/2010/main" val="417488922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FACFBAE-5911-D486-7D2F-0E6E7BA7D484}"/>
              </a:ext>
            </a:extLst>
          </p:cNvPr>
          <p:cNvSpPr>
            <a:spLocks noGrp="1"/>
          </p:cNvSpPr>
          <p:nvPr>
            <p:ph type="title"/>
          </p:nvPr>
        </p:nvSpPr>
        <p:spPr/>
        <p:txBody>
          <a:bodyPr/>
          <a:lstStyle/>
          <a:p>
            <a:r>
              <a:rPr lang="en-US" altLang="zh-TW" sz="3200" dirty="0"/>
              <a:t>Non-terrestrial networks (NTN) have a number of characteristics that require adaptations in comparison to terrestrial networks (TN) (source: TR 38.811) including:</a:t>
            </a:r>
            <a:endParaRPr lang="zh-TW" altLang="en-US" sz="3200" dirty="0"/>
          </a:p>
        </p:txBody>
      </p:sp>
      <p:sp>
        <p:nvSpPr>
          <p:cNvPr id="3" name="內容版面配置區 2">
            <a:extLst>
              <a:ext uri="{FF2B5EF4-FFF2-40B4-BE49-F238E27FC236}">
                <a16:creationId xmlns:a16="http://schemas.microsoft.com/office/drawing/2014/main" id="{99BFDA51-2504-1927-DA86-98B95D9D16A7}"/>
              </a:ext>
            </a:extLst>
          </p:cNvPr>
          <p:cNvSpPr>
            <a:spLocks noGrp="1"/>
          </p:cNvSpPr>
          <p:nvPr>
            <p:ph idx="1"/>
          </p:nvPr>
        </p:nvSpPr>
        <p:spPr/>
        <p:txBody>
          <a:bodyPr/>
          <a:lstStyle/>
          <a:p>
            <a:pPr lvl="1"/>
            <a:r>
              <a:rPr lang="en-US" altLang="zh-TW" b="1" dirty="0"/>
              <a:t>Motion of the space/aerial vehicles</a:t>
            </a:r>
            <a:r>
              <a:rPr lang="en-US" altLang="zh-TW" dirty="0"/>
              <a:t>: Only for GEO the satellite stays rather stable over the earth like in terrestrial networks. For LEO and MEO the satellites are moving with high velocity which leads to moving cell patterns, higher Doppler shifts/variations, faster propagation delay variations - requiring enhanced beam management (based on information about the predictable movement of the satellite (ephemeris) and the location/movement of the UE, the satellite network could know which beam and satellite covers the UE best).</a:t>
            </a:r>
            <a:endParaRPr lang="zh-TW" altLang="en-US" dirty="0"/>
          </a:p>
        </p:txBody>
      </p:sp>
      <p:sp>
        <p:nvSpPr>
          <p:cNvPr id="4" name="投影片編號版面配置區 3">
            <a:extLst>
              <a:ext uri="{FF2B5EF4-FFF2-40B4-BE49-F238E27FC236}">
                <a16:creationId xmlns:a16="http://schemas.microsoft.com/office/drawing/2014/main" id="{956B84DB-A0C1-EB9D-BDBC-449E25140A3A}"/>
              </a:ext>
            </a:extLst>
          </p:cNvPr>
          <p:cNvSpPr>
            <a:spLocks noGrp="1"/>
          </p:cNvSpPr>
          <p:nvPr>
            <p:ph type="sldNum" sz="quarter" idx="12"/>
          </p:nvPr>
        </p:nvSpPr>
        <p:spPr/>
        <p:txBody>
          <a:bodyPr/>
          <a:lstStyle/>
          <a:p>
            <a:fld id="{EC42CC9F-AC0C-475C-86EC-8BEEEDCDB379}" type="slidenum">
              <a:rPr lang="zh-TW" altLang="en-US" smtClean="0"/>
              <a:t>83</a:t>
            </a:fld>
            <a:endParaRPr lang="zh-TW" altLang="en-US"/>
          </a:p>
        </p:txBody>
      </p:sp>
      <p:sp>
        <p:nvSpPr>
          <p:cNvPr id="5" name="文字方塊 4">
            <a:extLst>
              <a:ext uri="{FF2B5EF4-FFF2-40B4-BE49-F238E27FC236}">
                <a16:creationId xmlns:a16="http://schemas.microsoft.com/office/drawing/2014/main" id="{46DA8985-77A6-50A8-4656-996290220FD3}"/>
              </a:ext>
            </a:extLst>
          </p:cNvPr>
          <p:cNvSpPr txBox="1"/>
          <p:nvPr/>
        </p:nvSpPr>
        <p:spPr>
          <a:xfrm>
            <a:off x="2344460" y="6120000"/>
            <a:ext cx="7503081" cy="369332"/>
          </a:xfrm>
          <a:prstGeom prst="rect">
            <a:avLst/>
          </a:prstGeom>
          <a:noFill/>
        </p:spPr>
        <p:txBody>
          <a:bodyPr wrap="none" rtlCol="0">
            <a:spAutoFit/>
          </a:bodyPr>
          <a:lstStyle/>
          <a:p>
            <a:pPr algn="ctr"/>
            <a:r>
              <a:rPr lang="en-US" altLang="zh-TW" dirty="0"/>
              <a:t>By </a:t>
            </a:r>
            <a:r>
              <a:rPr lang="en-US" altLang="zh-TW" dirty="0" err="1"/>
              <a:t>Joern</a:t>
            </a:r>
            <a:r>
              <a:rPr lang="en-US" altLang="zh-TW" dirty="0"/>
              <a:t> Krause, 3GPP MCC.</a:t>
            </a:r>
            <a:r>
              <a:rPr lang="zh-TW" altLang="en-US" dirty="0"/>
              <a:t> </a:t>
            </a:r>
            <a:r>
              <a:rPr lang="en-US" altLang="zh-TW" dirty="0"/>
              <a:t>Source: </a:t>
            </a:r>
            <a:r>
              <a:rPr lang="en-US" altLang="zh-TW" dirty="0">
                <a:hlinkClick r:id="rId2"/>
              </a:rPr>
              <a:t>Non-Terrestrial Networks (NTN)</a:t>
            </a:r>
            <a:r>
              <a:rPr lang="en-US" altLang="zh-TW" dirty="0"/>
              <a:t> </a:t>
            </a:r>
            <a:endParaRPr lang="zh-TW" altLang="en-US" dirty="0"/>
          </a:p>
        </p:txBody>
      </p:sp>
    </p:spTree>
    <p:extLst>
      <p:ext uri="{BB962C8B-B14F-4D97-AF65-F5344CB8AC3E}">
        <p14:creationId xmlns:p14="http://schemas.microsoft.com/office/powerpoint/2010/main" val="420183021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4DE5F087-37FB-737B-0496-CBBFE7B8757F}"/>
              </a:ext>
            </a:extLst>
          </p:cNvPr>
          <p:cNvSpPr>
            <a:spLocks noGrp="1"/>
          </p:cNvSpPr>
          <p:nvPr>
            <p:ph type="title"/>
          </p:nvPr>
        </p:nvSpPr>
        <p:spPr/>
        <p:txBody>
          <a:bodyPr/>
          <a:lstStyle/>
          <a:p>
            <a:r>
              <a:rPr lang="en-US" altLang="zh-TW" dirty="0" smtClean="0"/>
              <a:t>Satellite </a:t>
            </a:r>
            <a:r>
              <a:rPr lang="en-US" altLang="zh-TW" dirty="0"/>
              <a:t>/ Non-Terrestrial Network (NTN)</a:t>
            </a:r>
            <a:br>
              <a:rPr lang="en-US" altLang="zh-TW" dirty="0"/>
            </a:br>
            <a:r>
              <a:rPr lang="en-US" altLang="zh-TW" sz="2400" dirty="0" smtClean="0"/>
              <a:t> </a:t>
            </a:r>
            <a:r>
              <a:rPr lang="en-US" altLang="zh-TW" sz="2400" dirty="0"/>
              <a:t>User plane: “5G system with satellite backhaul”</a:t>
            </a:r>
            <a:endParaRPr lang="zh-TW" altLang="en-US" dirty="0"/>
          </a:p>
        </p:txBody>
      </p:sp>
      <p:sp>
        <p:nvSpPr>
          <p:cNvPr id="3" name="內容版面配置區 2">
            <a:extLst>
              <a:ext uri="{FF2B5EF4-FFF2-40B4-BE49-F238E27FC236}">
                <a16:creationId xmlns:a16="http://schemas.microsoft.com/office/drawing/2014/main" id="{50CDFDFF-A62A-3EF6-049A-215CE7E312E0}"/>
              </a:ext>
            </a:extLst>
          </p:cNvPr>
          <p:cNvSpPr>
            <a:spLocks noGrp="1"/>
          </p:cNvSpPr>
          <p:nvPr>
            <p:ph idx="1"/>
          </p:nvPr>
        </p:nvSpPr>
        <p:spPr/>
        <p:txBody>
          <a:bodyPr/>
          <a:lstStyle/>
          <a:p>
            <a:r>
              <a:rPr lang="en-US" altLang="zh-TW" dirty="0"/>
              <a:t>The work item "5G system with satellite backhaul" (5GSATB) specifies two different aspects: the 5G system enhancements needed to support dynamic satellite backhaul; and the User Plane Function (UPF) onboard GEO satellite.</a:t>
            </a:r>
          </a:p>
        </p:txBody>
      </p:sp>
      <p:sp>
        <p:nvSpPr>
          <p:cNvPr id="4" name="投影片編號版面配置區 3">
            <a:extLst>
              <a:ext uri="{FF2B5EF4-FFF2-40B4-BE49-F238E27FC236}">
                <a16:creationId xmlns:a16="http://schemas.microsoft.com/office/drawing/2014/main" id="{2C4F36E4-78D7-AE14-6991-7E2E66965919}"/>
              </a:ext>
            </a:extLst>
          </p:cNvPr>
          <p:cNvSpPr>
            <a:spLocks noGrp="1"/>
          </p:cNvSpPr>
          <p:nvPr>
            <p:ph type="sldNum" sz="quarter" idx="12"/>
          </p:nvPr>
        </p:nvSpPr>
        <p:spPr/>
        <p:txBody>
          <a:bodyPr/>
          <a:lstStyle/>
          <a:p>
            <a:fld id="{EC42CC9F-AC0C-475C-86EC-8BEEEDCDB379}" type="slidenum">
              <a:rPr lang="zh-TW" altLang="en-US" smtClean="0"/>
              <a:t>84</a:t>
            </a:fld>
            <a:endParaRPr lang="zh-TW" altLang="en-US"/>
          </a:p>
        </p:txBody>
      </p:sp>
      <p:pic>
        <p:nvPicPr>
          <p:cNvPr id="5" name="圖片 4">
            <a:extLst>
              <a:ext uri="{FF2B5EF4-FFF2-40B4-BE49-F238E27FC236}">
                <a16:creationId xmlns:a16="http://schemas.microsoft.com/office/drawing/2014/main" id="{C1B327AE-3A4F-C73A-8E1B-49BFA9DD67C5}"/>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842260" y="2880000"/>
            <a:ext cx="6507480" cy="2881884"/>
          </a:xfrm>
          <a:prstGeom prst="rect">
            <a:avLst/>
          </a:prstGeom>
        </p:spPr>
      </p:pic>
      <p:sp>
        <p:nvSpPr>
          <p:cNvPr id="6" name="文字方塊 5">
            <a:extLst>
              <a:ext uri="{FF2B5EF4-FFF2-40B4-BE49-F238E27FC236}">
                <a16:creationId xmlns:a16="http://schemas.microsoft.com/office/drawing/2014/main" id="{A59CBF8D-3187-658C-49EE-341D722CD921}"/>
              </a:ext>
            </a:extLst>
          </p:cNvPr>
          <p:cNvSpPr txBox="1"/>
          <p:nvPr/>
        </p:nvSpPr>
        <p:spPr>
          <a:xfrm>
            <a:off x="2348821" y="5760000"/>
            <a:ext cx="7494359" cy="369332"/>
          </a:xfrm>
          <a:prstGeom prst="rect">
            <a:avLst/>
          </a:prstGeom>
          <a:noFill/>
        </p:spPr>
        <p:txBody>
          <a:bodyPr wrap="none" rtlCol="0">
            <a:spAutoFit/>
          </a:bodyPr>
          <a:lstStyle/>
          <a:p>
            <a:pPr algn="ctr"/>
            <a:r>
              <a:rPr lang="en-US" altLang="zh-TW" kern="0" dirty="0"/>
              <a:t>Figure: satellite backhaul (satellite link used between 5GC and 5GRAN)</a:t>
            </a:r>
          </a:p>
        </p:txBody>
      </p:sp>
    </p:spTree>
    <p:extLst>
      <p:ext uri="{BB962C8B-B14F-4D97-AF65-F5344CB8AC3E}">
        <p14:creationId xmlns:p14="http://schemas.microsoft.com/office/powerpoint/2010/main" val="215653594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EE027101-DC9C-E4FF-E1ED-1B3A933F3B97}"/>
              </a:ext>
            </a:extLst>
          </p:cNvPr>
          <p:cNvSpPr>
            <a:spLocks noGrp="1"/>
          </p:cNvSpPr>
          <p:nvPr>
            <p:ph type="title"/>
          </p:nvPr>
        </p:nvSpPr>
        <p:spPr/>
        <p:txBody>
          <a:bodyPr/>
          <a:lstStyle/>
          <a:p>
            <a:r>
              <a:rPr lang="en-US" altLang="zh-TW" dirty="0"/>
              <a:t>ITU-R WP 5D agrees on “IMT-2030 Framework” (June 2023)​</a:t>
            </a:r>
            <a:endParaRPr lang="zh-TW" altLang="en-US" dirty="0"/>
          </a:p>
        </p:txBody>
      </p:sp>
      <p:sp>
        <p:nvSpPr>
          <p:cNvPr id="3" name="內容版面配置區 2">
            <a:extLst>
              <a:ext uri="{FF2B5EF4-FFF2-40B4-BE49-F238E27FC236}">
                <a16:creationId xmlns:a16="http://schemas.microsoft.com/office/drawing/2014/main" id="{8DEFE649-CC7E-E048-4FD3-ACA5F7C5CDEB}"/>
              </a:ext>
            </a:extLst>
          </p:cNvPr>
          <p:cNvSpPr>
            <a:spLocks noGrp="1"/>
          </p:cNvSpPr>
          <p:nvPr>
            <p:ph idx="1"/>
          </p:nvPr>
        </p:nvSpPr>
        <p:spPr/>
        <p:txBody>
          <a:bodyPr/>
          <a:lstStyle/>
          <a:p>
            <a:r>
              <a:rPr lang="en-US" altLang="zh-TW" dirty="0"/>
              <a:t>At its June 2023 meeting, ITU-R WP 5D has agreed the draft new Recommendation “Framework and overall objectives of the future development ​of IMT for 2030 and beyond”*​​, which can be considered as the basis for the </a:t>
            </a:r>
            <a:r>
              <a:rPr lang="en-US" altLang="zh-TW" dirty="0" err="1"/>
              <a:t>standardisation</a:t>
            </a:r>
            <a:r>
              <a:rPr lang="en-US" altLang="zh-TW" dirty="0"/>
              <a:t> fora to develop the next generation of​ IMT standards​​.</a:t>
            </a:r>
          </a:p>
          <a:p>
            <a:r>
              <a:rPr lang="en-US" altLang="zh-TW" dirty="0"/>
              <a:t>​This draft Recommendation addresses:</a:t>
            </a:r>
          </a:p>
          <a:p>
            <a:pPr lvl="1"/>
            <a:r>
              <a:rPr lang="en-US" altLang="zh-TW" dirty="0"/>
              <a:t>​​Trends of IMT-2030</a:t>
            </a:r>
          </a:p>
          <a:p>
            <a:pPr lvl="1"/>
            <a:r>
              <a:rPr lang="en-US" altLang="zh-TW" dirty="0"/>
              <a:t>Usage scenarios of IMT-2030</a:t>
            </a:r>
          </a:p>
          <a:p>
            <a:pPr lvl="1"/>
            <a:r>
              <a:rPr lang="en-US" altLang="zh-TW" dirty="0"/>
              <a:t>Capabilities of IMT-2030</a:t>
            </a:r>
          </a:p>
          <a:p>
            <a:pPr lvl="1"/>
            <a:r>
              <a:rPr lang="en-US" altLang="zh-TW" dirty="0"/>
              <a:t>Considerations of ongoing development</a:t>
            </a:r>
          </a:p>
          <a:p>
            <a:endParaRPr lang="zh-TW" altLang="en-US" dirty="0"/>
          </a:p>
        </p:txBody>
      </p:sp>
      <p:sp>
        <p:nvSpPr>
          <p:cNvPr id="4" name="投影片編號版面配置區 3">
            <a:extLst>
              <a:ext uri="{FF2B5EF4-FFF2-40B4-BE49-F238E27FC236}">
                <a16:creationId xmlns:a16="http://schemas.microsoft.com/office/drawing/2014/main" id="{041B39F8-B8D5-9402-0DAC-E8C6490CD0B5}"/>
              </a:ext>
            </a:extLst>
          </p:cNvPr>
          <p:cNvSpPr>
            <a:spLocks noGrp="1"/>
          </p:cNvSpPr>
          <p:nvPr>
            <p:ph type="sldNum" sz="quarter" idx="12"/>
          </p:nvPr>
        </p:nvSpPr>
        <p:spPr/>
        <p:txBody>
          <a:bodyPr/>
          <a:lstStyle/>
          <a:p>
            <a:fld id="{EC42CC9F-AC0C-475C-86EC-8BEEEDCDB379}" type="slidenum">
              <a:rPr lang="zh-TW" altLang="en-US" smtClean="0"/>
              <a:t>85</a:t>
            </a:fld>
            <a:endParaRPr lang="zh-TW" altLang="en-US"/>
          </a:p>
        </p:txBody>
      </p:sp>
      <p:sp>
        <p:nvSpPr>
          <p:cNvPr id="5" name="文字方塊 4">
            <a:extLst>
              <a:ext uri="{FF2B5EF4-FFF2-40B4-BE49-F238E27FC236}">
                <a16:creationId xmlns:a16="http://schemas.microsoft.com/office/drawing/2014/main" id="{623CB82A-E50F-27F2-800B-8EA784D79762}"/>
              </a:ext>
            </a:extLst>
          </p:cNvPr>
          <p:cNvSpPr txBox="1"/>
          <p:nvPr/>
        </p:nvSpPr>
        <p:spPr>
          <a:xfrm>
            <a:off x="3389618" y="6120000"/>
            <a:ext cx="5412764" cy="369332"/>
          </a:xfrm>
          <a:prstGeom prst="rect">
            <a:avLst/>
          </a:prstGeom>
          <a:noFill/>
        </p:spPr>
        <p:txBody>
          <a:bodyPr wrap="none" rtlCol="0">
            <a:spAutoFit/>
          </a:bodyPr>
          <a:lstStyle/>
          <a:p>
            <a:pPr algn="ctr"/>
            <a:r>
              <a:rPr lang="en-US" altLang="zh-TW" dirty="0"/>
              <a:t>Source: </a:t>
            </a:r>
            <a:r>
              <a:rPr lang="en-US" altLang="zh-TW" dirty="0">
                <a:hlinkClick r:id="rId2"/>
              </a:rPr>
              <a:t>IMT towards 2030 and beyond (IMT-2030)</a:t>
            </a:r>
            <a:r>
              <a:rPr lang="en-US" altLang="zh-TW" dirty="0"/>
              <a:t> </a:t>
            </a:r>
            <a:endParaRPr lang="zh-TW" altLang="en-US" dirty="0"/>
          </a:p>
        </p:txBody>
      </p:sp>
    </p:spTree>
    <p:extLst>
      <p:ext uri="{BB962C8B-B14F-4D97-AF65-F5344CB8AC3E}">
        <p14:creationId xmlns:p14="http://schemas.microsoft.com/office/powerpoint/2010/main" val="246476242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264FF775-9095-F9F1-6F16-5364E85A1FD9}"/>
              </a:ext>
            </a:extLst>
          </p:cNvPr>
          <p:cNvSpPr>
            <a:spLocks noGrp="1"/>
          </p:cNvSpPr>
          <p:nvPr>
            <p:ph type="sldNum" sz="quarter" idx="12"/>
          </p:nvPr>
        </p:nvSpPr>
        <p:spPr/>
        <p:txBody>
          <a:bodyPr/>
          <a:lstStyle/>
          <a:p>
            <a:fld id="{EC42CC9F-AC0C-475C-86EC-8BEEEDCDB379}" type="slidenum">
              <a:rPr lang="zh-TW" altLang="en-US" smtClean="0"/>
              <a:t>86</a:t>
            </a:fld>
            <a:endParaRPr lang="zh-TW" altLang="en-US"/>
          </a:p>
        </p:txBody>
      </p:sp>
      <p:pic>
        <p:nvPicPr>
          <p:cNvPr id="3" name="圖片 2">
            <a:extLst>
              <a:ext uri="{FF2B5EF4-FFF2-40B4-BE49-F238E27FC236}">
                <a16:creationId xmlns:a16="http://schemas.microsoft.com/office/drawing/2014/main" id="{8207238F-8009-E274-0D7F-B6B1D1ED9589}"/>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0" y="150365"/>
            <a:ext cx="12192000" cy="6557270"/>
          </a:xfrm>
          <a:prstGeom prst="rect">
            <a:avLst/>
          </a:prstGeom>
        </p:spPr>
      </p:pic>
    </p:spTree>
    <p:extLst>
      <p:ext uri="{BB962C8B-B14F-4D97-AF65-F5344CB8AC3E}">
        <p14:creationId xmlns:p14="http://schemas.microsoft.com/office/powerpoint/2010/main" val="152499207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D5012646-C129-B052-83FB-19447690B182}"/>
              </a:ext>
            </a:extLst>
          </p:cNvPr>
          <p:cNvSpPr>
            <a:spLocks noGrp="1"/>
          </p:cNvSpPr>
          <p:nvPr>
            <p:ph type="sldNum" sz="quarter" idx="12"/>
          </p:nvPr>
        </p:nvSpPr>
        <p:spPr/>
        <p:txBody>
          <a:bodyPr/>
          <a:lstStyle/>
          <a:p>
            <a:fld id="{EC42CC9F-AC0C-475C-86EC-8BEEEDCDB379}" type="slidenum">
              <a:rPr lang="zh-TW" altLang="en-US" smtClean="0"/>
              <a:t>87</a:t>
            </a:fld>
            <a:endParaRPr lang="zh-TW" altLang="en-US"/>
          </a:p>
        </p:txBody>
      </p:sp>
      <p:pic>
        <p:nvPicPr>
          <p:cNvPr id="3" name="圖片 2">
            <a:extLst>
              <a:ext uri="{FF2B5EF4-FFF2-40B4-BE49-F238E27FC236}">
                <a16:creationId xmlns:a16="http://schemas.microsoft.com/office/drawing/2014/main" id="{F6C96DAC-0080-DC76-64E4-290D86A108EA}"/>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44891" y="0"/>
            <a:ext cx="11702217" cy="6858000"/>
          </a:xfrm>
          <a:prstGeom prst="rect">
            <a:avLst/>
          </a:prstGeom>
        </p:spPr>
      </p:pic>
    </p:spTree>
    <p:extLst>
      <p:ext uri="{BB962C8B-B14F-4D97-AF65-F5344CB8AC3E}">
        <p14:creationId xmlns:p14="http://schemas.microsoft.com/office/powerpoint/2010/main" val="353726814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EEFF7773-0A10-0516-5A85-1A88D5BC62D5}"/>
              </a:ext>
            </a:extLst>
          </p:cNvPr>
          <p:cNvSpPr>
            <a:spLocks noGrp="1"/>
          </p:cNvSpPr>
          <p:nvPr>
            <p:ph type="sldNum" sz="quarter" idx="12"/>
          </p:nvPr>
        </p:nvSpPr>
        <p:spPr/>
        <p:txBody>
          <a:bodyPr/>
          <a:lstStyle/>
          <a:p>
            <a:fld id="{EC42CC9F-AC0C-475C-86EC-8BEEEDCDB379}" type="slidenum">
              <a:rPr lang="zh-TW" altLang="en-US" smtClean="0"/>
              <a:t>88</a:t>
            </a:fld>
            <a:endParaRPr lang="zh-TW" altLang="en-US"/>
          </a:p>
        </p:txBody>
      </p:sp>
      <p:pic>
        <p:nvPicPr>
          <p:cNvPr id="3" name="圖片 2">
            <a:extLst>
              <a:ext uri="{FF2B5EF4-FFF2-40B4-BE49-F238E27FC236}">
                <a16:creationId xmlns:a16="http://schemas.microsoft.com/office/drawing/2014/main" id="{B536017A-6BB2-1D2A-3196-463B612B0F14}"/>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814083" y="0"/>
            <a:ext cx="10563834" cy="6858000"/>
          </a:xfrm>
          <a:prstGeom prst="rect">
            <a:avLst/>
          </a:prstGeom>
        </p:spPr>
      </p:pic>
    </p:spTree>
    <p:extLst>
      <p:ext uri="{BB962C8B-B14F-4D97-AF65-F5344CB8AC3E}">
        <p14:creationId xmlns:p14="http://schemas.microsoft.com/office/powerpoint/2010/main" val="416129960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1B3A53F-F894-A138-4546-F96D739A0291}"/>
              </a:ext>
            </a:extLst>
          </p:cNvPr>
          <p:cNvSpPr>
            <a:spLocks noGrp="1"/>
          </p:cNvSpPr>
          <p:nvPr>
            <p:ph type="title"/>
          </p:nvPr>
        </p:nvSpPr>
        <p:spPr/>
        <p:txBody>
          <a:bodyPr/>
          <a:lstStyle/>
          <a:p>
            <a:r>
              <a:rPr lang="en-US" altLang="zh-TW" dirty="0"/>
              <a:t>ITU-R Report on “Future Technology Trends” (December 2022)</a:t>
            </a:r>
            <a:endParaRPr lang="zh-TW" altLang="en-US" dirty="0"/>
          </a:p>
        </p:txBody>
      </p:sp>
      <p:sp>
        <p:nvSpPr>
          <p:cNvPr id="3" name="內容版面配置區 2">
            <a:extLst>
              <a:ext uri="{FF2B5EF4-FFF2-40B4-BE49-F238E27FC236}">
                <a16:creationId xmlns:a16="http://schemas.microsoft.com/office/drawing/2014/main" id="{470184CC-25E0-EB78-D49E-2C5115F88E86}"/>
              </a:ext>
            </a:extLst>
          </p:cNvPr>
          <p:cNvSpPr>
            <a:spLocks noGrp="1"/>
          </p:cNvSpPr>
          <p:nvPr>
            <p:ph idx="1"/>
          </p:nvPr>
        </p:nvSpPr>
        <p:spPr/>
        <p:txBody>
          <a:bodyPr/>
          <a:lstStyle/>
          <a:p>
            <a:r>
              <a:rPr lang="en-US" altLang="zh-TW" sz="2000" b="0" i="0" u="none" strike="noStrike" dirty="0">
                <a:solidFill>
                  <a:srgbClr val="3789BD"/>
                </a:solidFill>
                <a:effectLst/>
                <a:hlinkClick r:id="rId2"/>
              </a:rPr>
              <a:t>ITU-R WP 5D</a:t>
            </a:r>
            <a:r>
              <a:rPr lang="en-US" altLang="zh-TW" sz="2000" b="0" i="0" dirty="0">
                <a:solidFill>
                  <a:srgbClr val="444444"/>
                </a:solidFill>
                <a:effectLst/>
              </a:rPr>
              <a:t> developed a new ITU-R Report on “Future Technology Trends”, which has been published as Report</a:t>
            </a:r>
            <a:r>
              <a:rPr lang="zh-TW" altLang="en-US" sz="2000" b="0" i="0" dirty="0">
                <a:solidFill>
                  <a:srgbClr val="444444"/>
                </a:solidFill>
                <a:effectLst/>
              </a:rPr>
              <a:t> </a:t>
            </a:r>
            <a:r>
              <a:rPr lang="en-US" altLang="zh-TW" sz="2000" b="0" i="0" dirty="0">
                <a:solidFill>
                  <a:srgbClr val="444444"/>
                </a:solidFill>
                <a:effectLst/>
              </a:rPr>
              <a:t>​</a:t>
            </a:r>
            <a:r>
              <a:rPr lang="en-US" altLang="zh-TW" sz="2000" b="0" i="0" u="none" strike="noStrike" dirty="0">
                <a:solidFill>
                  <a:srgbClr val="3789BD"/>
                </a:solidFill>
                <a:effectLst/>
                <a:hlinkClick r:id="rId3"/>
              </a:rPr>
              <a:t>ITU-R M.2516​</a:t>
            </a:r>
            <a:r>
              <a:rPr lang="en-US" altLang="zh-TW" sz="2000" b="0" i="0" dirty="0">
                <a:solidFill>
                  <a:srgbClr val="444444"/>
                </a:solidFill>
                <a:effectLst/>
              </a:rPr>
              <a:t> in December 2022. This Report provides a broad view of future technical aspects of terrestrial IMT systems considering the timeframe up to 2030 and beyond, characterized with respect to key emerging services, applications trends and relevant driving factors and is applicable to radio interfaces, mobile terminals, and radio access networks by considering the timeframe up to 2030 and beyond.</a:t>
            </a:r>
            <a:endParaRPr lang="zh-TW" altLang="en-US" sz="2000" dirty="0"/>
          </a:p>
        </p:txBody>
      </p:sp>
      <p:sp>
        <p:nvSpPr>
          <p:cNvPr id="4" name="投影片編號版面配置區 3">
            <a:extLst>
              <a:ext uri="{FF2B5EF4-FFF2-40B4-BE49-F238E27FC236}">
                <a16:creationId xmlns:a16="http://schemas.microsoft.com/office/drawing/2014/main" id="{3F158C7B-7F49-78EA-F01F-12302B4DCB67}"/>
              </a:ext>
            </a:extLst>
          </p:cNvPr>
          <p:cNvSpPr>
            <a:spLocks noGrp="1"/>
          </p:cNvSpPr>
          <p:nvPr>
            <p:ph type="sldNum" sz="quarter" idx="12"/>
          </p:nvPr>
        </p:nvSpPr>
        <p:spPr/>
        <p:txBody>
          <a:bodyPr/>
          <a:lstStyle/>
          <a:p>
            <a:fld id="{EC42CC9F-AC0C-475C-86EC-8BEEEDCDB379}" type="slidenum">
              <a:rPr lang="zh-TW" altLang="en-US" smtClean="0"/>
              <a:t>89</a:t>
            </a:fld>
            <a:endParaRPr lang="zh-TW" altLang="en-US"/>
          </a:p>
        </p:txBody>
      </p:sp>
      <p:pic>
        <p:nvPicPr>
          <p:cNvPr id="5" name="圖片 4">
            <a:extLst>
              <a:ext uri="{FF2B5EF4-FFF2-40B4-BE49-F238E27FC236}">
                <a16:creationId xmlns:a16="http://schemas.microsoft.com/office/drawing/2014/main" id="{C4E6533B-3D54-FCA7-8803-421619AD7A4E}"/>
              </a:ext>
            </a:extLst>
          </p:cNvPr>
          <p:cNvPicPr>
            <a:picLocks noChangeAspect="1"/>
          </p:cNvPicPr>
          <p:nvPr/>
        </p:nvPicPr>
        <p:blipFill>
          <a:blip r:embed="rId4"/>
          <a:stretch>
            <a:fillRect/>
          </a:stretch>
        </p:blipFill>
        <p:spPr>
          <a:xfrm>
            <a:off x="719400" y="3945600"/>
            <a:ext cx="10753200" cy="2192561"/>
          </a:xfrm>
          <a:prstGeom prst="rect">
            <a:avLst/>
          </a:prstGeom>
        </p:spPr>
      </p:pic>
      <p:sp>
        <p:nvSpPr>
          <p:cNvPr id="6" name="文字方塊 5">
            <a:extLst>
              <a:ext uri="{FF2B5EF4-FFF2-40B4-BE49-F238E27FC236}">
                <a16:creationId xmlns:a16="http://schemas.microsoft.com/office/drawing/2014/main" id="{A20325FA-B91A-B588-F57D-2E68B91A7CB1}"/>
              </a:ext>
            </a:extLst>
          </p:cNvPr>
          <p:cNvSpPr txBox="1"/>
          <p:nvPr/>
        </p:nvSpPr>
        <p:spPr>
          <a:xfrm>
            <a:off x="3389618" y="6120000"/>
            <a:ext cx="5412764" cy="369332"/>
          </a:xfrm>
          <a:prstGeom prst="rect">
            <a:avLst/>
          </a:prstGeom>
          <a:noFill/>
        </p:spPr>
        <p:txBody>
          <a:bodyPr wrap="none" rtlCol="0">
            <a:spAutoFit/>
          </a:bodyPr>
          <a:lstStyle/>
          <a:p>
            <a:pPr algn="ctr"/>
            <a:r>
              <a:rPr lang="en-US" altLang="zh-TW" dirty="0"/>
              <a:t>Source: </a:t>
            </a:r>
            <a:r>
              <a:rPr lang="en-US" altLang="zh-TW" dirty="0">
                <a:hlinkClick r:id="rId5"/>
              </a:rPr>
              <a:t>IMT towards 2030 and beyond (IMT-2030)</a:t>
            </a:r>
            <a:r>
              <a:rPr lang="en-US" altLang="zh-TW" dirty="0"/>
              <a:t> </a:t>
            </a:r>
            <a:endParaRPr lang="zh-TW" altLang="en-US" dirty="0"/>
          </a:p>
        </p:txBody>
      </p:sp>
    </p:spTree>
    <p:extLst>
      <p:ext uri="{BB962C8B-B14F-4D97-AF65-F5344CB8AC3E}">
        <p14:creationId xmlns:p14="http://schemas.microsoft.com/office/powerpoint/2010/main" val="21953259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5504FC3-26B5-B24C-66BE-0B3E6D9C06A8}"/>
              </a:ext>
            </a:extLst>
          </p:cNvPr>
          <p:cNvSpPr>
            <a:spLocks noGrp="1"/>
          </p:cNvSpPr>
          <p:nvPr>
            <p:ph type="title"/>
          </p:nvPr>
        </p:nvSpPr>
        <p:spPr/>
        <p:txBody>
          <a:bodyPr/>
          <a:lstStyle/>
          <a:p>
            <a:pPr algn="ctr"/>
            <a:r>
              <a:rPr lang="en-US" altLang="zh-TW" dirty="0">
                <a:solidFill>
                  <a:srgbClr val="FF0000"/>
                </a:solidFill>
              </a:rPr>
              <a:t>Using Three Core LTE-Advanced Features</a:t>
            </a:r>
            <a:endParaRPr lang="zh-TW" altLang="en-US" dirty="0">
              <a:solidFill>
                <a:srgbClr val="FF0000"/>
              </a:solidFill>
            </a:endParaRPr>
          </a:p>
        </p:txBody>
      </p:sp>
      <p:sp>
        <p:nvSpPr>
          <p:cNvPr id="3" name="投影片編號版面配置區 2">
            <a:extLst>
              <a:ext uri="{FF2B5EF4-FFF2-40B4-BE49-F238E27FC236}">
                <a16:creationId xmlns:a16="http://schemas.microsoft.com/office/drawing/2014/main" id="{F7EF0BDF-693F-25C6-D8D7-30A1713B43FD}"/>
              </a:ext>
            </a:extLst>
          </p:cNvPr>
          <p:cNvSpPr>
            <a:spLocks noGrp="1"/>
          </p:cNvSpPr>
          <p:nvPr>
            <p:ph type="sldNum" sz="quarter" idx="12"/>
          </p:nvPr>
        </p:nvSpPr>
        <p:spPr/>
        <p:txBody>
          <a:bodyPr/>
          <a:lstStyle/>
          <a:p>
            <a:fld id="{EC42CC9F-AC0C-475C-86EC-8BEEEDCDB379}" type="slidenum">
              <a:rPr lang="zh-TW" altLang="en-US" smtClean="0"/>
              <a:t>9</a:t>
            </a:fld>
            <a:endParaRPr lang="zh-TW" altLang="en-US"/>
          </a:p>
        </p:txBody>
      </p:sp>
      <p:pic>
        <p:nvPicPr>
          <p:cNvPr id="4" name="圖片 3">
            <a:extLst>
              <a:ext uri="{FF2B5EF4-FFF2-40B4-BE49-F238E27FC236}">
                <a16:creationId xmlns:a16="http://schemas.microsoft.com/office/drawing/2014/main" id="{BDB86314-D302-0190-4D87-F0EA5BE32E5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56156" y="1800000"/>
            <a:ext cx="8079689" cy="4320000"/>
          </a:xfrm>
          <a:prstGeom prst="rect">
            <a:avLst/>
          </a:prstGeom>
        </p:spPr>
      </p:pic>
    </p:spTree>
    <p:extLst>
      <p:ext uri="{BB962C8B-B14F-4D97-AF65-F5344CB8AC3E}">
        <p14:creationId xmlns:p14="http://schemas.microsoft.com/office/powerpoint/2010/main" val="335692301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740841-EB48-BB4E-B971-CB1D8D910ACF}"/>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328C5557-6C10-4FAE-43FA-C8B4AE01022D}"/>
              </a:ext>
            </a:extLst>
          </p:cNvPr>
          <p:cNvSpPr>
            <a:spLocks noGrp="1"/>
          </p:cNvSpPr>
          <p:nvPr>
            <p:ph type="title"/>
          </p:nvPr>
        </p:nvSpPr>
        <p:spPr/>
        <p:txBody>
          <a:bodyPr/>
          <a:lstStyle/>
          <a:p>
            <a:r>
              <a:rPr lang="en-US" altLang="zh-TW" sz="3200" dirty="0"/>
              <a:t>ITU-R Working Party 5D agrees on the overview timeline for IMT towards the year 2030 and beyond (June 2022)</a:t>
            </a:r>
            <a:endParaRPr lang="zh-TW" altLang="en-US" sz="3200" dirty="0"/>
          </a:p>
        </p:txBody>
      </p:sp>
      <p:sp>
        <p:nvSpPr>
          <p:cNvPr id="3" name="內容版面配置區 2">
            <a:extLst>
              <a:ext uri="{FF2B5EF4-FFF2-40B4-BE49-F238E27FC236}">
                <a16:creationId xmlns:a16="http://schemas.microsoft.com/office/drawing/2014/main" id="{C7434BE7-7054-0E91-AFC1-B17B16F79161}"/>
              </a:ext>
            </a:extLst>
          </p:cNvPr>
          <p:cNvSpPr>
            <a:spLocks noGrp="1"/>
          </p:cNvSpPr>
          <p:nvPr>
            <p:ph idx="1"/>
          </p:nvPr>
        </p:nvSpPr>
        <p:spPr/>
        <p:txBody>
          <a:bodyPr/>
          <a:lstStyle/>
          <a:p>
            <a:pPr fontAlgn="base"/>
            <a:r>
              <a:rPr lang="en-US" altLang="zh-TW" b="0" i="0" dirty="0">
                <a:effectLst/>
                <a:latin typeface="arial" panose="020B0604020202020204" pitchFamily="34" charset="0"/>
              </a:rPr>
              <a:t>The work and discussion on a new timeline started in WP 5D #37 and during its meeting #41 (June 2022), ITU-R WP 5D agreed on the </a:t>
            </a:r>
            <a:r>
              <a:rPr lang="en-US" altLang="zh-TW" b="1" i="0" dirty="0">
                <a:effectLst/>
                <a:latin typeface="arial" panose="020B0604020202020204" pitchFamily="34" charset="0"/>
              </a:rPr>
              <a:t>overview timeline for IMT towards the year 2030 and beyond</a:t>
            </a:r>
            <a:r>
              <a:rPr lang="en-US" altLang="zh-TW" b="0" i="0" dirty="0">
                <a:effectLst/>
                <a:latin typeface="arial" panose="020B0604020202020204" pitchFamily="34" charset="0"/>
              </a:rPr>
              <a:t>.</a:t>
            </a:r>
            <a:endParaRPr lang="en-US" altLang="zh-TW" dirty="0">
              <a:effectLst/>
            </a:endParaRPr>
          </a:p>
          <a:p>
            <a:pPr algn="l" fontAlgn="base"/>
            <a:r>
              <a:rPr lang="en-US" altLang="zh-TW" b="0" i="0" dirty="0">
                <a:solidFill>
                  <a:srgbClr val="444444"/>
                </a:solidFill>
                <a:effectLst/>
                <a:latin typeface="arial" panose="020B0604020202020204" pitchFamily="34" charset="0"/>
              </a:rPr>
              <a:t>The agreement is described in detail in Attachment 2.12 to Chapter 2 of Document </a:t>
            </a:r>
            <a:r>
              <a:rPr lang="en-US" altLang="zh-TW" b="0" i="0" u="none" strike="noStrike" dirty="0">
                <a:solidFill>
                  <a:srgbClr val="3789BD"/>
                </a:solidFill>
                <a:effectLst/>
                <a:latin typeface="arial" panose="020B0604020202020204" pitchFamily="34" charset="0"/>
                <a:hlinkClick r:id="rId3"/>
              </a:rPr>
              <a:t>5D/1361</a:t>
            </a:r>
            <a:r>
              <a:rPr lang="en-US" altLang="zh-TW" b="0" i="0" dirty="0">
                <a:solidFill>
                  <a:srgbClr val="444444"/>
                </a:solidFill>
                <a:effectLst/>
                <a:latin typeface="arial" panose="020B0604020202020204" pitchFamily="34" charset="0"/>
              </a:rPr>
              <a:t> (Meeting report WP 5D #41) and describes the process and shows the anticipated deliverables for the development of IMT towards 2030 and beyond. It has been agreed that the well-known process and deliverable formats utilized for IMT-2000, IMT-Advanced, and IMT-2020 should be utilized also for IMT towards 2030 and beyond and considered as a “model” for the IMT deliverables to leverage on the prior work.​</a:t>
            </a:r>
          </a:p>
        </p:txBody>
      </p:sp>
      <p:sp>
        <p:nvSpPr>
          <p:cNvPr id="4" name="投影片編號版面配置區 3">
            <a:extLst>
              <a:ext uri="{FF2B5EF4-FFF2-40B4-BE49-F238E27FC236}">
                <a16:creationId xmlns:a16="http://schemas.microsoft.com/office/drawing/2014/main" id="{ADD12A5B-566D-7CC7-B519-990F7786CFDC}"/>
              </a:ext>
            </a:extLst>
          </p:cNvPr>
          <p:cNvSpPr>
            <a:spLocks noGrp="1"/>
          </p:cNvSpPr>
          <p:nvPr>
            <p:ph type="sldNum" sz="quarter" idx="12"/>
          </p:nvPr>
        </p:nvSpPr>
        <p:spPr/>
        <p:txBody>
          <a:bodyPr/>
          <a:lstStyle/>
          <a:p>
            <a:fld id="{EC42CC9F-AC0C-475C-86EC-8BEEEDCDB379}" type="slidenum">
              <a:rPr lang="zh-TW" altLang="en-US" smtClean="0"/>
              <a:t>90</a:t>
            </a:fld>
            <a:endParaRPr lang="zh-TW" altLang="en-US"/>
          </a:p>
        </p:txBody>
      </p:sp>
      <p:sp>
        <p:nvSpPr>
          <p:cNvPr id="5" name="文字方塊 4">
            <a:extLst>
              <a:ext uri="{FF2B5EF4-FFF2-40B4-BE49-F238E27FC236}">
                <a16:creationId xmlns:a16="http://schemas.microsoft.com/office/drawing/2014/main" id="{99B54069-59DA-541A-956F-D4238F9FED4F}"/>
              </a:ext>
            </a:extLst>
          </p:cNvPr>
          <p:cNvSpPr txBox="1"/>
          <p:nvPr/>
        </p:nvSpPr>
        <p:spPr>
          <a:xfrm>
            <a:off x="3389618" y="6120000"/>
            <a:ext cx="5412764" cy="369332"/>
          </a:xfrm>
          <a:prstGeom prst="rect">
            <a:avLst/>
          </a:prstGeom>
          <a:noFill/>
        </p:spPr>
        <p:txBody>
          <a:bodyPr wrap="none" rtlCol="0">
            <a:spAutoFit/>
          </a:bodyPr>
          <a:lstStyle/>
          <a:p>
            <a:pPr algn="ctr"/>
            <a:r>
              <a:rPr lang="en-US" altLang="zh-TW" dirty="0"/>
              <a:t>Source: </a:t>
            </a:r>
            <a:r>
              <a:rPr lang="en-US" altLang="zh-TW" dirty="0">
                <a:hlinkClick r:id="rId4"/>
              </a:rPr>
              <a:t>IMT towards 2030 and beyond (IMT-2030)</a:t>
            </a:r>
            <a:r>
              <a:rPr lang="en-US" altLang="zh-TW" dirty="0"/>
              <a:t> </a:t>
            </a:r>
            <a:endParaRPr lang="zh-TW" altLang="en-US" dirty="0"/>
          </a:p>
        </p:txBody>
      </p:sp>
    </p:spTree>
    <p:extLst>
      <p:ext uri="{BB962C8B-B14F-4D97-AF65-F5344CB8AC3E}">
        <p14:creationId xmlns:p14="http://schemas.microsoft.com/office/powerpoint/2010/main" val="251695063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E78C25B2-787C-91D1-A1FC-9122BE43D321}"/>
              </a:ext>
            </a:extLst>
          </p:cNvPr>
          <p:cNvSpPr>
            <a:spLocks noGrp="1"/>
          </p:cNvSpPr>
          <p:nvPr>
            <p:ph type="sldNum" sz="quarter" idx="12"/>
          </p:nvPr>
        </p:nvSpPr>
        <p:spPr/>
        <p:txBody>
          <a:bodyPr/>
          <a:lstStyle/>
          <a:p>
            <a:fld id="{EC42CC9F-AC0C-475C-86EC-8BEEEDCDB379}" type="slidenum">
              <a:rPr lang="zh-TW" altLang="en-US" smtClean="0"/>
              <a:t>91</a:t>
            </a:fld>
            <a:endParaRPr lang="zh-TW" altLang="en-US"/>
          </a:p>
        </p:txBody>
      </p:sp>
      <p:pic>
        <p:nvPicPr>
          <p:cNvPr id="3" name="圖片 2">
            <a:extLst>
              <a:ext uri="{FF2B5EF4-FFF2-40B4-BE49-F238E27FC236}">
                <a16:creationId xmlns:a16="http://schemas.microsoft.com/office/drawing/2014/main" id="{BA2F13FF-01B5-48A9-950C-555C1220E5B8}"/>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246888" y="0"/>
            <a:ext cx="9698224" cy="6858000"/>
          </a:xfrm>
          <a:prstGeom prst="rect">
            <a:avLst/>
          </a:prstGeom>
        </p:spPr>
      </p:pic>
    </p:spTree>
    <p:extLst>
      <p:ext uri="{BB962C8B-B14F-4D97-AF65-F5344CB8AC3E}">
        <p14:creationId xmlns:p14="http://schemas.microsoft.com/office/powerpoint/2010/main" val="349704489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78A97FA-AA44-30FF-DD6B-8F7B60C30BBD}"/>
              </a:ext>
            </a:extLst>
          </p:cNvPr>
          <p:cNvSpPr>
            <a:spLocks noGrp="1"/>
          </p:cNvSpPr>
          <p:nvPr>
            <p:ph type="title"/>
          </p:nvPr>
        </p:nvSpPr>
        <p:spPr/>
        <p:txBody>
          <a:bodyPr/>
          <a:lstStyle/>
          <a:p>
            <a:r>
              <a:rPr lang="en-US" altLang="zh-TW" dirty="0"/>
              <a:t>Workshop on “IMT for 2030 and beyond” (14th June 2022)</a:t>
            </a:r>
            <a:endParaRPr lang="zh-TW" altLang="en-US" dirty="0"/>
          </a:p>
        </p:txBody>
      </p:sp>
      <p:sp>
        <p:nvSpPr>
          <p:cNvPr id="3" name="內容版面配置區 2">
            <a:extLst>
              <a:ext uri="{FF2B5EF4-FFF2-40B4-BE49-F238E27FC236}">
                <a16:creationId xmlns:a16="http://schemas.microsoft.com/office/drawing/2014/main" id="{1C8D6377-4FF7-74F1-7091-438277AFB6F4}"/>
              </a:ext>
            </a:extLst>
          </p:cNvPr>
          <p:cNvSpPr>
            <a:spLocks noGrp="1"/>
          </p:cNvSpPr>
          <p:nvPr>
            <p:ph idx="1"/>
          </p:nvPr>
        </p:nvSpPr>
        <p:spPr/>
        <p:txBody>
          <a:bodyPr/>
          <a:lstStyle/>
          <a:p>
            <a:pPr algn="l" fontAlgn="base"/>
            <a:r>
              <a:rPr lang="en-US" altLang="zh-TW" sz="2000" b="0" i="0" dirty="0">
                <a:solidFill>
                  <a:srgbClr val="444444"/>
                </a:solidFill>
                <a:effectLst/>
              </a:rPr>
              <a:t>ITU-R WP 5D held a full-day Workshop on “IMT for 2030 and beyond”, with total 348 participants in an integrated physical and remote participants arrangement. The objective of the Workshop was to provide WP 5D delegates with an overview of ongoing worldwide research activities, initiatives, and views related to future mobile communications targeting 2030 and beyond (details see </a:t>
            </a:r>
            <a:r>
              <a:rPr lang="en-US" altLang="zh-TW" sz="2000" b="0" i="0" u="none" strike="noStrike" dirty="0">
                <a:solidFill>
                  <a:srgbClr val="3789BD"/>
                </a:solidFill>
                <a:effectLst/>
                <a:hlinkClick r:id="rId2"/>
              </a:rPr>
              <a:t>here</a:t>
            </a:r>
            <a:r>
              <a:rPr lang="en-US" altLang="zh-TW" sz="2000" b="0" i="0" dirty="0">
                <a:solidFill>
                  <a:srgbClr val="444444"/>
                </a:solidFill>
                <a:effectLst/>
              </a:rPr>
              <a:t>).</a:t>
            </a:r>
          </a:p>
          <a:p>
            <a:pPr algn="l" fontAlgn="base"/>
            <a:r>
              <a:rPr lang="en-US" altLang="zh-TW" sz="2000" b="0" i="0" dirty="0">
                <a:solidFill>
                  <a:srgbClr val="444444"/>
                </a:solidFill>
                <a:effectLst/>
              </a:rPr>
              <a:t>Fourteen presentations were made from various ITU-R members, external organizations, research projects and academia and in reflecting on the presentations, the following graphic considers keyword theme from each presentation organized within the context of the currently planned sections of the WP 5D working document towards a preliminary draft new Recommendation ITU-R M.[IMT.VISION 2030 AND Beyond]:</a:t>
            </a:r>
          </a:p>
        </p:txBody>
      </p:sp>
      <p:sp>
        <p:nvSpPr>
          <p:cNvPr id="4" name="投影片編號版面配置區 3">
            <a:extLst>
              <a:ext uri="{FF2B5EF4-FFF2-40B4-BE49-F238E27FC236}">
                <a16:creationId xmlns:a16="http://schemas.microsoft.com/office/drawing/2014/main" id="{2ADC93A7-1471-91A7-E0EF-C1174C8CF6C3}"/>
              </a:ext>
            </a:extLst>
          </p:cNvPr>
          <p:cNvSpPr>
            <a:spLocks noGrp="1"/>
          </p:cNvSpPr>
          <p:nvPr>
            <p:ph type="sldNum" sz="quarter" idx="12"/>
          </p:nvPr>
        </p:nvSpPr>
        <p:spPr/>
        <p:txBody>
          <a:bodyPr/>
          <a:lstStyle/>
          <a:p>
            <a:fld id="{EC42CC9F-AC0C-475C-86EC-8BEEEDCDB379}" type="slidenum">
              <a:rPr lang="zh-TW" altLang="en-US" smtClean="0"/>
              <a:t>92</a:t>
            </a:fld>
            <a:endParaRPr lang="zh-TW" altLang="en-US"/>
          </a:p>
        </p:txBody>
      </p:sp>
      <p:sp>
        <p:nvSpPr>
          <p:cNvPr id="5" name="文字方塊 4">
            <a:extLst>
              <a:ext uri="{FF2B5EF4-FFF2-40B4-BE49-F238E27FC236}">
                <a16:creationId xmlns:a16="http://schemas.microsoft.com/office/drawing/2014/main" id="{78ED9E87-5FF8-127B-A5D8-F77A3826E997}"/>
              </a:ext>
            </a:extLst>
          </p:cNvPr>
          <p:cNvSpPr txBox="1"/>
          <p:nvPr/>
        </p:nvSpPr>
        <p:spPr>
          <a:xfrm>
            <a:off x="3389618" y="6120000"/>
            <a:ext cx="5412764" cy="369332"/>
          </a:xfrm>
          <a:prstGeom prst="rect">
            <a:avLst/>
          </a:prstGeom>
          <a:noFill/>
        </p:spPr>
        <p:txBody>
          <a:bodyPr wrap="none" rtlCol="0">
            <a:spAutoFit/>
          </a:bodyPr>
          <a:lstStyle/>
          <a:p>
            <a:pPr algn="ctr"/>
            <a:r>
              <a:rPr lang="en-US" altLang="zh-TW" dirty="0"/>
              <a:t>Source: </a:t>
            </a:r>
            <a:r>
              <a:rPr lang="en-US" altLang="zh-TW" dirty="0">
                <a:hlinkClick r:id="rId3"/>
              </a:rPr>
              <a:t>IMT towards 2030 and beyond (IMT-2030)</a:t>
            </a:r>
            <a:r>
              <a:rPr lang="en-US" altLang="zh-TW" dirty="0"/>
              <a:t> </a:t>
            </a:r>
            <a:endParaRPr lang="zh-TW" altLang="en-US" dirty="0"/>
          </a:p>
        </p:txBody>
      </p:sp>
    </p:spTree>
    <p:extLst>
      <p:ext uri="{BB962C8B-B14F-4D97-AF65-F5344CB8AC3E}">
        <p14:creationId xmlns:p14="http://schemas.microsoft.com/office/powerpoint/2010/main" val="374256501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4107D2D5-5EA9-EAAC-47BD-C111BE7E2413}"/>
              </a:ext>
            </a:extLst>
          </p:cNvPr>
          <p:cNvSpPr>
            <a:spLocks noGrp="1"/>
          </p:cNvSpPr>
          <p:nvPr>
            <p:ph type="title"/>
          </p:nvPr>
        </p:nvSpPr>
        <p:spPr/>
        <p:txBody>
          <a:bodyPr/>
          <a:lstStyle/>
          <a:p>
            <a:r>
              <a:rPr lang="en-US" altLang="zh-TW" sz="3200" dirty="0"/>
              <a:t>​</a:t>
            </a:r>
            <a:r>
              <a:rPr lang="en-US" altLang="zh-TW" sz="3200"/>
              <a:t>FIGURE </a:t>
            </a:r>
            <a:r>
              <a:rPr lang="en-US" altLang="zh-TW" sz="3200" smtClean="0"/>
              <a:t>: </a:t>
            </a:r>
            <a:r>
              <a:rPr lang="en-US" altLang="zh-TW" sz="3200" dirty="0"/>
              <a:t>Keywords in the presentations and mapping with [</a:t>
            </a:r>
            <a:r>
              <a:rPr lang="en-US" altLang="zh-TW" sz="3200" dirty="0" err="1"/>
              <a:t>IMT.vision</a:t>
            </a:r>
            <a:r>
              <a:rPr lang="en-US" altLang="zh-TW" sz="3200" dirty="0"/>
              <a:t> 2030 AND Beyond] sections ​</a:t>
            </a:r>
            <a:endParaRPr lang="zh-TW" altLang="en-US" sz="3200" dirty="0"/>
          </a:p>
        </p:txBody>
      </p:sp>
      <p:sp>
        <p:nvSpPr>
          <p:cNvPr id="3" name="投影片編號版面配置區 2">
            <a:extLst>
              <a:ext uri="{FF2B5EF4-FFF2-40B4-BE49-F238E27FC236}">
                <a16:creationId xmlns:a16="http://schemas.microsoft.com/office/drawing/2014/main" id="{6D716BC0-3915-388C-0BE5-9F75505B5FCA}"/>
              </a:ext>
            </a:extLst>
          </p:cNvPr>
          <p:cNvSpPr>
            <a:spLocks noGrp="1"/>
          </p:cNvSpPr>
          <p:nvPr>
            <p:ph type="sldNum" sz="quarter" idx="12"/>
          </p:nvPr>
        </p:nvSpPr>
        <p:spPr/>
        <p:txBody>
          <a:bodyPr/>
          <a:lstStyle/>
          <a:p>
            <a:fld id="{EC42CC9F-AC0C-475C-86EC-8BEEEDCDB379}" type="slidenum">
              <a:rPr lang="zh-TW" altLang="en-US" smtClean="0"/>
              <a:t>93</a:t>
            </a:fld>
            <a:endParaRPr lang="zh-TW" altLang="en-US"/>
          </a:p>
        </p:txBody>
      </p:sp>
      <p:pic>
        <p:nvPicPr>
          <p:cNvPr id="4" name="圖片 3">
            <a:extLst>
              <a:ext uri="{FF2B5EF4-FFF2-40B4-BE49-F238E27FC236}">
                <a16:creationId xmlns:a16="http://schemas.microsoft.com/office/drawing/2014/main" id="{0FE81221-A180-5979-636E-87AC00DA41BC}"/>
              </a:ext>
            </a:extLst>
          </p:cNvPr>
          <p:cNvPicPr>
            <a:picLocks noChangeAspect="1"/>
          </p:cNvPicPr>
          <p:nvPr/>
        </p:nvPicPr>
        <p:blipFill>
          <a:blip r:embed="rId2"/>
          <a:stretch>
            <a:fillRect/>
          </a:stretch>
        </p:blipFill>
        <p:spPr>
          <a:xfrm>
            <a:off x="1861648" y="1800000"/>
            <a:ext cx="8468705" cy="4320000"/>
          </a:xfrm>
          <a:prstGeom prst="rect">
            <a:avLst/>
          </a:prstGeom>
        </p:spPr>
      </p:pic>
      <p:sp>
        <p:nvSpPr>
          <p:cNvPr id="5" name="文字方塊 4">
            <a:extLst>
              <a:ext uri="{FF2B5EF4-FFF2-40B4-BE49-F238E27FC236}">
                <a16:creationId xmlns:a16="http://schemas.microsoft.com/office/drawing/2014/main" id="{4F310BB3-CD45-E033-8810-9B556ACACDC1}"/>
              </a:ext>
            </a:extLst>
          </p:cNvPr>
          <p:cNvSpPr txBox="1"/>
          <p:nvPr/>
        </p:nvSpPr>
        <p:spPr>
          <a:xfrm>
            <a:off x="3389618" y="6120000"/>
            <a:ext cx="5412764" cy="369332"/>
          </a:xfrm>
          <a:prstGeom prst="rect">
            <a:avLst/>
          </a:prstGeom>
          <a:noFill/>
        </p:spPr>
        <p:txBody>
          <a:bodyPr wrap="none" rtlCol="0">
            <a:spAutoFit/>
          </a:bodyPr>
          <a:lstStyle/>
          <a:p>
            <a:pPr algn="ctr"/>
            <a:r>
              <a:rPr lang="en-US" altLang="zh-TW" dirty="0"/>
              <a:t>Source: </a:t>
            </a:r>
            <a:r>
              <a:rPr lang="en-US" altLang="zh-TW" dirty="0">
                <a:hlinkClick r:id="rId3"/>
              </a:rPr>
              <a:t>IMT towards 2030 and beyond (IMT-2030)</a:t>
            </a:r>
            <a:r>
              <a:rPr lang="en-US" altLang="zh-TW" dirty="0"/>
              <a:t> </a:t>
            </a:r>
            <a:endParaRPr lang="zh-TW" altLang="en-US" dirty="0"/>
          </a:p>
        </p:txBody>
      </p:sp>
    </p:spTree>
    <p:extLst>
      <p:ext uri="{BB962C8B-B14F-4D97-AF65-F5344CB8AC3E}">
        <p14:creationId xmlns:p14="http://schemas.microsoft.com/office/powerpoint/2010/main" val="1903708046"/>
      </p:ext>
    </p:extLst>
  </p:cSld>
  <p:clrMapOvr>
    <a:masterClrMapping/>
  </p:clrMapOvr>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pt專用">
      <a:majorFont>
        <a:latin typeface="Arial"/>
        <a:ea typeface="微軟正黑體"/>
        <a:cs typeface=""/>
      </a:majorFont>
      <a:minorFont>
        <a:latin typeface="Arial"/>
        <a:ea typeface="微軟正黑體"/>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佈景主題">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4555</TotalTime>
  <Words>6130</Words>
  <Application>Microsoft Office PowerPoint</Application>
  <PresentationFormat>寬螢幕</PresentationFormat>
  <Paragraphs>1166</Paragraphs>
  <Slides>93</Slides>
  <Notes>33</Notes>
  <HiddenSlides>0</HiddenSlides>
  <MMClips>0</MMClips>
  <ScaleCrop>false</ScaleCrop>
  <HeadingPairs>
    <vt:vector size="6" baseType="variant">
      <vt:variant>
        <vt:lpstr>使用字型</vt:lpstr>
      </vt:variant>
      <vt:variant>
        <vt:i4>9</vt:i4>
      </vt:variant>
      <vt:variant>
        <vt:lpstr>佈景主題</vt:lpstr>
      </vt:variant>
      <vt:variant>
        <vt:i4>1</vt:i4>
      </vt:variant>
      <vt:variant>
        <vt:lpstr>投影片標題</vt:lpstr>
      </vt:variant>
      <vt:variant>
        <vt:i4>93</vt:i4>
      </vt:variant>
    </vt:vector>
  </HeadingPairs>
  <TitlesOfParts>
    <vt:vector size="103" baseType="lpstr">
      <vt:lpstr>Arial</vt:lpstr>
      <vt:lpstr>Times New Roman</vt:lpstr>
      <vt:lpstr>Helvetica Neue</vt:lpstr>
      <vt:lpstr>Arial</vt:lpstr>
      <vt:lpstr>Calibri</vt:lpstr>
      <vt:lpstr>PMingLiu</vt:lpstr>
      <vt:lpstr>-apple-system</vt:lpstr>
      <vt:lpstr>微軟正黑體</vt:lpstr>
      <vt:lpstr>新細明體</vt:lpstr>
      <vt:lpstr>Office 佈景主題</vt:lpstr>
      <vt:lpstr>理論教材A-1   次世代核心網路技術介紹</vt:lpstr>
      <vt:lpstr>Outline</vt:lpstr>
      <vt:lpstr>Introduction to Cellular/Mobile Networks --Mobile Phone Generations (1)</vt:lpstr>
      <vt:lpstr>Introduction to Cellular/Mobile Networks -- Mobile Phone Generations (2)</vt:lpstr>
      <vt:lpstr>Introduction to Cellular/Mobile Networks -- Mobile Phone Generations (3)</vt:lpstr>
      <vt:lpstr>LTE Subscription Growth</vt:lpstr>
      <vt:lpstr>LTE Network Investments and Launches</vt:lpstr>
      <vt:lpstr>LTE Deployment Facts (Reported by GSA)</vt:lpstr>
      <vt:lpstr>Using Three Core LTE-Advanced Features</vt:lpstr>
      <vt:lpstr>Percentage of mobile processors/platforms supporting specific UE categories</vt:lpstr>
      <vt:lpstr>5G/LTE/TD-LTE subscriptions by technology</vt:lpstr>
      <vt:lpstr>5G用戶成長評估</vt:lpstr>
      <vt:lpstr>Announced 5G devices June 2023,  by form factor</vt:lpstr>
      <vt:lpstr>投資5G SA的運營商數量</vt:lpstr>
      <vt:lpstr>支援5G SA設備的數量</vt:lpstr>
      <vt:lpstr>公布和已商用的5G SA設備（按形態分類）</vt:lpstr>
      <vt:lpstr>Sub-6 GHz頻段的支援情況</vt:lpstr>
      <vt:lpstr>Global mobile network data traffic  (EB per month)</vt:lpstr>
      <vt:lpstr>台灣4G用戶平均上網使用量與去話分鐘變化</vt:lpstr>
      <vt:lpstr>2023 年全年及 2023 年上半年每張 SIM 卡 （不包括 M2M）的每月行動數據使用量</vt:lpstr>
      <vt:lpstr>持有手機民眾數位機會調查</vt:lpstr>
      <vt:lpstr>手機功能應用情形</vt:lpstr>
      <vt:lpstr>手機功能使用頻率</vt:lpstr>
      <vt:lpstr>台灣民眾各設備的使用率</vt:lpstr>
      <vt:lpstr>台灣民眾每日上網花費時間數據統計</vt:lpstr>
      <vt:lpstr>台灣民眾網路應用服務的使用率</vt:lpstr>
      <vt:lpstr>Introduction to Cellular/Mobile Networks -- Mobile Networks from GSM to 5G NR</vt:lpstr>
      <vt:lpstr>Introduction to Cellular/Mobile Networks -- Mobile Networks from GSM to 5G NR (Cont.)</vt:lpstr>
      <vt:lpstr>Outline</vt:lpstr>
      <vt:lpstr>What is 5G?</vt:lpstr>
      <vt:lpstr>What is 5G?</vt:lpstr>
      <vt:lpstr>International Telecommunication Union</vt:lpstr>
      <vt:lpstr>International Mobile Telecommunications-2020 (ITU-R IMT-2020 Standard)</vt:lpstr>
      <vt:lpstr>Three Dimensions to Performance Improvements with Usage Scenarios for 2020 and Beyond</vt:lpstr>
      <vt:lpstr>Enhancement of Key Capabilities from IMT-Advanced (4G) to IMT-2020 (5G)</vt:lpstr>
      <vt:lpstr>What is the Difference between 4G and 5G?</vt:lpstr>
      <vt:lpstr>Third Generation Partnership Project (3GPP)</vt:lpstr>
      <vt:lpstr>The Organizational Partners are:</vt:lpstr>
      <vt:lpstr>Standards: 3GPP standards are structured as Releases</vt:lpstr>
      <vt:lpstr>Core Network Evolution</vt:lpstr>
      <vt:lpstr>Radio Access Milestones</vt:lpstr>
      <vt:lpstr>Generational Approach</vt:lpstr>
      <vt:lpstr>3GPP 5G Requirements</vt:lpstr>
      <vt:lpstr>Three Main 5G Cases and Examples</vt:lpstr>
      <vt:lpstr>Features of 5G System Architecture</vt:lpstr>
      <vt:lpstr>R15 and R16 NR Milestones</vt:lpstr>
      <vt:lpstr>3GPP Ongoing Releases</vt:lpstr>
      <vt:lpstr>3GPP ASN.1</vt:lpstr>
      <vt:lpstr>3GPP Release Timetable</vt:lpstr>
      <vt:lpstr>3GPP Release Timetable (R18)</vt:lpstr>
      <vt:lpstr>R18 overview</vt:lpstr>
      <vt:lpstr>3GPP Release Timetable (R19)</vt:lpstr>
      <vt:lpstr>Rel-19 content was decided at the December 2023 TSGs (#102):</vt:lpstr>
      <vt:lpstr>Rel-19 Content definition Process and timeline</vt:lpstr>
      <vt:lpstr>Rel-19 Topics</vt:lpstr>
      <vt:lpstr>Release 18 and Release 19 timelines.</vt:lpstr>
      <vt:lpstr>Rel-20 content to be decided in the 1H 2025.</vt:lpstr>
      <vt:lpstr>6G願景</vt:lpstr>
      <vt:lpstr>6G關鍵技術</vt:lpstr>
      <vt:lpstr>6G標準推動時程</vt:lpstr>
      <vt:lpstr>TSG RAN – Radio Access Network</vt:lpstr>
      <vt:lpstr>5G/NR MmWave Bands</vt:lpstr>
      <vt:lpstr>5G/NR Spectrum Below 6 GHz</vt:lpstr>
      <vt:lpstr>5G/NR  Re-farmed Spectrum</vt:lpstr>
      <vt:lpstr>International 5G scoreboard Overview of 5G developments</vt:lpstr>
      <vt:lpstr>Chart: Authorised 5G spectrum in international markets</vt:lpstr>
      <vt:lpstr>Table: Main bands authorised for 5G in international markets</vt:lpstr>
      <vt:lpstr>5G System Architecture (Non-Roaming Service-Based)</vt:lpstr>
      <vt:lpstr>5G Architecture Options (TR38.801)</vt:lpstr>
      <vt:lpstr>4G/5G Control Plane Protocol Stack</vt:lpstr>
      <vt:lpstr>4G/5G User Plane Protocol Stack for 3GPP Access</vt:lpstr>
      <vt:lpstr>5G NSA (Release 15)</vt:lpstr>
      <vt:lpstr>Release 16</vt:lpstr>
      <vt:lpstr>Release 17</vt:lpstr>
      <vt:lpstr>Release 18</vt:lpstr>
      <vt:lpstr>Release 19</vt:lpstr>
      <vt:lpstr>Release 20</vt:lpstr>
      <vt:lpstr>Release 18</vt:lpstr>
      <vt:lpstr>Non-Terrestrial Networks (NTN) (1/2)</vt:lpstr>
      <vt:lpstr>Non-Terrestrial Networks (NTN) (2/2)</vt:lpstr>
      <vt:lpstr>Two types of modes or "payload" can be distinguished</vt:lpstr>
      <vt:lpstr>Figure : Illustration of elevation angle and propagation delay [source: TR 38.811]</vt:lpstr>
      <vt:lpstr>Non-terrestrial networks (NTN) have a number of characteristics that require adaptations in comparison to terrestrial networks (TN) (source: TR 38.811) including:</vt:lpstr>
      <vt:lpstr>Satellite / Non-Terrestrial Network (NTN)  User plane: “5G system with satellite backhaul”</vt:lpstr>
      <vt:lpstr>ITU-R WP 5D agrees on “IMT-2030 Framework” (June 2023)​</vt:lpstr>
      <vt:lpstr>PowerPoint 簡報</vt:lpstr>
      <vt:lpstr>PowerPoint 簡報</vt:lpstr>
      <vt:lpstr>PowerPoint 簡報</vt:lpstr>
      <vt:lpstr>ITU-R Report on “Future Technology Trends” (December 2022)</vt:lpstr>
      <vt:lpstr>ITU-R Working Party 5D agrees on the overview timeline for IMT towards the year 2030 and beyond (June 2022)</vt:lpstr>
      <vt:lpstr>PowerPoint 簡報</vt:lpstr>
      <vt:lpstr>Workshop on “IMT for 2030 and beyond” (14th June 2022)</vt:lpstr>
      <vt:lpstr>​FIGURE : Keywords in the presentations and mapping with [IMT.vision 2030 AND Beyond] sections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理論教材A-1   次世代核心網路技術介紹</dc:title>
  <dc:creator>Administrator</dc:creator>
  <cp:lastModifiedBy>user</cp:lastModifiedBy>
  <cp:revision>34</cp:revision>
  <dcterms:created xsi:type="dcterms:W3CDTF">2024-09-03T07:18:18Z</dcterms:created>
  <dcterms:modified xsi:type="dcterms:W3CDTF">2025-03-07T14:56:58Z</dcterms:modified>
</cp:coreProperties>
</file>